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69" r:id="rId4"/>
    <p:sldId id="258" r:id="rId5"/>
    <p:sldId id="294" r:id="rId6"/>
    <p:sldId id="284" r:id="rId7"/>
    <p:sldId id="286" r:id="rId8"/>
    <p:sldId id="288" r:id="rId9"/>
    <p:sldId id="261" r:id="rId10"/>
    <p:sldId id="291" r:id="rId11"/>
    <p:sldId id="278" r:id="rId12"/>
    <p:sldId id="270" r:id="rId13"/>
    <p:sldId id="262" r:id="rId14"/>
    <p:sldId id="263" r:id="rId15"/>
    <p:sldId id="279" r:id="rId16"/>
    <p:sldId id="280" r:id="rId17"/>
    <p:sldId id="272" r:id="rId18"/>
    <p:sldId id="264" r:id="rId19"/>
    <p:sldId id="281" r:id="rId20"/>
    <p:sldId id="293" r:id="rId21"/>
    <p:sldId id="271" r:id="rId22"/>
    <p:sldId id="292" r:id="rId23"/>
    <p:sldId id="266" r:id="rId24"/>
    <p:sldId id="282" r:id="rId25"/>
    <p:sldId id="268" r:id="rId26"/>
    <p:sldId id="267" r:id="rId27"/>
    <p:sldId id="273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51FF"/>
    <a:srgbClr val="AC4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50000"/>
  </p:normalViewPr>
  <p:slideViewPr>
    <p:cSldViewPr snapToGrid="0" snapToObjects="1">
      <p:cViewPr varScale="1">
        <p:scale>
          <a:sx n="60" d="100"/>
          <a:sy n="60" d="100"/>
        </p:scale>
        <p:origin x="20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E97AAF-5350-5348-9A25-60008792EC6E}" type="datetimeFigureOut">
              <a:rPr kumimoji="1" lang="zh-CN" altLang="en-US" smtClean="0"/>
              <a:t>2024/5/7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DAE45-1FC4-A941-BF89-F38218EF632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05956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/>
              <a:t>Thanks for the kind introduction</a:t>
            </a:r>
            <a:endParaRPr lang="zh-CN" altLang="en-US" sz="120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/>
              <a:t>Hello</a:t>
            </a:r>
            <a:r>
              <a:rPr lang="en-US" altLang="zh-CN" sz="1200" baseline="0" dirty="0"/>
              <a:t>,</a:t>
            </a:r>
            <a:r>
              <a:rPr lang="zh-CN" altLang="en-US" sz="1200" baseline="0" dirty="0"/>
              <a:t> </a:t>
            </a:r>
            <a:r>
              <a:rPr lang="en-US" altLang="zh-CN" sz="1200" baseline="0" dirty="0"/>
              <a:t>everyone</a:t>
            </a:r>
            <a:r>
              <a:rPr lang="en-US" altLang="zh-CN" sz="1200" dirty="0"/>
              <a:t>. It’s</a:t>
            </a:r>
            <a:r>
              <a:rPr lang="zh-CN" altLang="en-US" sz="1200" dirty="0"/>
              <a:t> </a:t>
            </a:r>
            <a:r>
              <a:rPr lang="en-US" altLang="zh-CN" sz="1200" dirty="0"/>
              <a:t>a</a:t>
            </a:r>
            <a:r>
              <a:rPr lang="zh-CN" altLang="en-US" sz="1200" dirty="0"/>
              <a:t> </a:t>
            </a:r>
            <a:r>
              <a:rPr lang="en-US" altLang="zh-CN" sz="1200" dirty="0"/>
              <a:t>pleasure</a:t>
            </a:r>
            <a:r>
              <a:rPr lang="zh-CN" altLang="en-US" sz="1200" dirty="0"/>
              <a:t> </a:t>
            </a:r>
            <a:r>
              <a:rPr lang="en-US" altLang="zh-CN" sz="1200" dirty="0"/>
              <a:t>to</a:t>
            </a:r>
            <a:r>
              <a:rPr lang="zh-CN" altLang="en-US" sz="1200" dirty="0"/>
              <a:t> </a:t>
            </a:r>
            <a:r>
              <a:rPr lang="en-US" altLang="zh-CN" sz="1200" dirty="0"/>
              <a:t>be</a:t>
            </a:r>
            <a:r>
              <a:rPr lang="zh-CN" altLang="en-US" sz="1200" dirty="0"/>
              <a:t> </a:t>
            </a:r>
            <a:r>
              <a:rPr lang="en-US" altLang="zh-CN" sz="1200" dirty="0"/>
              <a:t>here</a:t>
            </a:r>
            <a:r>
              <a:rPr lang="zh-CN" altLang="en-US" sz="1200" dirty="0"/>
              <a:t> </a:t>
            </a:r>
            <a:r>
              <a:rPr lang="en-US" altLang="zh-CN" sz="1200" dirty="0"/>
              <a:t>and</a:t>
            </a:r>
            <a:r>
              <a:rPr lang="zh-CN" altLang="en-US" sz="1200" dirty="0"/>
              <a:t> </a:t>
            </a:r>
            <a:r>
              <a:rPr lang="en-US" altLang="zh-CN" sz="1200" dirty="0"/>
              <a:t>an</a:t>
            </a:r>
            <a:r>
              <a:rPr lang="zh-CN" altLang="en-US" sz="1200" dirty="0"/>
              <a:t> </a:t>
            </a:r>
            <a:r>
              <a:rPr lang="en-US" altLang="zh-CN" sz="1200" dirty="0"/>
              <a:t>honor</a:t>
            </a:r>
            <a:r>
              <a:rPr lang="zh-CN" altLang="en-US" sz="1200" baseline="0" dirty="0"/>
              <a:t> </a:t>
            </a:r>
            <a:r>
              <a:rPr lang="en-US" altLang="zh-CN" sz="1200" baseline="0" dirty="0"/>
              <a:t>to</a:t>
            </a:r>
            <a:r>
              <a:rPr lang="zh-CN" altLang="en-US" sz="1200" baseline="0" dirty="0"/>
              <a:t> </a:t>
            </a:r>
            <a:r>
              <a:rPr lang="en-US" altLang="zh-CN" sz="1200" baseline="0" dirty="0"/>
              <a:t>present</a:t>
            </a:r>
            <a:r>
              <a:rPr lang="zh-CN" altLang="en-US" sz="1200" baseline="0" dirty="0"/>
              <a:t> </a:t>
            </a:r>
            <a:r>
              <a:rPr lang="en-US" altLang="zh-CN" sz="1200" baseline="0" dirty="0"/>
              <a:t>my</a:t>
            </a:r>
            <a:r>
              <a:rPr lang="zh-CN" altLang="en-US" sz="1200" baseline="0" dirty="0"/>
              <a:t> </a:t>
            </a:r>
            <a:r>
              <a:rPr lang="en-US" altLang="zh-CN" sz="1200" baseline="0" dirty="0"/>
              <a:t>work.</a:t>
            </a:r>
            <a:endParaRPr lang="en-US" altLang="zh-CN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/>
              <a:t>I’m</a:t>
            </a:r>
            <a:r>
              <a:rPr lang="en-US" altLang="zh-CN" sz="1200" baseline="0" dirty="0"/>
              <a:t> </a:t>
            </a:r>
            <a:r>
              <a:rPr lang="en-US" altLang="zh-CN" sz="1200" baseline="0" dirty="0" err="1"/>
              <a:t>Ya</a:t>
            </a:r>
            <a:r>
              <a:rPr lang="zh-CN" altLang="en-US" sz="1200" baseline="0" dirty="0"/>
              <a:t> </a:t>
            </a:r>
            <a:r>
              <a:rPr lang="en-US" altLang="zh-CN" sz="1200" baseline="0" dirty="0"/>
              <a:t>Su</a:t>
            </a:r>
            <a:r>
              <a:rPr lang="zh-CN" altLang="en-US" sz="1200" baseline="0" dirty="0"/>
              <a:t> </a:t>
            </a:r>
            <a:r>
              <a:rPr lang="en-US" altLang="zh-CN" sz="1200" baseline="0" dirty="0"/>
              <a:t>from Tsinghua University. I’m going to talk about “</a:t>
            </a:r>
            <a:r>
              <a:rPr lang="en-US" altLang="zh-CN" sz="1200" b="0" dirty="0" err="1"/>
              <a:t>CoFlux</a:t>
            </a:r>
            <a:r>
              <a:rPr lang="en-US" altLang="zh-CN" sz="1200" b="0" dirty="0"/>
              <a:t>:</a:t>
            </a:r>
            <a:r>
              <a:rPr lang="zh-CN" altLang="en-US" sz="1200" b="0" dirty="0"/>
              <a:t> </a:t>
            </a:r>
            <a:r>
              <a:rPr lang="en-US" altLang="zh-CN" sz="1200" b="0" dirty="0"/>
              <a:t>Robustly Correlating KPIs by Fluctuations for Service Troubleshooting”</a:t>
            </a:r>
            <a:r>
              <a:rPr lang="en-US" altLang="zh-CN" sz="1200" baseline="0" dirty="0"/>
              <a:t>. 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AE45-1FC4-A941-BF89-F38218EF6328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56628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Although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flux-correlation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important,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little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zh-CN" dirty="0"/>
              <a:t>related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work</a:t>
            </a:r>
            <a:r>
              <a:rPr kumimoji="1" lang="en-US" altLang="zh-CN" baseline="0" dirty="0"/>
              <a:t>.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existed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work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can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be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divided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into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two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categories:</a:t>
            </a:r>
            <a:r>
              <a:rPr kumimoji="1" lang="zh-CN" altLang="en-US" baseline="0" dirty="0"/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traditional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correlation methods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statistical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models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fields</a:t>
            </a: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Pearson and Spearman Correlation focus on linear and rank correlation of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KPIs,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Granger causality identifies the correlation between two KPIs by whether one is useful for forecasting another. </a:t>
            </a: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Cross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correlation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aims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measuring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similarity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KPIs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cannot work well with fluctuations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especially when two KPIs have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directions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phase shift. </a:t>
            </a: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J-measure is designed for event correlation and cannot be used here directly. Thus, we need to detect anomalies first,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difficult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altLang="zh-CN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aims at characterizing the anomalous interactions among KPIs. However, it focuses on the outliers and cannot identify other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anomalies.</a:t>
            </a: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VARMA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Co-Integration have been developed to analyze correlations in stock price changes,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cannot solve our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problem,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either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AE45-1FC4-A941-BF89-F38218EF6328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13584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Well,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summarized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follows:</a:t>
            </a: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knowledge,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no generic method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fluctuation extraction. Different KPIs have different characteristics and need specific models to capture the fluctuations. It would be time-consuming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unrealistic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search a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suitable model for each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KPI. (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点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may want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apply anomaly detection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results on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flux-correlation,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suitable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Because model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selection and threshold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determination highly depend on specific characteristics of KPIs and users’ sensitivity preferences. (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点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last,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 flux-correlated KPIs may present different patterns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complicate 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analysis. </a:t>
            </a:r>
            <a:endParaRPr lang="en-US" altLang="zh-CN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AE45-1FC4-A941-BF89-F38218EF6328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26691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Well,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solve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flux-correlation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problems,</a:t>
            </a:r>
            <a:r>
              <a:rPr kumimoji="1" lang="zh-CN" altLang="en-US" dirty="0"/>
              <a:t> </a:t>
            </a:r>
            <a:r>
              <a:rPr kumimoji="1" lang="en-US" altLang="zh-CN" dirty="0"/>
              <a:t>I</a:t>
            </a:r>
            <a:r>
              <a:rPr kumimoji="1" lang="zh-CN" altLang="en-US" baseline="0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talk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about</a:t>
            </a:r>
            <a:r>
              <a:rPr kumimoji="1" lang="zh-CN" altLang="en-US" baseline="0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algorithm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detail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AE45-1FC4-A941-BF89-F38218EF6328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256323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i="0" baseline="0" dirty="0"/>
              <a:t>At a high level, our</a:t>
            </a:r>
            <a:r>
              <a:rPr lang="zh-CN" altLang="en-US" i="0" baseline="0" dirty="0"/>
              <a:t> </a:t>
            </a:r>
            <a:r>
              <a:rPr lang="en-US" altLang="zh-CN" i="0" baseline="0" dirty="0"/>
              <a:t>Algorithm</a:t>
            </a:r>
            <a:r>
              <a:rPr lang="zh-CN" altLang="en-US" i="0" baseline="0" dirty="0"/>
              <a:t> </a:t>
            </a:r>
            <a:r>
              <a:rPr lang="en-US" altLang="zh-CN" i="0" baseline="0" dirty="0" err="1"/>
              <a:t>CoFlux</a:t>
            </a:r>
            <a:r>
              <a:rPr lang="zh-CN" altLang="en-US" i="0" baseline="0" dirty="0"/>
              <a:t> </a:t>
            </a:r>
            <a:r>
              <a:rPr lang="en-US" altLang="zh-CN" i="0" baseline="0" dirty="0"/>
              <a:t>contains two</a:t>
            </a:r>
            <a:r>
              <a:rPr lang="zh-CN" altLang="en-US" i="0" baseline="0" dirty="0"/>
              <a:t> </a:t>
            </a:r>
            <a:r>
              <a:rPr lang="en-US" altLang="zh-CN" i="0" baseline="0" dirty="0"/>
              <a:t>components.</a:t>
            </a:r>
            <a:endParaRPr lang="zh-CN" altLang="en-US" i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component, Feature</a:t>
            </a:r>
            <a:r>
              <a:rPr lang="zh-CN" altLang="en-US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engineering</a:t>
            </a:r>
            <a:r>
              <a:rPr lang="en-US" altLang="zh-C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takes a</a:t>
            </a:r>
            <a:r>
              <a:rPr lang="zh-CN" alt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pair</a:t>
            </a:r>
            <a:r>
              <a:rPr lang="zh-CN" alt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zh-CN" alt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KPIs as its input, and extract</a:t>
            </a:r>
            <a:r>
              <a:rPr lang="zh-CN" altLang="en-US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set of amplified</a:t>
            </a:r>
            <a:r>
              <a:rPr lang="zh-CN" alt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flux-features</a:t>
            </a:r>
            <a:r>
              <a:rPr lang="zh-CN" altLang="en-US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its output</a:t>
            </a:r>
            <a:r>
              <a:rPr lang="en-US" altLang="zh-C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second component, Correlation</a:t>
            </a:r>
            <a:r>
              <a:rPr lang="zh-CN" alt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measurement</a:t>
            </a:r>
            <a:r>
              <a:rPr lang="en-US" altLang="zh-CN" sz="120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calculates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pairwise correlation over the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flux-features by Cross-correlation.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Then, the maximum one is used to determine 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results. </a:t>
            </a:r>
            <a:endParaRPr lang="en-US" altLang="zh-CN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i="0" baseline="0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AE45-1FC4-A941-BF89-F38218EF6328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74592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mentioned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before,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KPIs have different shapes and 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flux-correlation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anomaly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detection.</a:t>
            </a: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solve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challenges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feature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engineering,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carefully select 7 widely-used models, and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each KPI, they produce 86 flux-features. </a:t>
            </a: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Certainly, our feature extraction module can be configured with other models or parameter values if needed.</a:t>
            </a:r>
            <a:endParaRPr lang="en-US" altLang="zh-CN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AE45-1FC4-A941-BF89-F38218EF6328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320568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feature extraction, we get 86 raw flux-features for each KPI. </a:t>
            </a: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 KPIs usually have different scales and units,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apply z-score to normalize each flux-feature.</a:t>
            </a: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Moreover,</a:t>
            </a:r>
            <a:r>
              <a:rPr lang="zh-CN" altLang="en-US" dirty="0"/>
              <a:t> </a:t>
            </a:r>
            <a:r>
              <a:rPr lang="en-US" altLang="zh-CN" dirty="0"/>
              <a:t>in general, most values in a KPI look quite normal and slightly deviate from forecast values mainly due to noises. To reduce the influence of noises, we use modified exponential activation to strengthen large fluctuations.</a:t>
            </a:r>
            <a:endParaRPr lang="zh-CN" alt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ˈ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diːvieɪt</a:t>
            </a: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ˈ</a:t>
            </a:r>
            <a:r>
              <a:rPr lang="el-GR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streŋθn</a:t>
            </a: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AE45-1FC4-A941-BF89-F38218EF6328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010502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kumimoji="1"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correlation</a:t>
            </a:r>
            <a:r>
              <a:rPr kumimoji="1"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measurement,</a:t>
            </a:r>
            <a:r>
              <a:rPr kumimoji="1"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kumimoji="1"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measure</a:t>
            </a:r>
            <a:r>
              <a:rPr kumimoji="1"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kumimoji="1"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flux-correlation</a:t>
            </a:r>
            <a:r>
              <a:rPr kumimoji="1"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Cross-correlation,</a:t>
            </a:r>
            <a:r>
              <a:rPr kumimoji="1" lang="zh-CN" altLang="en-US" dirty="0"/>
              <a:t> </a:t>
            </a:r>
            <a:r>
              <a:rPr kumimoji="1" lang="en-US" altLang="zh-CN" dirty="0"/>
              <a:t>because</a:t>
            </a:r>
            <a:r>
              <a:rPr kumimoji="1" lang="zh-CN" altLang="en-US" dirty="0"/>
              <a:t> </a:t>
            </a:r>
            <a:r>
              <a:rPr kumimoji="1" lang="en-US" altLang="zh-CN" dirty="0"/>
              <a:t>it</a:t>
            </a:r>
            <a:r>
              <a:rPr kumimoji="1" lang="zh-CN" altLang="en-US" dirty="0"/>
              <a:t> </a:t>
            </a:r>
            <a:r>
              <a:rPr kumimoji="1" lang="en-US" altLang="zh-CN" dirty="0"/>
              <a:t>can</a:t>
            </a:r>
            <a:r>
              <a:rPr kumimoji="1" lang="zh-CN" altLang="en-US" dirty="0"/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shape similarity of two flux-features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 with considering their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phase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shift</a:t>
            </a:r>
            <a:r>
              <a:rPr kumimoji="1" lang="en-US" altLang="zh-CN" dirty="0"/>
              <a:t>.</a:t>
            </a:r>
            <a:r>
              <a:rPr kumimoji="1" lang="zh-CN" altLang="en-US" dirty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calculate the correlations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flux-feature pairs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maximum absolute value is selected as the final score. </a:t>
            </a: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it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below the threshold, X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flux-correlated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Y; otherwise they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flux-correlated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If X and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flux-correlated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we continue to find out the temporal order and direction. The temporal order can be determined by the shifted value of X </a:t>
            </a: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direction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indicated by the final score. </a:t>
            </a:r>
            <a:endParaRPr lang="en-US" altLang="zh-CN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AE45-1FC4-A941-BF89-F38218EF6328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571832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Well,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let’s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move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on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evaluation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part.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AE45-1FC4-A941-BF89-F38218EF6328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54650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btained two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datasets,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whose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flux-correlated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KPIs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dirty="0"/>
              <a:t>homogeneous characteristics.(</a:t>
            </a:r>
            <a:r>
              <a:rPr lang="zh-CN" altLang="en-US" dirty="0"/>
              <a:t>点</a:t>
            </a:r>
            <a:r>
              <a:rPr lang="en-US" altLang="zh-CN" dirty="0"/>
              <a:t>)</a:t>
            </a: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table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shows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best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F1-Scores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CoFlux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baselines.</a:t>
            </a:r>
            <a:endParaRPr lang="zh-CN" alt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overall best F1-Scores of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CoFlux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the two datasets are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better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baselines,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results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 0.84, 0.92, 0.95 for three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Questions,</a:t>
            </a:r>
            <a:endParaRPr lang="en-US" altLang="zh-CN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hɒməˈdʒiːniəs</a:t>
            </a: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AE45-1FC4-A941-BF89-F38218EF6328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06191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Then,</a:t>
            </a:r>
            <a:r>
              <a:rPr lang="zh-CN" altLang="en-US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</a:t>
            </a:r>
            <a:r>
              <a:rPr lang="zh-CN" alt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</a:t>
            </a:r>
            <a:r>
              <a:rPr lang="zh-CN" alt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analysis</a:t>
            </a:r>
            <a:r>
              <a:rPr lang="zh-CN" alt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</a:t>
            </a:r>
            <a:r>
              <a:rPr lang="zh-CN" alt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CoFlux</a:t>
            </a:r>
            <a:r>
              <a:rPr lang="en-US" altLang="zh-C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zh-CN" alt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</a:t>
            </a:r>
            <a:r>
              <a:rPr lang="zh-CN" alt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proportion of Top 1 detector is no more than 20%, and the total proportion of Top 5 detectors in each dataset is less than 50%. Therefore, we can conclude that it is necessary to include a variety of detectors to robust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CoFlux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点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kumimoji="1" lang="zh-CN" altLang="en-US" dirty="0"/>
          </a:p>
          <a:p>
            <a:r>
              <a:rPr lang="en-US" altLang="zh-C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Second,</a:t>
            </a:r>
            <a:r>
              <a:rPr lang="zh-CN" alt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zh-CN" alt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</a:t>
            </a:r>
            <a:r>
              <a:rPr lang="zh-CN" alt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efficiency.</a:t>
            </a:r>
            <a:endParaRPr lang="zh-CN" alt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figure,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execution time ranges from 15 to 180 seconds as the data length increases from 5k to 50k. Considering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CoFlux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offline, the time is acceptable.</a:t>
            </a:r>
            <a:endParaRPr lang="zh-CN" alt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 err="1"/>
              <a:t>ɪˈfɪʃnsi</a:t>
            </a:r>
            <a:endParaRPr kumimoji="1" lang="zh-CN" altLang="en-US" dirty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AE45-1FC4-A941-BF89-F38218EF6328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16686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My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presentation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includes four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parts: background,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algorithm,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evaluation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and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case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studies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AE45-1FC4-A941-BF89-F38218EF6328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919835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</a:t>
            </a:r>
            <a:r>
              <a:rPr lang="zh-CN" alt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last.</a:t>
            </a:r>
            <a:r>
              <a:rPr lang="zh-CN" altLang="en-US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zh-CN" altLang="en-US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zh-CN" altLang="en-US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</a:t>
            </a:r>
            <a:r>
              <a:rPr lang="zh-CN" altLang="en-US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that,</a:t>
            </a:r>
            <a:r>
              <a:rPr lang="zh-CN" altLang="en-US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ithout amplification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Cross-correlation , the performance of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CoFlux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degrades significantly,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indicates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benefits.</a:t>
            </a:r>
            <a:endParaRPr lang="en-US" altLang="zh-CN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AE45-1FC4-A941-BF89-F38218EF6328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941057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Well,</a:t>
            </a:r>
            <a:r>
              <a:rPr kumimoji="1" lang="zh-CN" altLang="en-US" dirty="0"/>
              <a:t> </a:t>
            </a:r>
            <a:r>
              <a:rPr kumimoji="1" lang="en-US" altLang="zh-CN" dirty="0"/>
              <a:t>Let’s</a:t>
            </a:r>
            <a:r>
              <a:rPr kumimoji="1" lang="zh-CN" altLang="en-US" dirty="0"/>
              <a:t> </a:t>
            </a:r>
            <a:r>
              <a:rPr kumimoji="1" lang="en-US" altLang="zh-CN" dirty="0"/>
              <a:t>move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case</a:t>
            </a:r>
            <a:r>
              <a:rPr kumimoji="1" lang="zh-CN" altLang="en-US" dirty="0"/>
              <a:t> </a:t>
            </a:r>
            <a:r>
              <a:rPr kumimoji="1" lang="en-US" altLang="zh-CN" dirty="0"/>
              <a:t>studies</a:t>
            </a:r>
            <a:r>
              <a:rPr kumimoji="1" lang="zh-CN" altLang="en-US" dirty="0"/>
              <a:t> </a:t>
            </a:r>
            <a:r>
              <a:rPr kumimoji="1" lang="en-US" altLang="zh-CN" dirty="0"/>
              <a:t>part.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AE45-1FC4-A941-BF89-F38218EF6328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947059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Well,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remember</a:t>
            </a:r>
            <a:r>
              <a:rPr kumimoji="1" lang="zh-CN" altLang="en-US" baseline="0" dirty="0"/>
              <a:t> </a:t>
            </a:r>
            <a:r>
              <a:rPr kumimoji="1" lang="en-US" altLang="zh-CN" baseline="0"/>
              <a:t>that</a:t>
            </a:r>
            <a:r>
              <a:rPr kumimoji="1" lang="zh-CN" altLang="en-US" baseline="0"/>
              <a:t> </a:t>
            </a:r>
            <a:r>
              <a:rPr kumimoji="1" lang="en-US" altLang="zh-CN" baseline="0"/>
              <a:t>the</a:t>
            </a:r>
            <a:r>
              <a:rPr kumimoji="1" lang="zh-CN" altLang="en-US" baseline="0"/>
              <a:t> </a:t>
            </a:r>
            <a:r>
              <a:rPr kumimoji="1" lang="en-US" altLang="zh-CN"/>
              <a:t>goal</a:t>
            </a:r>
            <a:r>
              <a:rPr kumimoji="1" lang="zh-CN" altLang="en-US"/>
              <a:t> </a:t>
            </a:r>
            <a:r>
              <a:rPr kumimoji="1" lang="en-US" altLang="zh-CN" dirty="0"/>
              <a:t>of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 err="1"/>
              <a:t>CoFlux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do</a:t>
            </a:r>
            <a:r>
              <a:rPr kumimoji="1" lang="zh-CN" altLang="en-US" dirty="0"/>
              <a:t> </a:t>
            </a:r>
            <a:r>
              <a:rPr kumimoji="1" lang="en-US" altLang="zh-CN" dirty="0"/>
              <a:t>service</a:t>
            </a:r>
            <a:r>
              <a:rPr kumimoji="1" lang="zh-CN" altLang="en-US" dirty="0"/>
              <a:t> </a:t>
            </a:r>
            <a:r>
              <a:rPr kumimoji="1" lang="en-US" altLang="zh-CN" dirty="0"/>
              <a:t>troubleshooting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via</a:t>
            </a:r>
            <a:r>
              <a:rPr kumimoji="1" lang="zh-CN" altLang="en-US" dirty="0"/>
              <a:t> </a:t>
            </a:r>
            <a:r>
              <a:rPr kumimoji="1" lang="en-US" altLang="zh-CN" dirty="0"/>
              <a:t>alert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compression,</a:t>
            </a:r>
            <a:r>
              <a:rPr kumimoji="1" lang="zh-CN" altLang="en-US" dirty="0"/>
              <a:t> </a:t>
            </a:r>
            <a:r>
              <a:rPr kumimoji="1" lang="en-US" altLang="zh-CN" dirty="0"/>
              <a:t>recommending Top N causes, and constructing  fluctuation propagation chains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AE45-1FC4-A941-BF89-F38218EF6328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044411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shows 3 of the clusters composed of 24 KPIs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CoFlux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Apparently, KPI pairs within a cluster have stronger flux-Correlation than those outside it. </a:t>
            </a: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we can monitor all KPIs within a cluster as a whole, and raise only one alert when anomalies occurred at these KPIs.</a:t>
            </a: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AE45-1FC4-A941-BF89-F38218EF6328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90778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shows a given KPI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 Top 5 flux-correlated KPIs.</a:t>
            </a: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Clearly, these KPIs are highly flux-correlated with 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given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KPI.</a:t>
            </a: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Thus, when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given KPI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suffers from an anomaly, operators can narrow down their analysis scope to the Top N KPIs for more efficient diagnosis </a:t>
            </a:r>
            <a:endParaRPr lang="en-US" altLang="zh-CN" dirty="0"/>
          </a:p>
          <a:p>
            <a:endParaRPr kumimoji="1" lang="zh-CN" altLang="en-US" dirty="0"/>
          </a:p>
          <a:p>
            <a:r>
              <a:rPr kumimoji="1" lang="en-US" altLang="zh-CN" dirty="0" err="1"/>
              <a:t>ɪˈfɪʃnt</a:t>
            </a:r>
            <a:endParaRPr kumimoji="1" lang="zh-CN" altLang="en-US" dirty="0"/>
          </a:p>
          <a:p>
            <a:r>
              <a:rPr kumimoji="1" lang="zh-CN" altLang="en-US" dirty="0"/>
              <a:t>ˌ</a:t>
            </a:r>
            <a:r>
              <a:rPr kumimoji="1" lang="en-US" altLang="zh-CN" dirty="0" err="1"/>
              <a:t>daɪəɡˈnoʊsɪs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AE45-1FC4-A941-BF89-F38218EF6328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551157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Fluctuation propagation chains are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extremely useful in root cause analysis, but this requires deep domain knowledge of the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KPIs.(</a:t>
            </a:r>
            <a:r>
              <a:rPr lang="zh-CN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点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Fortunately,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CoFlux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help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chain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construction. </a:t>
            </a: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figures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created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operators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manually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CoFlux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automatically,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pparently,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dirty="0" err="1"/>
              <a:t>CoFlux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almost replicate 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chains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operators.</a:t>
            </a:r>
            <a:endParaRPr lang="en-US" altLang="zh-CN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AE45-1FC4-A941-BF89-F38218EF6328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761562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Finally,</a:t>
            </a:r>
            <a:r>
              <a:rPr kumimoji="1" lang="zh-CN" altLang="en-US" dirty="0"/>
              <a:t> </a:t>
            </a:r>
            <a:r>
              <a:rPr kumimoji="1" lang="en-US" altLang="zh-CN" dirty="0"/>
              <a:t>let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me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conclude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my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presentation.</a:t>
            </a:r>
            <a:endParaRPr kumimoji="1" lang="zh-CN" altLang="en-US" baseline="0" dirty="0"/>
          </a:p>
          <a:p>
            <a:r>
              <a:rPr lang="en-US" altLang="zh-CN" dirty="0"/>
              <a:t>First</a:t>
            </a:r>
            <a:r>
              <a:rPr lang="en-US" altLang="zh-CN"/>
              <a:t>,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best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knowledge,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paper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the first</a:t>
            </a:r>
            <a:r>
              <a:rPr lang="zh-CN" altLang="en-US" dirty="0"/>
              <a:t> </a:t>
            </a:r>
            <a:r>
              <a:rPr lang="en-US" altLang="zh-CN" dirty="0"/>
              <a:t>attempt</a:t>
            </a:r>
            <a:r>
              <a:rPr lang="zh-CN" altLang="en-US" dirty="0"/>
              <a:t> </a:t>
            </a:r>
            <a:r>
              <a:rPr lang="en-US" altLang="zh-CN" dirty="0"/>
              <a:t>to formulate flux-correlation and study it in detail in the domain of Internet service operations management. </a:t>
            </a:r>
            <a:endParaRPr kumimoji="1" lang="zh-CN" altLang="en-US" dirty="0"/>
          </a:p>
          <a:p>
            <a:r>
              <a:rPr lang="en-US" altLang="zh-CN" dirty="0"/>
              <a:t>Second,</a:t>
            </a:r>
            <a:r>
              <a:rPr lang="zh-CN" altLang="en-US" dirty="0"/>
              <a:t> </a:t>
            </a:r>
            <a:r>
              <a:rPr lang="en-US" altLang="zh-CN" dirty="0" err="1"/>
              <a:t>CoFlux</a:t>
            </a:r>
            <a:r>
              <a:rPr lang="en-US" altLang="zh-CN" dirty="0"/>
              <a:t> includes a robust set of flux-features and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robust</a:t>
            </a:r>
            <a:r>
              <a:rPr lang="zh-CN" altLang="en-US" dirty="0"/>
              <a:t> </a:t>
            </a:r>
            <a:r>
              <a:rPr lang="en-US" altLang="zh-CN" dirty="0"/>
              <a:t>Correlation</a:t>
            </a:r>
            <a:r>
              <a:rPr lang="zh-CN" altLang="en-US" dirty="0"/>
              <a:t> </a:t>
            </a:r>
            <a:r>
              <a:rPr lang="en-US" altLang="zh-CN" dirty="0"/>
              <a:t>score.</a:t>
            </a:r>
            <a:endParaRPr kumimoji="1" lang="zh-CN" altLang="en-US" dirty="0"/>
          </a:p>
          <a:p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last,</a:t>
            </a:r>
            <a:r>
              <a:rPr lang="zh-CN" altLang="en-US" baseline="0" dirty="0"/>
              <a:t> </a:t>
            </a:r>
            <a:r>
              <a:rPr lang="en-US" altLang="zh-CN" dirty="0"/>
              <a:t>Our extensive experiments have demonstrated that </a:t>
            </a:r>
            <a:r>
              <a:rPr lang="en-US" altLang="zh-CN" dirty="0" err="1"/>
              <a:t>CoFlux</a:t>
            </a:r>
            <a:r>
              <a:rPr lang="zh-CN" altLang="en-US" dirty="0"/>
              <a:t> </a:t>
            </a:r>
            <a:r>
              <a:rPr lang="en-US" altLang="zh-CN" dirty="0"/>
              <a:t>significantly outperforming the baseline algorithms and their variants</a:t>
            </a:r>
            <a:endParaRPr kumimoji="1" lang="en-US" altLang="zh-CN" baseline="0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AE45-1FC4-A941-BF89-F38218EF6328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334602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That’s</a:t>
            </a:r>
            <a:r>
              <a:rPr kumimoji="1" lang="zh-CN" altLang="en-US" dirty="0"/>
              <a:t> </a:t>
            </a:r>
            <a:r>
              <a:rPr kumimoji="1" lang="en-US" altLang="zh-CN" dirty="0"/>
              <a:t>all,</a:t>
            </a:r>
            <a:r>
              <a:rPr kumimoji="1" lang="zh-CN" altLang="en-US" dirty="0"/>
              <a:t> </a:t>
            </a:r>
            <a:r>
              <a:rPr kumimoji="1" lang="en-US" altLang="zh-CN" dirty="0"/>
              <a:t>thank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attention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AE45-1FC4-A941-BF89-F38218EF6328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98682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First,</a:t>
            </a:r>
            <a:r>
              <a:rPr kumimoji="1" lang="zh-CN" altLang="en-US" dirty="0"/>
              <a:t> </a:t>
            </a:r>
            <a:r>
              <a:rPr kumimoji="1" lang="en-US" altLang="zh-CN" dirty="0"/>
              <a:t>let’s</a:t>
            </a:r>
            <a:r>
              <a:rPr kumimoji="1" lang="zh-CN" altLang="en-US"/>
              <a:t> </a:t>
            </a:r>
            <a:r>
              <a:rPr kumimoji="1" lang="en-US" altLang="zh-CN"/>
              <a:t>start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background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this</a:t>
            </a:r>
            <a:r>
              <a:rPr kumimoji="1" lang="zh-CN" altLang="en-US" dirty="0"/>
              <a:t> </a:t>
            </a:r>
            <a:r>
              <a:rPr kumimoji="1" lang="en-US" altLang="zh-CN" dirty="0"/>
              <a:t>work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AE45-1FC4-A941-BF89-F38218EF6328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80375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Nowadays</a:t>
            </a:r>
            <a:r>
              <a:rPr lang="en-US" altLang="zh-C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Internet-based services, such as</a:t>
            </a:r>
            <a:r>
              <a:rPr lang="zh-CN" alt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google,</a:t>
            </a:r>
            <a:r>
              <a:rPr lang="zh-CN" altLang="en-US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BING,</a:t>
            </a:r>
            <a:r>
              <a:rPr lang="zh-CN" altLang="en-US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EBAY</a:t>
            </a:r>
            <a:r>
              <a:rPr lang="zh-CN" altLang="en-US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zh-CN" altLang="en-US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facebook</a:t>
            </a:r>
            <a:r>
              <a:rPr lang="en-US" altLang="zh-C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have become an indispensable part of our daily life. (</a:t>
            </a:r>
            <a:r>
              <a:rPr lang="zh-CN" alt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点</a:t>
            </a:r>
            <a:r>
              <a:rPr lang="en-US" altLang="zh-C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zh-CN" alt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service interruptions are inevitable due to many reasons, such as network outages,</a:t>
            </a:r>
            <a:r>
              <a:rPr lang="zh-CN" altLang="en-US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server breakdown</a:t>
            </a:r>
            <a:r>
              <a:rPr lang="zh-CN" alt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malicious attacks. (</a:t>
            </a:r>
            <a:r>
              <a:rPr lang="zh-CN" alt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点</a:t>
            </a:r>
            <a:r>
              <a:rPr lang="en-US" altLang="zh-C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zh-CN" alt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keep 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 reliable, operators take great efforts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troubleshooting,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still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challenging,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kumimoji="1" lang="en-US" altLang="zh-CN" dirty="0"/>
              <a:t>ecause</a:t>
            </a:r>
            <a:r>
              <a:rPr kumimoji="1" lang="zh-CN" altLang="en-US" dirty="0"/>
              <a:t> </a:t>
            </a:r>
            <a:r>
              <a:rPr kumimoji="1" lang="en-US" altLang="zh-CN" dirty="0"/>
              <a:t>when</a:t>
            </a:r>
            <a:r>
              <a:rPr kumimoji="1" lang="zh-CN" altLang="en-US" dirty="0"/>
              <a:t> </a:t>
            </a:r>
            <a:r>
              <a:rPr kumimoji="0"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 incident trigger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anomalies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some KPIs, then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 propagate to more KPIs to form interweaved anomalies.</a:t>
            </a: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AE45-1FC4-A941-BF89-F38218EF6328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71774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</a:t>
            </a:r>
            <a:r>
              <a:rPr lang="zh-CN" alt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</a:t>
            </a:r>
            <a:r>
              <a:rPr lang="zh-CN" alt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operation, operators monitor</a:t>
            </a:r>
            <a:r>
              <a:rPr lang="zh-CN" alt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various time series data called Key Performance Indicators such</a:t>
            </a:r>
            <a:r>
              <a:rPr lang="zh-CN" altLang="en-US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zh-CN" altLang="en-US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 ratio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request.</a:t>
            </a:r>
            <a:endParaRPr lang="en-US" altLang="zh-CN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Well,</a:t>
            </a:r>
            <a:r>
              <a:rPr lang="zh-CN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zh-CN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</a:t>
            </a:r>
            <a:r>
              <a:rPr lang="zh-CN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dirty="0">
                <a:solidFill>
                  <a:srgbClr val="7030A0"/>
                </a:solidFill>
              </a:rPr>
              <a:t>Fluctuations</a:t>
            </a:r>
            <a:r>
              <a:rPr lang="zh-CN" altLang="en-US" dirty="0">
                <a:solidFill>
                  <a:srgbClr val="7030A0"/>
                </a:solidFill>
              </a:rPr>
              <a:t> </a:t>
            </a:r>
            <a:r>
              <a:rPr lang="en-US" altLang="zh-CN" dirty="0">
                <a:solidFill>
                  <a:srgbClr val="7030A0"/>
                </a:solidFill>
              </a:rPr>
              <a:t>(or</a:t>
            </a:r>
            <a:r>
              <a:rPr lang="zh-CN" altLang="en-US" dirty="0">
                <a:solidFill>
                  <a:srgbClr val="7030A0"/>
                </a:solidFill>
              </a:rPr>
              <a:t> </a:t>
            </a:r>
            <a:r>
              <a:rPr lang="en-US" altLang="zh-CN" dirty="0">
                <a:solidFill>
                  <a:srgbClr val="7030A0"/>
                </a:solidFill>
              </a:rPr>
              <a:t>flux-features)</a:t>
            </a:r>
            <a:r>
              <a:rPr lang="zh-CN" altLang="en-US" dirty="0">
                <a:solidFill>
                  <a:srgbClr val="7030A0"/>
                </a:solidFill>
              </a:rPr>
              <a:t> </a:t>
            </a:r>
            <a:r>
              <a:rPr lang="en-US" altLang="zh-CN" dirty="0">
                <a:solidFill>
                  <a:srgbClr val="7030A0"/>
                </a:solidFill>
              </a:rPr>
              <a:t>in</a:t>
            </a:r>
            <a:r>
              <a:rPr lang="zh-CN" altLang="en-US" baseline="0" dirty="0">
                <a:solidFill>
                  <a:srgbClr val="7030A0"/>
                </a:solidFill>
              </a:rPr>
              <a:t> </a:t>
            </a:r>
            <a:r>
              <a:rPr lang="en-US" altLang="zh-CN" baseline="0" dirty="0">
                <a:solidFill>
                  <a:srgbClr val="7030A0"/>
                </a:solidFill>
              </a:rPr>
              <a:t>our</a:t>
            </a:r>
            <a:r>
              <a:rPr lang="zh-CN" altLang="en-US" baseline="0" dirty="0">
                <a:solidFill>
                  <a:srgbClr val="7030A0"/>
                </a:solidFill>
              </a:rPr>
              <a:t> </a:t>
            </a:r>
            <a:r>
              <a:rPr lang="en-US" altLang="zh-CN" baseline="0" dirty="0">
                <a:solidFill>
                  <a:srgbClr val="7030A0"/>
                </a:solidFill>
              </a:rPr>
              <a:t>paper</a:t>
            </a:r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  <a:r>
              <a:rPr lang="zh-CN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dirty="0">
                <a:solidFill>
                  <a:srgbClr val="7030A0"/>
                </a:solidFill>
              </a:rPr>
              <a:t>we</a:t>
            </a:r>
            <a:r>
              <a:rPr lang="zh-CN" altLang="en-US" dirty="0">
                <a:solidFill>
                  <a:srgbClr val="7030A0"/>
                </a:solidFill>
              </a:rPr>
              <a:t> </a:t>
            </a:r>
            <a:r>
              <a:rPr lang="en-US" altLang="zh-CN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</a:t>
            </a:r>
            <a:r>
              <a:rPr lang="zh-CN" altLang="en-US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dirty="0"/>
              <a:t>prediction</a:t>
            </a:r>
            <a:r>
              <a:rPr lang="zh-CN" altLang="en-US" dirty="0"/>
              <a:t> </a:t>
            </a:r>
            <a:r>
              <a:rPr lang="en-US" altLang="zh-CN" dirty="0"/>
              <a:t>errors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indicate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them.</a:t>
            </a:r>
            <a:endParaRPr lang="zh-CN" altLang="en-US" baseline="0" dirty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general,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normal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dirty="0"/>
              <a:t>points</a:t>
            </a:r>
            <a:r>
              <a:rPr lang="zh-CN" altLang="en-US" baseline="0" dirty="0"/>
              <a:t> </a:t>
            </a:r>
            <a:r>
              <a:rPr lang="en-US" altLang="zh-CN" dirty="0"/>
              <a:t>can be well predicted with small prediction errors, </a:t>
            </a:r>
            <a:endParaRPr lang="zh-CN" altLang="en-US" dirty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f</a:t>
            </a:r>
            <a:r>
              <a:rPr lang="en-US" altLang="zh-CN" dirty="0">
                <a:solidFill>
                  <a:srgbClr val="7030A0"/>
                </a:solidFill>
              </a:rPr>
              <a:t>luctuations</a:t>
            </a:r>
            <a:r>
              <a:rPr lang="zh-CN" altLang="en-US" dirty="0">
                <a:solidFill>
                  <a:srgbClr val="7030A0"/>
                </a:solidFill>
              </a:rPr>
              <a:t> </a:t>
            </a:r>
            <a:r>
              <a:rPr lang="en-US" altLang="zh-CN" dirty="0">
                <a:solidFill>
                  <a:srgbClr val="7030A0"/>
                </a:solidFill>
              </a:rPr>
              <a:t>are</a:t>
            </a:r>
            <a:r>
              <a:rPr lang="zh-CN" altLang="en-US" dirty="0">
                <a:solidFill>
                  <a:srgbClr val="7030A0"/>
                </a:solidFill>
              </a:rPr>
              <a:t> </a:t>
            </a:r>
            <a:r>
              <a:rPr lang="en-US" altLang="zh-C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altLang="zh-CN" dirty="0"/>
              <a:t>nomalous changes which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hard to be predicted</a:t>
            </a:r>
            <a:r>
              <a:rPr lang="zh-CN" altLang="en-US" baseline="0" dirty="0"/>
              <a:t> </a:t>
            </a:r>
            <a:r>
              <a:rPr lang="en-US" altLang="zh-CN" baseline="0" dirty="0"/>
              <a:t>with</a:t>
            </a:r>
            <a:r>
              <a:rPr lang="zh-CN" altLang="en-US" baseline="0" dirty="0"/>
              <a:t> </a:t>
            </a:r>
            <a:r>
              <a:rPr lang="en-US" altLang="zh-CN" dirty="0"/>
              <a:t>large prediction errors.</a:t>
            </a:r>
            <a:endParaRPr lang="zh-CN" altLang="en-US" dirty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zh-CN" alt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don’t conform to the expected behavior and</a:t>
            </a:r>
            <a:r>
              <a:rPr lang="zh-CN" alt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difference with</a:t>
            </a:r>
            <a:r>
              <a:rPr lang="zh-CN" alt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normal pattern,</a:t>
            </a:r>
            <a:r>
              <a:rPr lang="zh-CN" alt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zh-CN" alt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example, jitters</a:t>
            </a:r>
            <a:r>
              <a:rPr lang="zh-CN" altLang="en-US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dips,</a:t>
            </a:r>
            <a:r>
              <a:rPr lang="zh-CN" altLang="en-US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just</a:t>
            </a:r>
            <a:r>
              <a:rPr lang="zh-CN" altLang="en-US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</a:t>
            </a:r>
            <a:r>
              <a:rPr lang="zh-CN" altLang="en-US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</a:t>
            </a:r>
            <a:r>
              <a:rPr lang="zh-CN" altLang="en-US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shows.</a:t>
            </a:r>
            <a:r>
              <a:rPr lang="zh-CN" altLang="en-US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</a:t>
            </a:r>
            <a:endParaRPr lang="zh-CN" alt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AE45-1FC4-A941-BF89-F38218EF6328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48780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study,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want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flux-correlation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a KPI pair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answering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questions.(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点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determine whether their fluctuations are correlated. </a:t>
            </a: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example,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shows six KPIs and their flux-features. (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点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flux-features of K1 and K2 look highly correlated, so they are flux-correlated(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点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K1 and K4 are not flux-correlated. (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点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KPIs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flux-correlated,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3:</a:t>
            </a: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AE45-1FC4-A941-BF89-F38218EF6328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16365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2,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temporal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order,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fluctuations from two flux-correlated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KPIs may be synchronized or shifted by some intervals. (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点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figure, the fluctuations of K2 and K3 happen at the same time.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点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zh-CN" alt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hile K1 fluctuates before K2.</a:t>
            </a: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altLang="zh-CN" dirty="0" err="1"/>
              <a:t>sɪŋkrənaɪzd</a:t>
            </a: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AE45-1FC4-A941-BF89-F38218EF6328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4992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3,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direction,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flux-correlation of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KPIs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be positive or negative. If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fluctuation of X is an increase but the corresponding fluctuation of Y is a decrease, their flux-correlation is negative.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other hand, it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positive. (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点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K2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K3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flux-correlation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点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altLang="zh-CN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K1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negatively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flux-correlated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K2</a:t>
            </a: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AE45-1FC4-A941-BF89-F38218EF6328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58885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goal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determine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flux-correlations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two</a:t>
            </a:r>
            <a:r>
              <a:rPr kumimoji="1" lang="zh-CN" altLang="en-US" dirty="0"/>
              <a:t> </a:t>
            </a:r>
            <a:r>
              <a:rPr kumimoji="1" lang="en-US" altLang="zh-CN" dirty="0"/>
              <a:t>KPIs</a:t>
            </a:r>
            <a:r>
              <a:rPr kumimoji="1" lang="zh-CN" altLang="en-US" dirty="0"/>
              <a:t> </a:t>
            </a:r>
            <a:r>
              <a:rPr kumimoji="1" lang="en-US" altLang="zh-CN" dirty="0"/>
              <a:t>which</a:t>
            </a:r>
            <a:r>
              <a:rPr kumimoji="1" lang="zh-CN" altLang="en-US" dirty="0"/>
              <a:t> </a:t>
            </a:r>
            <a:r>
              <a:rPr kumimoji="1" lang="en-US" altLang="zh-CN" dirty="0"/>
              <a:t>can</a:t>
            </a:r>
            <a:r>
              <a:rPr kumimoji="1" lang="zh-CN" altLang="en-US" dirty="0"/>
              <a:t> </a:t>
            </a:r>
            <a:r>
              <a:rPr kumimoji="1" lang="en-US" altLang="zh-CN" dirty="0"/>
              <a:t>assist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operators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do</a:t>
            </a:r>
            <a:r>
              <a:rPr kumimoji="1" lang="zh-CN" altLang="en-US" dirty="0"/>
              <a:t> </a:t>
            </a:r>
            <a:r>
              <a:rPr kumimoji="1" lang="en-US" altLang="zh-CN" dirty="0"/>
              <a:t>service</a:t>
            </a:r>
            <a:r>
              <a:rPr kumimoji="1" lang="zh-CN" altLang="en-US" dirty="0"/>
              <a:t> </a:t>
            </a:r>
            <a:r>
              <a:rPr kumimoji="1" lang="en-US" altLang="zh-CN" dirty="0"/>
              <a:t>troubleshooting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via</a:t>
            </a:r>
            <a:r>
              <a:rPr kumimoji="1" lang="zh-CN" altLang="en-US" dirty="0"/>
              <a:t> </a:t>
            </a:r>
            <a:r>
              <a:rPr kumimoji="1" lang="en-US" altLang="zh-CN" dirty="0"/>
              <a:t>alert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compression,</a:t>
            </a:r>
            <a:r>
              <a:rPr kumimoji="1" lang="zh-CN" altLang="en-US" dirty="0"/>
              <a:t> </a:t>
            </a:r>
            <a:r>
              <a:rPr kumimoji="1" lang="en-US" altLang="zh-CN" dirty="0"/>
              <a:t>recommending Top N causes, and constructing  fluctuation propagation chains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AE45-1FC4-A941-BF89-F38218EF6328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36931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BFB7E-39FE-C64E-8207-354E32BB441C}" type="datetime1">
              <a:rPr kumimoji="1" lang="zh-CN" altLang="en-US" smtClean="0"/>
              <a:t>2024/5/7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90D-D9F4-2B41-A91A-46FC886083A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78394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04E29-B606-DD41-9D8A-7FDC3B2E1AAF}" type="datetime1">
              <a:rPr kumimoji="1" lang="zh-CN" altLang="en-US" smtClean="0"/>
              <a:t>2024/5/7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90D-D9F4-2B41-A91A-46FC886083A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99848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985A3-3A17-EA46-B6B6-D159A28E9A41}" type="datetime1">
              <a:rPr kumimoji="1" lang="zh-CN" altLang="en-US" smtClean="0"/>
              <a:t>2024/5/7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90D-D9F4-2B41-A91A-46FC886083A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71013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791BF-3B98-6445-AEF6-8508D7C66556}" type="datetime1">
              <a:rPr kumimoji="1" lang="zh-CN" altLang="en-US" smtClean="0"/>
              <a:t>2024/5/7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90D-D9F4-2B41-A91A-46FC886083A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11976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47643-713B-C14C-82E6-DBCF68024390}" type="datetime1">
              <a:rPr kumimoji="1" lang="zh-CN" altLang="en-US" smtClean="0"/>
              <a:t>2024/5/7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90D-D9F4-2B41-A91A-46FC886083A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7067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AE4FF-EC8B-534D-8BE7-8911A7509833}" type="datetime1">
              <a:rPr kumimoji="1" lang="zh-CN" altLang="en-US" smtClean="0"/>
              <a:t>2024/5/7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90D-D9F4-2B41-A91A-46FC886083A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36569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E7C65-D1E9-B84A-A3C5-639FE2ED5F7C}" type="datetime1">
              <a:rPr kumimoji="1" lang="zh-CN" altLang="en-US" smtClean="0"/>
              <a:t>2024/5/7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90D-D9F4-2B41-A91A-46FC886083A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50855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2C9FC-3265-9145-A312-8FFD3EA02A95}" type="datetime1">
              <a:rPr kumimoji="1" lang="zh-CN" altLang="en-US" smtClean="0"/>
              <a:t>2024/5/7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90D-D9F4-2B41-A91A-46FC886083A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94476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BD80D-16D9-2D49-94E1-5CBBD5554C1C}" type="datetime1">
              <a:rPr kumimoji="1" lang="zh-CN" altLang="en-US" smtClean="0"/>
              <a:t>2024/5/7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90D-D9F4-2B41-A91A-46FC886083A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12163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4A52F-221B-0A4B-AA95-4523B95551D4}" type="datetime1">
              <a:rPr kumimoji="1" lang="zh-CN" altLang="en-US" smtClean="0"/>
              <a:t>2024/5/7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90D-D9F4-2B41-A91A-46FC886083A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17773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461DE-E5E3-9B48-AB0C-B57FD321A848}" type="datetime1">
              <a:rPr kumimoji="1" lang="zh-CN" altLang="en-US" smtClean="0"/>
              <a:t>2024/5/7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90D-D9F4-2B41-A91A-46FC886083A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6192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5E69E-F782-6D47-9DF2-B0002F5FD527}" type="datetime1">
              <a:rPr kumimoji="1" lang="zh-CN" altLang="en-US" smtClean="0"/>
              <a:t>2024/5/7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9C90D-D9F4-2B41-A91A-46FC886083A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8032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su-y16@mails.tsinghua.edu.cn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55834" y="1122363"/>
            <a:ext cx="9312166" cy="1510478"/>
          </a:xfrm>
        </p:spPr>
        <p:txBody>
          <a:bodyPr>
            <a:normAutofit fontScale="90000"/>
          </a:bodyPr>
          <a:lstStyle/>
          <a:p>
            <a:r>
              <a:rPr lang="en-US" altLang="zh-CN" sz="4400" b="1" dirty="0" err="1"/>
              <a:t>CoFlux</a:t>
            </a:r>
            <a:r>
              <a:rPr lang="en-US" altLang="zh-CN" sz="4400" b="1" dirty="0"/>
              <a:t>:</a:t>
            </a:r>
            <a:r>
              <a:rPr lang="zh-CN" altLang="en-US" sz="4400" b="1" dirty="0"/>
              <a:t> </a:t>
            </a:r>
            <a:r>
              <a:rPr lang="en-US" altLang="zh-CN" sz="4400" b="1" dirty="0"/>
              <a:t>Robustly Correlating KPIs by Fluctuations for Service Troubleshooting </a:t>
            </a:r>
            <a:endParaRPr kumimoji="1" lang="zh-CN" altLang="en-US" sz="4400" b="1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55834" y="3429756"/>
            <a:ext cx="9475076" cy="1064555"/>
          </a:xfrm>
        </p:spPr>
        <p:txBody>
          <a:bodyPr>
            <a:normAutofit fontScale="92500"/>
          </a:bodyPr>
          <a:lstStyle/>
          <a:p>
            <a:r>
              <a:rPr kumimoji="1" lang="en-US" altLang="zh-CN" dirty="0" err="1"/>
              <a:t>Ya</a:t>
            </a:r>
            <a:r>
              <a:rPr kumimoji="1" lang="zh-CN" altLang="en-US" dirty="0"/>
              <a:t> </a:t>
            </a:r>
            <a:r>
              <a:rPr kumimoji="1" lang="en-US" altLang="zh-CN" dirty="0"/>
              <a:t>Su</a:t>
            </a:r>
            <a:r>
              <a:rPr kumimoji="1" lang="en-US" altLang="zh-CN" baseline="30000" dirty="0"/>
              <a:t>1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Youjian</a:t>
            </a:r>
            <a:r>
              <a:rPr kumimoji="1" lang="zh-CN" altLang="en-US" dirty="0"/>
              <a:t> </a:t>
            </a:r>
            <a:r>
              <a:rPr kumimoji="1" lang="en-US" altLang="zh-CN" dirty="0"/>
              <a:t>Zhao</a:t>
            </a:r>
            <a:r>
              <a:rPr kumimoji="1" lang="en-US" altLang="zh-CN" baseline="30000" dirty="0"/>
              <a:t>1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Wentao</a:t>
            </a:r>
            <a:r>
              <a:rPr kumimoji="1" lang="zh-CN" altLang="en-US" dirty="0"/>
              <a:t> </a:t>
            </a:r>
            <a:r>
              <a:rPr kumimoji="1" lang="en-US" altLang="zh-CN" dirty="0"/>
              <a:t>Xia</a:t>
            </a:r>
            <a:r>
              <a:rPr kumimoji="1" lang="en-US" altLang="zh-CN" baseline="30000" dirty="0"/>
              <a:t>1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Rong</a:t>
            </a:r>
            <a:r>
              <a:rPr kumimoji="1" lang="zh-CN" altLang="en-US" dirty="0"/>
              <a:t> </a:t>
            </a:r>
            <a:r>
              <a:rPr kumimoji="1" lang="en-US" altLang="zh-CN" dirty="0"/>
              <a:t>Liu</a:t>
            </a:r>
            <a:r>
              <a:rPr kumimoji="1" lang="en-US" altLang="zh-CN" baseline="30000" dirty="0"/>
              <a:t>2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Jiahao</a:t>
            </a:r>
            <a:r>
              <a:rPr kumimoji="1" lang="zh-CN" altLang="en-US" dirty="0"/>
              <a:t> </a:t>
            </a:r>
            <a:r>
              <a:rPr kumimoji="1" lang="en-US" altLang="zh-CN" dirty="0"/>
              <a:t>Bu</a:t>
            </a:r>
            <a:r>
              <a:rPr kumimoji="1" lang="en-US" altLang="zh-CN" baseline="30000" dirty="0"/>
              <a:t>1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Jing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Zhu</a:t>
            </a:r>
            <a:r>
              <a:rPr kumimoji="1" lang="en-US" altLang="zh-CN" baseline="30000" dirty="0"/>
              <a:t>1</a:t>
            </a:r>
            <a:r>
              <a:rPr kumimoji="1" lang="en-US" altLang="zh-CN" dirty="0"/>
              <a:t>,</a:t>
            </a:r>
            <a:endParaRPr kumimoji="1" lang="zh-CN" altLang="en-US" dirty="0"/>
          </a:p>
          <a:p>
            <a:r>
              <a:rPr kumimoji="1" lang="en-US" altLang="zh-CN" dirty="0" err="1"/>
              <a:t>Yuanpu</a:t>
            </a:r>
            <a:r>
              <a:rPr kumimoji="1" lang="zh-CN" altLang="en-US" dirty="0"/>
              <a:t> </a:t>
            </a:r>
            <a:r>
              <a:rPr kumimoji="1" lang="en-US" altLang="zh-CN" dirty="0"/>
              <a:t>Cao</a:t>
            </a:r>
            <a:r>
              <a:rPr kumimoji="1" lang="en-US" altLang="zh-CN" baseline="30000" dirty="0"/>
              <a:t>3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Haibin</a:t>
            </a:r>
            <a:r>
              <a:rPr kumimoji="1" lang="zh-CN" altLang="en-US" dirty="0"/>
              <a:t> </a:t>
            </a:r>
            <a:r>
              <a:rPr kumimoji="1" lang="en-US" altLang="zh-CN" dirty="0"/>
              <a:t>Li</a:t>
            </a:r>
            <a:r>
              <a:rPr kumimoji="1" lang="en-US" altLang="zh-CN" baseline="30000" dirty="0"/>
              <a:t>14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Chenhao</a:t>
            </a:r>
            <a:r>
              <a:rPr kumimoji="1" lang="zh-CN" altLang="en-US" dirty="0"/>
              <a:t> </a:t>
            </a:r>
            <a:r>
              <a:rPr kumimoji="1" lang="en-US" altLang="zh-CN" dirty="0"/>
              <a:t>Niu</a:t>
            </a:r>
            <a:r>
              <a:rPr kumimoji="1" lang="en-US" altLang="zh-CN" baseline="30000" dirty="0"/>
              <a:t>1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Yiyin</a:t>
            </a:r>
            <a:r>
              <a:rPr kumimoji="1" lang="zh-CN" altLang="en-US" dirty="0"/>
              <a:t> </a:t>
            </a:r>
            <a:r>
              <a:rPr kumimoji="1" lang="en-US" altLang="zh-CN" dirty="0"/>
              <a:t>Zhang</a:t>
            </a:r>
            <a:r>
              <a:rPr kumimoji="1" lang="en-US" altLang="zh-CN" baseline="30000" dirty="0"/>
              <a:t>5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Zhaogang</a:t>
            </a:r>
            <a:r>
              <a:rPr kumimoji="1" lang="zh-CN" altLang="en-US" dirty="0"/>
              <a:t> </a:t>
            </a:r>
            <a:r>
              <a:rPr kumimoji="1" lang="en-US" altLang="zh-CN" dirty="0"/>
              <a:t>Wang</a:t>
            </a:r>
            <a:r>
              <a:rPr kumimoji="1" lang="en-US" altLang="zh-CN" baseline="30000" dirty="0"/>
              <a:t>5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Dan</a:t>
            </a:r>
            <a:r>
              <a:rPr kumimoji="1" lang="zh-CN" altLang="en-US" dirty="0"/>
              <a:t> </a:t>
            </a:r>
            <a:r>
              <a:rPr kumimoji="1" lang="en-US" altLang="zh-CN" dirty="0"/>
              <a:t>Pei</a:t>
            </a:r>
            <a:r>
              <a:rPr kumimoji="1" lang="en-US" altLang="zh-CN" baseline="30000" dirty="0"/>
              <a:t>1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37" y="5173780"/>
            <a:ext cx="2024194" cy="113587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8069" y="5200124"/>
            <a:ext cx="2105925" cy="897411"/>
          </a:xfrm>
          <a:prstGeom prst="rect">
            <a:avLst/>
          </a:prstGeom>
        </p:spPr>
      </p:pic>
      <p:pic>
        <p:nvPicPr>
          <p:cNvPr id="1028" name="Picture 4" descr="https://timgsa.baidu.com/timg?image&amp;quality=80&amp;size=b9999_10000&amp;sec=1558454936963&amp;di=bd3295696746467276455790d3edbe2e&amp;imgtype=0&amp;src=http%3A%2F%2Fcms.qinxue100.com%2Fuploads%2Fallimg%2F1802%2F115-1P206135231a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198" y="5187084"/>
            <a:ext cx="2546122" cy="89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timgsa.baidu.com/timg?image&amp;quality=80&amp;size=b9999_10000&amp;sec=1558455167052&amp;di=9b566c767f634bc258a71acc044fbdb2&amp;imgtype=0&amp;src=http%3A%2F%2Fimg.mp.itc.cn%2Fupload%2F20170701%2Fffe65e1957e0420dab6270b7f3941f41_t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064" y="5187084"/>
            <a:ext cx="2133134" cy="101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timgsa.baidu.com/timg?image&amp;quality=80&amp;size=b9999_10000&amp;sec=1558455231602&amp;di=9ff07aa709753a607cd64aa71fc46b01&amp;imgtype=jpg&amp;src=http%3A%2F%2Fimg4.imgtn.bdimg.com%2Fit%2Fu%3D28916444%2C1249785026%26fm%3D214%26gp%3D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799" y="5333731"/>
            <a:ext cx="2704660" cy="60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2116256" y="5143500"/>
            <a:ext cx="317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/>
              <a:t>1</a:t>
            </a:r>
            <a:endParaRPr kumimoji="1" lang="zh-CN" altLang="en-US" sz="1600" dirty="0"/>
          </a:p>
        </p:txBody>
      </p:sp>
      <p:sp>
        <p:nvSpPr>
          <p:cNvPr id="13" name="文本框 12"/>
          <p:cNvSpPr txBox="1"/>
          <p:nvPr/>
        </p:nvSpPr>
        <p:spPr>
          <a:xfrm>
            <a:off x="4406583" y="5143500"/>
            <a:ext cx="317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/>
              <a:t>2</a:t>
            </a:r>
            <a:endParaRPr kumimoji="1" lang="zh-CN" altLang="en-US" sz="1600" dirty="0"/>
          </a:p>
        </p:txBody>
      </p:sp>
      <p:sp>
        <p:nvSpPr>
          <p:cNvPr id="14" name="文本框 13"/>
          <p:cNvSpPr txBox="1"/>
          <p:nvPr/>
        </p:nvSpPr>
        <p:spPr>
          <a:xfrm>
            <a:off x="6449399" y="5171093"/>
            <a:ext cx="317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/>
              <a:t>3</a:t>
            </a:r>
            <a:endParaRPr kumimoji="1" lang="zh-CN" altLang="en-US" sz="1600" dirty="0"/>
          </a:p>
        </p:txBody>
      </p:sp>
      <p:sp>
        <p:nvSpPr>
          <p:cNvPr id="15" name="文本框 14"/>
          <p:cNvSpPr txBox="1"/>
          <p:nvPr/>
        </p:nvSpPr>
        <p:spPr>
          <a:xfrm>
            <a:off x="9006233" y="5143500"/>
            <a:ext cx="317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/>
              <a:t>4</a:t>
            </a:r>
            <a:endParaRPr kumimoji="1" lang="zh-CN" altLang="en-US" sz="1600" dirty="0"/>
          </a:p>
        </p:txBody>
      </p:sp>
      <p:sp>
        <p:nvSpPr>
          <p:cNvPr id="16" name="文本框 15"/>
          <p:cNvSpPr txBox="1"/>
          <p:nvPr/>
        </p:nvSpPr>
        <p:spPr>
          <a:xfrm>
            <a:off x="11708545" y="5143500"/>
            <a:ext cx="317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/>
              <a:t>5</a:t>
            </a:r>
            <a:endParaRPr kumimoji="1" lang="zh-CN" altLang="en-US" sz="1600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90D-D9F4-2B41-A91A-46FC886083AD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653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Related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Work</a:t>
            </a:r>
            <a:endParaRPr kumimoji="1"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838200" y="1715728"/>
            <a:ext cx="10512000" cy="84857"/>
          </a:xfrm>
          <a:prstGeom prst="rect">
            <a:avLst/>
          </a:prstGeom>
          <a:gradFill>
            <a:gsLst>
              <a:gs pos="0">
                <a:srgbClr val="7030A0"/>
              </a:gs>
              <a:gs pos="65000">
                <a:schemeClr val="accent4">
                  <a:lumMod val="40000"/>
                  <a:lumOff val="60000"/>
                </a:schemeClr>
              </a:gs>
              <a:gs pos="94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90D-D9F4-2B41-A91A-46FC886083AD}" type="slidenum">
              <a:rPr kumimoji="1" lang="zh-CN" altLang="en-US" smtClean="0"/>
              <a:t>10</a:t>
            </a:fld>
            <a:endParaRPr kumimoji="1" lang="zh-CN" altLang="en-US"/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69704"/>
              </p:ext>
            </p:extLst>
          </p:nvPr>
        </p:nvGraphicFramePr>
        <p:xfrm>
          <a:off x="659217" y="2481160"/>
          <a:ext cx="10690983" cy="3535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849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6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6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57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91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81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22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554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8162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87558">
                <a:tc rowSpan="2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400" dirty="0"/>
                        <a:t>Traditional</a:t>
                      </a:r>
                      <a:r>
                        <a:rPr kumimoji="1" lang="zh-CN" altLang="en-US" sz="2400" dirty="0"/>
                        <a:t> </a:t>
                      </a:r>
                      <a:r>
                        <a:rPr kumimoji="1" lang="en-US" altLang="zh-CN" sz="2400" dirty="0"/>
                        <a:t>Correlation</a:t>
                      </a:r>
                      <a:endParaRPr kumimoji="1" lang="zh-CN" altLang="en-US" sz="2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400" dirty="0"/>
                        <a:t>methods</a:t>
                      </a:r>
                      <a:endParaRPr kumimoji="1" lang="zh-CN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6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400" dirty="0"/>
                        <a:t>Statistical</a:t>
                      </a:r>
                      <a:r>
                        <a:rPr lang="en-US" altLang="zh-CN" sz="2400" dirty="0"/>
                        <a:t> models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from</a:t>
                      </a:r>
                      <a:endParaRPr lang="zh-CN" altLang="en-US" sz="2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/>
                        <a:t>other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fields</a:t>
                      </a:r>
                      <a:endParaRPr lang="zh-CN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558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dirty="0"/>
                        <a:t>Pearson</a:t>
                      </a:r>
                      <a:r>
                        <a:rPr kumimoji="1" lang="zh-CN" altLang="en-US" dirty="0"/>
                        <a:t> </a:t>
                      </a:r>
                      <a:r>
                        <a:rPr kumimoji="1" lang="en-US" altLang="zh-CN" dirty="0"/>
                        <a:t>Correlation</a:t>
                      </a:r>
                      <a:endParaRPr kumimoji="1" lang="zh-CN" altLang="en-US" baseline="30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dirty="0"/>
                        <a:t>Spearman</a:t>
                      </a:r>
                      <a:r>
                        <a:rPr kumimoji="1" lang="zh-CN" altLang="en-US" dirty="0"/>
                        <a:t> </a:t>
                      </a:r>
                      <a:r>
                        <a:rPr kumimoji="1" lang="en-US" altLang="zh-CN" dirty="0"/>
                        <a:t>Correlation</a:t>
                      </a:r>
                      <a:endParaRPr kumimoji="1"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dirty="0"/>
                        <a:t>Granger</a:t>
                      </a:r>
                      <a:r>
                        <a:rPr kumimoji="1" lang="zh-CN" altLang="en-US" dirty="0"/>
                        <a:t> </a:t>
                      </a:r>
                      <a:r>
                        <a:rPr lang="en-US" altLang="zh-CN" dirty="0"/>
                        <a:t>causality</a:t>
                      </a:r>
                      <a:endParaRPr lang="zh-CN" altLang="en-US" dirty="0"/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400" baseline="30000" dirty="0"/>
                        <a:t>[ICDM</a:t>
                      </a:r>
                      <a:r>
                        <a:rPr kumimoji="1" lang="zh-CN" altLang="en-US" sz="1400" baseline="30000" dirty="0"/>
                        <a:t> </a:t>
                      </a:r>
                      <a:r>
                        <a:rPr kumimoji="1" lang="en-US" altLang="zh-CN" sz="1400" baseline="30000" dirty="0"/>
                        <a:t>2012]</a:t>
                      </a:r>
                      <a:endParaRPr lang="zh-CN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Cross</a:t>
                      </a:r>
                      <a:endParaRPr lang="zh-CN" altLang="en-US" dirty="0"/>
                    </a:p>
                    <a:p>
                      <a:pPr algn="ctr"/>
                      <a:r>
                        <a:rPr lang="en-US" altLang="zh-CN" dirty="0"/>
                        <a:t>Correlation</a:t>
                      </a:r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dirty="0"/>
                        <a:t>J-measure</a:t>
                      </a:r>
                      <a:endParaRPr kumimoji="1" lang="zh-CN" altLang="en-US" dirty="0"/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400" baseline="30000" dirty="0"/>
                        <a:t>[SIGKDD</a:t>
                      </a:r>
                      <a:r>
                        <a:rPr kumimoji="1" lang="zh-CN" altLang="en-US" sz="1400" baseline="30000" dirty="0"/>
                        <a:t> </a:t>
                      </a:r>
                      <a:r>
                        <a:rPr kumimoji="1" lang="en-US" altLang="zh-CN" sz="1400" baseline="30000" dirty="0"/>
                        <a:t>2014]</a:t>
                      </a:r>
                      <a:endParaRPr kumimoji="1" lang="zh-CN" altLang="en-US" sz="1400" baseline="30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SIG</a:t>
                      </a:r>
                      <a:endParaRPr lang="zh-CN" altLang="en-US" dirty="0"/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400" baseline="30000" dirty="0"/>
                        <a:t>[DSN</a:t>
                      </a:r>
                      <a:r>
                        <a:rPr kumimoji="1" lang="zh-CN" altLang="en-US" sz="1400" baseline="30000" dirty="0"/>
                        <a:t> </a:t>
                      </a:r>
                      <a:r>
                        <a:rPr kumimoji="1" lang="en-US" altLang="zh-CN" sz="1400" baseline="30000" dirty="0"/>
                        <a:t>2010]</a:t>
                      </a:r>
                      <a:endParaRPr lang="zh-CN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VARMA</a:t>
                      </a:r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Co-Integration</a:t>
                      </a:r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558"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baseline="0" dirty="0"/>
                        <a:t>Fluctuation</a:t>
                      </a:r>
                      <a:r>
                        <a:rPr kumimoji="1" lang="zh-CN" altLang="en-US" baseline="0" dirty="0"/>
                        <a:t> </a:t>
                      </a:r>
                      <a:r>
                        <a:rPr kumimoji="1" lang="en-US" altLang="zh-CN" baseline="0" dirty="0"/>
                        <a:t>analysis</a:t>
                      </a:r>
                      <a:endParaRPr kumimoji="1" lang="zh-CN" altLang="en-US" baseline="3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dirty="0">
                          <a:solidFill>
                            <a:schemeClr val="tx1"/>
                          </a:solidFill>
                        </a:rPr>
                        <a:t>✘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200" dirty="0">
                          <a:solidFill>
                            <a:schemeClr val="tx1"/>
                          </a:solidFill>
                        </a:rPr>
                        <a:t>✘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200" dirty="0">
                          <a:solidFill>
                            <a:schemeClr val="tx1"/>
                          </a:solidFill>
                        </a:rPr>
                        <a:t>✘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200" dirty="0">
                          <a:solidFill>
                            <a:schemeClr val="tx1"/>
                          </a:solidFill>
                        </a:rPr>
                        <a:t>✘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200" dirty="0">
                          <a:solidFill>
                            <a:srgbClr val="FF0000"/>
                          </a:solidFill>
                        </a:rPr>
                        <a:t>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200" dirty="0">
                          <a:solidFill>
                            <a:srgbClr val="FF0000"/>
                          </a:solidFill>
                        </a:rPr>
                        <a:t>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200" dirty="0">
                          <a:solidFill>
                            <a:schemeClr val="tx1"/>
                          </a:solidFill>
                        </a:rPr>
                        <a:t>✘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200" dirty="0">
                          <a:solidFill>
                            <a:schemeClr val="tx1"/>
                          </a:solidFill>
                        </a:rPr>
                        <a:t>✘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558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Temporal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order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200" dirty="0">
                          <a:solidFill>
                            <a:schemeClr val="tx1"/>
                          </a:solidFill>
                        </a:rPr>
                        <a:t>✘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200" dirty="0">
                          <a:solidFill>
                            <a:schemeClr val="tx1"/>
                          </a:solidFill>
                        </a:rPr>
                        <a:t>✘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200" dirty="0">
                          <a:solidFill>
                            <a:srgbClr val="FF0000"/>
                          </a:solidFill>
                        </a:rPr>
                        <a:t>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200" dirty="0">
                          <a:solidFill>
                            <a:srgbClr val="FF0000"/>
                          </a:solidFill>
                        </a:rPr>
                        <a:t>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200" dirty="0">
                          <a:solidFill>
                            <a:schemeClr val="tx1"/>
                          </a:solidFill>
                        </a:rPr>
                        <a:t>✘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200" dirty="0">
                          <a:solidFill>
                            <a:srgbClr val="FF0000"/>
                          </a:solidFill>
                        </a:rPr>
                        <a:t>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200" dirty="0">
                          <a:solidFill>
                            <a:schemeClr val="tx1"/>
                          </a:solidFill>
                        </a:rPr>
                        <a:t>✘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200" dirty="0">
                          <a:solidFill>
                            <a:schemeClr val="tx1"/>
                          </a:solidFill>
                        </a:rPr>
                        <a:t>✘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558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Direction</a:t>
                      </a:r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200" dirty="0">
                          <a:solidFill>
                            <a:srgbClr val="FF0000"/>
                          </a:solidFill>
                        </a:rPr>
                        <a:t>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200" dirty="0">
                          <a:solidFill>
                            <a:srgbClr val="FF0000"/>
                          </a:solidFill>
                        </a:rPr>
                        <a:t>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200" dirty="0">
                          <a:solidFill>
                            <a:schemeClr val="tx1"/>
                          </a:solidFill>
                        </a:rPr>
                        <a:t>✘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200" dirty="0">
                          <a:solidFill>
                            <a:srgbClr val="FF0000"/>
                          </a:solidFill>
                        </a:rPr>
                        <a:t>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200" dirty="0">
                          <a:solidFill>
                            <a:schemeClr val="tx1"/>
                          </a:solidFill>
                        </a:rPr>
                        <a:t>✘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200" dirty="0">
                          <a:solidFill>
                            <a:schemeClr val="tx1"/>
                          </a:solidFill>
                        </a:rPr>
                        <a:t>✘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200" dirty="0">
                          <a:solidFill>
                            <a:schemeClr val="tx1"/>
                          </a:solidFill>
                        </a:rPr>
                        <a:t>✘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200" dirty="0">
                          <a:solidFill>
                            <a:schemeClr val="tx1"/>
                          </a:solidFill>
                        </a:rPr>
                        <a:t>✘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1397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Challenges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10856" y="1900210"/>
            <a:ext cx="10600914" cy="2655748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rgbClr val="B551FF"/>
                </a:solidFill>
              </a:rPr>
              <a:t>Challenge</a:t>
            </a:r>
            <a:r>
              <a:rPr lang="zh-CN" altLang="en-US" b="1" dirty="0">
                <a:solidFill>
                  <a:srgbClr val="B551FF"/>
                </a:solidFill>
              </a:rPr>
              <a:t> </a:t>
            </a:r>
            <a:r>
              <a:rPr lang="en-US" altLang="zh-CN" b="1" dirty="0">
                <a:solidFill>
                  <a:srgbClr val="B551FF"/>
                </a:solidFill>
              </a:rPr>
              <a:t>1:</a:t>
            </a:r>
            <a:r>
              <a:rPr lang="zh-CN" altLang="en-US" b="1" dirty="0">
                <a:solidFill>
                  <a:srgbClr val="B551FF"/>
                </a:solidFill>
              </a:rPr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best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knowledge,</a:t>
            </a:r>
            <a:r>
              <a:rPr lang="zh-CN" altLang="en-US" dirty="0"/>
              <a:t> </a:t>
            </a:r>
            <a:r>
              <a:rPr lang="en-US" altLang="zh-CN" dirty="0"/>
              <a:t>there is no generic mechanism for fluctuation extraction. </a:t>
            </a:r>
            <a:endParaRPr kumimoji="1" lang="zh-CN" altLang="en-US" dirty="0"/>
          </a:p>
          <a:p>
            <a:endParaRPr kumimoji="1" lang="zh-CN" altLang="en-US" dirty="0"/>
          </a:p>
          <a:p>
            <a:r>
              <a:rPr lang="en-US" altLang="zh-CN" b="1" dirty="0">
                <a:solidFill>
                  <a:srgbClr val="B551FF"/>
                </a:solidFill>
              </a:rPr>
              <a:t>Challenge</a:t>
            </a:r>
            <a:r>
              <a:rPr lang="zh-CN" altLang="en-US" b="1" dirty="0">
                <a:solidFill>
                  <a:srgbClr val="B551FF"/>
                </a:solidFill>
              </a:rPr>
              <a:t> </a:t>
            </a:r>
            <a:r>
              <a:rPr lang="en-US" altLang="zh-CN" b="1" dirty="0">
                <a:solidFill>
                  <a:srgbClr val="B551FF"/>
                </a:solidFill>
              </a:rPr>
              <a:t>2:</a:t>
            </a:r>
            <a:r>
              <a:rPr lang="zh-CN" altLang="en-US" b="1" dirty="0">
                <a:solidFill>
                  <a:srgbClr val="B551FF"/>
                </a:solidFill>
              </a:rPr>
              <a:t> </a:t>
            </a:r>
            <a:r>
              <a:rPr lang="en-US" altLang="zh-CN" dirty="0"/>
              <a:t>Flux-correlation should not be based on anomaly detection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because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its</a:t>
            </a:r>
            <a:r>
              <a:rPr lang="zh-CN" altLang="en-US" dirty="0"/>
              <a:t> </a:t>
            </a:r>
            <a:r>
              <a:rPr lang="en-US" altLang="zh-CN" dirty="0"/>
              <a:t>difficulty.</a:t>
            </a:r>
            <a:r>
              <a:rPr lang="en-US" altLang="zh-CN" baseline="30000" dirty="0"/>
              <a:t>[IMC</a:t>
            </a:r>
            <a:r>
              <a:rPr lang="zh-CN" altLang="en-US" baseline="30000" dirty="0"/>
              <a:t> </a:t>
            </a:r>
            <a:r>
              <a:rPr lang="en-US" altLang="zh-CN" baseline="30000" dirty="0"/>
              <a:t>2015]</a:t>
            </a:r>
          </a:p>
          <a:p>
            <a:pPr marL="0" indent="0">
              <a:buNone/>
            </a:pPr>
            <a:endParaRPr kumimoji="1"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838200" y="1715728"/>
            <a:ext cx="10512000" cy="84857"/>
          </a:xfrm>
          <a:prstGeom prst="rect">
            <a:avLst/>
          </a:prstGeom>
          <a:gradFill>
            <a:gsLst>
              <a:gs pos="0">
                <a:srgbClr val="7030A0"/>
              </a:gs>
              <a:gs pos="65000">
                <a:schemeClr val="accent4">
                  <a:lumMod val="40000"/>
                  <a:lumOff val="60000"/>
                </a:schemeClr>
              </a:gs>
              <a:gs pos="94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90D-D9F4-2B41-A91A-46FC886083AD}" type="slidenum">
              <a:rPr kumimoji="1" lang="zh-CN" altLang="en-US" smtClean="0"/>
              <a:t>11</a:t>
            </a:fld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606" y="3936729"/>
            <a:ext cx="3041164" cy="231060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10856" y="4924593"/>
            <a:ext cx="79283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sz="2800" b="1" dirty="0">
                <a:solidFill>
                  <a:srgbClr val="B551FF"/>
                </a:solidFill>
              </a:rPr>
              <a:t>Challenge</a:t>
            </a:r>
            <a:r>
              <a:rPr lang="zh-CN" altLang="en-US" sz="2800" b="1" dirty="0">
                <a:solidFill>
                  <a:srgbClr val="B551FF"/>
                </a:solidFill>
              </a:rPr>
              <a:t> </a:t>
            </a:r>
            <a:r>
              <a:rPr lang="en-US" altLang="zh-CN" sz="2800" b="1" dirty="0">
                <a:solidFill>
                  <a:srgbClr val="B551FF"/>
                </a:solidFill>
              </a:rPr>
              <a:t>3:</a:t>
            </a:r>
            <a:r>
              <a:rPr lang="zh-CN" altLang="en-US" sz="2800" b="1" dirty="0">
                <a:solidFill>
                  <a:srgbClr val="B551FF"/>
                </a:solidFill>
              </a:rPr>
              <a:t> </a:t>
            </a:r>
            <a:r>
              <a:rPr lang="en-US" altLang="zh-CN" sz="2800" dirty="0"/>
              <a:t>Two flux-correlated KPIs may present</a:t>
            </a:r>
            <a:endParaRPr lang="zh-CN" altLang="en-US" sz="2800" dirty="0"/>
          </a:p>
          <a:p>
            <a:r>
              <a:rPr lang="en-US" altLang="zh-CN" sz="2800" dirty="0"/>
              <a:t>different patterns. 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2026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Outline</a:t>
            </a:r>
            <a:endParaRPr kumimoji="1"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838200" y="1715728"/>
            <a:ext cx="10512000" cy="84857"/>
          </a:xfrm>
          <a:prstGeom prst="rect">
            <a:avLst/>
          </a:prstGeom>
          <a:gradFill>
            <a:gsLst>
              <a:gs pos="0">
                <a:srgbClr val="7030A0"/>
              </a:gs>
              <a:gs pos="65000">
                <a:schemeClr val="accent4">
                  <a:lumMod val="40000"/>
                  <a:lumOff val="60000"/>
                </a:schemeClr>
              </a:gs>
              <a:gs pos="94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1443554" y="3012247"/>
            <a:ext cx="1268361" cy="1238864"/>
          </a:xfrm>
          <a:prstGeom prst="ellipse">
            <a:avLst/>
          </a:prstGeom>
          <a:solidFill>
            <a:srgbClr val="9E98D5">
              <a:alpha val="15000"/>
            </a:srgb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3820502" y="3012247"/>
            <a:ext cx="1268361" cy="1238864"/>
          </a:xfrm>
          <a:prstGeom prst="ellipse">
            <a:avLst/>
          </a:prstGeom>
          <a:solidFill>
            <a:srgbClr val="FFC000">
              <a:alpha val="15000"/>
            </a:srgb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6314209" y="3012247"/>
            <a:ext cx="1268361" cy="1238864"/>
          </a:xfrm>
          <a:prstGeom prst="ellipse">
            <a:avLst/>
          </a:prstGeom>
          <a:solidFill>
            <a:srgbClr val="9E98D5">
              <a:alpha val="15000"/>
            </a:srgb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8807916" y="3012247"/>
            <a:ext cx="1268361" cy="1238864"/>
          </a:xfrm>
          <a:prstGeom prst="ellipse">
            <a:avLst/>
          </a:prstGeom>
          <a:solidFill>
            <a:srgbClr val="9E98D5">
              <a:alpha val="15000"/>
            </a:srgb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1062872" y="4850012"/>
            <a:ext cx="2029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Background</a:t>
            </a:r>
            <a:endParaRPr kumimoji="1" lang="zh-CN" altLang="en-US" sz="2800" dirty="0"/>
          </a:p>
        </p:txBody>
      </p:sp>
      <p:sp>
        <p:nvSpPr>
          <p:cNvPr id="22" name="文本框 21"/>
          <p:cNvSpPr txBox="1"/>
          <p:nvPr/>
        </p:nvSpPr>
        <p:spPr>
          <a:xfrm>
            <a:off x="3638080" y="4850012"/>
            <a:ext cx="1633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/>
              <a:t>Algorithm</a:t>
            </a:r>
            <a:endParaRPr kumimoji="1" lang="zh-CN" altLang="en-US" sz="2800" dirty="0"/>
          </a:p>
        </p:txBody>
      </p:sp>
      <p:sp>
        <p:nvSpPr>
          <p:cNvPr id="23" name="文本框 22"/>
          <p:cNvSpPr txBox="1"/>
          <p:nvPr/>
        </p:nvSpPr>
        <p:spPr>
          <a:xfrm>
            <a:off x="6065775" y="4850012"/>
            <a:ext cx="1765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Evaluation</a:t>
            </a:r>
            <a:endParaRPr kumimoji="1" lang="zh-CN" altLang="en-US" sz="2800" dirty="0"/>
          </a:p>
        </p:txBody>
      </p:sp>
      <p:sp>
        <p:nvSpPr>
          <p:cNvPr id="24" name="文本框 23"/>
          <p:cNvSpPr txBox="1"/>
          <p:nvPr/>
        </p:nvSpPr>
        <p:spPr>
          <a:xfrm>
            <a:off x="8272117" y="4850012"/>
            <a:ext cx="2339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dirty="0"/>
              <a:t>Case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Studies</a:t>
            </a:r>
            <a:endParaRPr kumimoji="1" lang="zh-CN" altLang="en-US" sz="2800" dirty="0"/>
          </a:p>
        </p:txBody>
      </p:sp>
      <p:sp>
        <p:nvSpPr>
          <p:cNvPr id="25" name="Shape 2592"/>
          <p:cNvSpPr/>
          <p:nvPr/>
        </p:nvSpPr>
        <p:spPr>
          <a:xfrm>
            <a:off x="4164101" y="3352351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2012"/>
                </a:moveTo>
                <a:cubicBezTo>
                  <a:pt x="20614" y="12014"/>
                  <a:pt x="20611" y="12016"/>
                  <a:pt x="20607" y="12016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2"/>
                  <a:pt x="18421" y="14352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8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7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2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8"/>
                  <a:pt x="4714" y="18600"/>
                </a:cubicBezTo>
                <a:lnTo>
                  <a:pt x="3000" y="16885"/>
                </a:lnTo>
                <a:lnTo>
                  <a:pt x="3540" y="15984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6"/>
                </a:lnTo>
                <a:cubicBezTo>
                  <a:pt x="989" y="12016"/>
                  <a:pt x="986" y="12014"/>
                  <a:pt x="982" y="12012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6"/>
                  <a:pt x="2616" y="8979"/>
                  <a:pt x="2708" y="8634"/>
                </a:cubicBezTo>
                <a:cubicBezTo>
                  <a:pt x="2897" y="7929"/>
                  <a:pt x="3179" y="7249"/>
                  <a:pt x="3548" y="6615"/>
                </a:cubicBezTo>
                <a:cubicBezTo>
                  <a:pt x="3727" y="6305"/>
                  <a:pt x="3724" y="5923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9"/>
                  <a:pt x="3000" y="4715"/>
                </a:cubicBezTo>
                <a:lnTo>
                  <a:pt x="4715" y="3000"/>
                </a:lnTo>
                <a:lnTo>
                  <a:pt x="5621" y="3543"/>
                </a:lnTo>
                <a:cubicBezTo>
                  <a:pt x="5777" y="3637"/>
                  <a:pt x="5951" y="3683"/>
                  <a:pt x="6127" y="3683"/>
                </a:cubicBezTo>
                <a:cubicBezTo>
                  <a:pt x="6296" y="3683"/>
                  <a:pt x="6465" y="3639"/>
                  <a:pt x="6618" y="3552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2"/>
                  <a:pt x="9331" y="2006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6"/>
                </a:lnTo>
                <a:cubicBezTo>
                  <a:pt x="12356" y="2352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2"/>
                </a:cubicBezTo>
                <a:cubicBezTo>
                  <a:pt x="15134" y="3639"/>
                  <a:pt x="15304" y="3683"/>
                  <a:pt x="15473" y="3683"/>
                </a:cubicBezTo>
                <a:cubicBezTo>
                  <a:pt x="15648" y="3683"/>
                  <a:pt x="15822" y="3637"/>
                  <a:pt x="15978" y="3543"/>
                </a:cubicBezTo>
                <a:lnTo>
                  <a:pt x="16884" y="3000"/>
                </a:lnTo>
                <a:lnTo>
                  <a:pt x="18600" y="4715"/>
                </a:lnTo>
                <a:cubicBezTo>
                  <a:pt x="18598" y="4719"/>
                  <a:pt x="18597" y="4722"/>
                  <a:pt x="18595" y="4725"/>
                </a:cubicBezTo>
                <a:lnTo>
                  <a:pt x="18060" y="5616"/>
                </a:lnTo>
                <a:cubicBezTo>
                  <a:pt x="17876" y="5923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6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2"/>
                  <a:pt x="20618" y="12012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0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5"/>
                </a:lnTo>
                <a:cubicBezTo>
                  <a:pt x="17292" y="2019"/>
                  <a:pt x="17136" y="1968"/>
                  <a:pt x="16975" y="1968"/>
                </a:cubicBezTo>
                <a:cubicBezTo>
                  <a:pt x="16778" y="1968"/>
                  <a:pt x="16572" y="2043"/>
                  <a:pt x="16400" y="2145"/>
                </a:cubicBezTo>
                <a:lnTo>
                  <a:pt x="15473" y="2701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1"/>
                </a:cubicBezTo>
                <a:lnTo>
                  <a:pt x="5200" y="2145"/>
                </a:lnTo>
                <a:cubicBezTo>
                  <a:pt x="5028" y="2043"/>
                  <a:pt x="4822" y="1968"/>
                  <a:pt x="4625" y="1968"/>
                </a:cubicBezTo>
                <a:cubicBezTo>
                  <a:pt x="4464" y="1968"/>
                  <a:pt x="4308" y="2019"/>
                  <a:pt x="4181" y="2145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0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2"/>
                  <a:pt x="0" y="9361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9"/>
                </a:cubicBezTo>
                <a:lnTo>
                  <a:pt x="2145" y="16400"/>
                </a:lnTo>
                <a:cubicBezTo>
                  <a:pt x="1959" y="16713"/>
                  <a:pt x="1864" y="17137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2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2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7"/>
                  <a:pt x="19641" y="16713"/>
                  <a:pt x="19455" y="16400"/>
                </a:cubicBezTo>
                <a:lnTo>
                  <a:pt x="18902" y="15479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1"/>
                </a:lnTo>
                <a:cubicBezTo>
                  <a:pt x="21600" y="8962"/>
                  <a:pt x="21233" y="8730"/>
                  <a:pt x="20880" y="8641"/>
                </a:cubicBezTo>
                <a:moveTo>
                  <a:pt x="15709" y="10800"/>
                </a:moveTo>
                <a:cubicBezTo>
                  <a:pt x="15709" y="13346"/>
                  <a:pt x="13771" y="15438"/>
                  <a:pt x="11291" y="15685"/>
                </a:cubicBezTo>
                <a:lnTo>
                  <a:pt x="11291" y="12694"/>
                </a:lnTo>
                <a:cubicBezTo>
                  <a:pt x="12137" y="12476"/>
                  <a:pt x="12764" y="11714"/>
                  <a:pt x="12764" y="10800"/>
                </a:cubicBezTo>
                <a:cubicBezTo>
                  <a:pt x="12764" y="10630"/>
                  <a:pt x="12735" y="10468"/>
                  <a:pt x="12694" y="10310"/>
                </a:cubicBezTo>
                <a:lnTo>
                  <a:pt x="15308" y="8857"/>
                </a:lnTo>
                <a:cubicBezTo>
                  <a:pt x="15565" y="9453"/>
                  <a:pt x="15709" y="10110"/>
                  <a:pt x="15709" y="10800"/>
                </a:cubicBezTo>
                <a:moveTo>
                  <a:pt x="9818" y="10800"/>
                </a:move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cubicBezTo>
                  <a:pt x="10258" y="11782"/>
                  <a:pt x="9818" y="11342"/>
                  <a:pt x="9818" y="10800"/>
                </a:cubicBezTo>
                <a:moveTo>
                  <a:pt x="10309" y="15685"/>
                </a:moveTo>
                <a:cubicBezTo>
                  <a:pt x="7829" y="15438"/>
                  <a:pt x="5891" y="13346"/>
                  <a:pt x="5891" y="10800"/>
                </a:cubicBezTo>
                <a:cubicBezTo>
                  <a:pt x="5891" y="10110"/>
                  <a:pt x="6035" y="9453"/>
                  <a:pt x="6292" y="8857"/>
                </a:cubicBezTo>
                <a:lnTo>
                  <a:pt x="8906" y="10310"/>
                </a:lnTo>
                <a:cubicBezTo>
                  <a:pt x="8865" y="10468"/>
                  <a:pt x="8836" y="10630"/>
                  <a:pt x="8836" y="10800"/>
                </a:cubicBezTo>
                <a:cubicBezTo>
                  <a:pt x="8836" y="11714"/>
                  <a:pt x="9463" y="12476"/>
                  <a:pt x="10309" y="12694"/>
                </a:cubicBezTo>
                <a:cubicBezTo>
                  <a:pt x="10309" y="12694"/>
                  <a:pt x="10309" y="15685"/>
                  <a:pt x="10309" y="15685"/>
                </a:cubicBezTo>
                <a:close/>
                <a:moveTo>
                  <a:pt x="10800" y="5891"/>
                </a:moveTo>
                <a:cubicBezTo>
                  <a:pt x="12470" y="5891"/>
                  <a:pt x="13942" y="6727"/>
                  <a:pt x="14829" y="8000"/>
                </a:cubicBezTo>
                <a:lnTo>
                  <a:pt x="12220" y="9450"/>
                </a:lnTo>
                <a:cubicBezTo>
                  <a:pt x="11862" y="9074"/>
                  <a:pt x="11360" y="8836"/>
                  <a:pt x="10800" y="8836"/>
                </a:cubicBezTo>
                <a:cubicBezTo>
                  <a:pt x="10240" y="8836"/>
                  <a:pt x="9738" y="9074"/>
                  <a:pt x="9380" y="9450"/>
                </a:cubicBezTo>
                <a:lnTo>
                  <a:pt x="6771" y="8000"/>
                </a:lnTo>
                <a:cubicBezTo>
                  <a:pt x="7658" y="6727"/>
                  <a:pt x="9130" y="5891"/>
                  <a:pt x="10800" y="5891"/>
                </a:cubicBezTo>
                <a:moveTo>
                  <a:pt x="10800" y="4909"/>
                </a:moveTo>
                <a:cubicBezTo>
                  <a:pt x="7547" y="4909"/>
                  <a:pt x="4909" y="7547"/>
                  <a:pt x="4909" y="10800"/>
                </a:cubicBezTo>
                <a:cubicBezTo>
                  <a:pt x="4909" y="14054"/>
                  <a:pt x="7547" y="16691"/>
                  <a:pt x="10800" y="16691"/>
                </a:cubicBezTo>
                <a:cubicBezTo>
                  <a:pt x="14053" y="16691"/>
                  <a:pt x="16691" y="14054"/>
                  <a:pt x="16691" y="10800"/>
                </a:cubicBezTo>
                <a:cubicBezTo>
                  <a:pt x="16691" y="7547"/>
                  <a:pt x="14053" y="4909"/>
                  <a:pt x="10800" y="4909"/>
                </a:cubicBezTo>
              </a:path>
            </a:pathLst>
          </a:custGeom>
          <a:solidFill>
            <a:srgbClr val="7030A0"/>
          </a:solidFill>
          <a:ln w="12700">
            <a:solidFill>
              <a:srgbClr val="7030A0"/>
            </a:solidFill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Source Sans Pro Regular" charset="0"/>
              <a:ea typeface="Source Sans Pro Regular" charset="0"/>
              <a:cs typeface="Source Sans Pro Regular" charset="0"/>
            </a:endParaRPr>
          </a:p>
        </p:txBody>
      </p:sp>
      <p:sp>
        <p:nvSpPr>
          <p:cNvPr id="26" name="Shape 2575"/>
          <p:cNvSpPr/>
          <p:nvPr/>
        </p:nvSpPr>
        <p:spPr>
          <a:xfrm>
            <a:off x="6691532" y="3352350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14727"/>
                </a:moveTo>
                <a:lnTo>
                  <a:pt x="18655" y="14727"/>
                </a:lnTo>
                <a:lnTo>
                  <a:pt x="18655" y="12273"/>
                </a:lnTo>
                <a:cubicBezTo>
                  <a:pt x="18655" y="12002"/>
                  <a:pt x="18434" y="11782"/>
                  <a:pt x="18164" y="11782"/>
                </a:cubicBezTo>
                <a:cubicBezTo>
                  <a:pt x="17893" y="11782"/>
                  <a:pt x="17673" y="12002"/>
                  <a:pt x="17673" y="12273"/>
                </a:cubicBezTo>
                <a:lnTo>
                  <a:pt x="17673" y="14727"/>
                </a:lnTo>
                <a:lnTo>
                  <a:pt x="15218" y="14727"/>
                </a:lnTo>
                <a:cubicBezTo>
                  <a:pt x="14947" y="14727"/>
                  <a:pt x="14727" y="14947"/>
                  <a:pt x="14727" y="15218"/>
                </a:cubicBezTo>
                <a:cubicBezTo>
                  <a:pt x="14727" y="15490"/>
                  <a:pt x="14947" y="15709"/>
                  <a:pt x="15218" y="15709"/>
                </a:cubicBezTo>
                <a:lnTo>
                  <a:pt x="17673" y="15709"/>
                </a:lnTo>
                <a:lnTo>
                  <a:pt x="17673" y="18164"/>
                </a:lnTo>
                <a:cubicBezTo>
                  <a:pt x="17673" y="18435"/>
                  <a:pt x="17893" y="18655"/>
                  <a:pt x="18164" y="18655"/>
                </a:cubicBezTo>
                <a:cubicBezTo>
                  <a:pt x="18434" y="18655"/>
                  <a:pt x="18655" y="18435"/>
                  <a:pt x="18655" y="18164"/>
                </a:cubicBezTo>
                <a:lnTo>
                  <a:pt x="18655" y="15709"/>
                </a:lnTo>
                <a:lnTo>
                  <a:pt x="21109" y="15709"/>
                </a:lnTo>
                <a:cubicBezTo>
                  <a:pt x="21380" y="15709"/>
                  <a:pt x="21600" y="15490"/>
                  <a:pt x="21600" y="15218"/>
                </a:cubicBezTo>
                <a:cubicBezTo>
                  <a:pt x="21600" y="14947"/>
                  <a:pt x="21380" y="14727"/>
                  <a:pt x="21109" y="14727"/>
                </a:cubicBezTo>
                <a:moveTo>
                  <a:pt x="14823" y="8659"/>
                </a:moveTo>
                <a:cubicBezTo>
                  <a:pt x="12845" y="10260"/>
                  <a:pt x="10800" y="11916"/>
                  <a:pt x="10800" y="14727"/>
                </a:cubicBezTo>
                <a:cubicBezTo>
                  <a:pt x="10800" y="17561"/>
                  <a:pt x="10800" y="19270"/>
                  <a:pt x="10584" y="20135"/>
                </a:cubicBezTo>
                <a:cubicBezTo>
                  <a:pt x="10474" y="20573"/>
                  <a:pt x="10463" y="20618"/>
                  <a:pt x="9818" y="20618"/>
                </a:cubicBezTo>
                <a:cubicBezTo>
                  <a:pt x="9173" y="20618"/>
                  <a:pt x="9162" y="20573"/>
                  <a:pt x="9052" y="20135"/>
                </a:cubicBezTo>
                <a:cubicBezTo>
                  <a:pt x="8926" y="19627"/>
                  <a:pt x="8874" y="18820"/>
                  <a:pt x="8853" y="17673"/>
                </a:cubicBezTo>
                <a:lnTo>
                  <a:pt x="9327" y="17673"/>
                </a:lnTo>
                <a:cubicBezTo>
                  <a:pt x="9598" y="17673"/>
                  <a:pt x="9818" y="17453"/>
                  <a:pt x="9818" y="17182"/>
                </a:cubicBezTo>
                <a:cubicBezTo>
                  <a:pt x="9818" y="16910"/>
                  <a:pt x="9598" y="16691"/>
                  <a:pt x="9327" y="16691"/>
                </a:cubicBezTo>
                <a:lnTo>
                  <a:pt x="8840" y="16691"/>
                </a:lnTo>
                <a:cubicBezTo>
                  <a:pt x="8838" y="16381"/>
                  <a:pt x="8837" y="16059"/>
                  <a:pt x="8837" y="15709"/>
                </a:cubicBezTo>
                <a:lnTo>
                  <a:pt x="9327" y="15709"/>
                </a:lnTo>
                <a:cubicBezTo>
                  <a:pt x="9598" y="15709"/>
                  <a:pt x="9818" y="15490"/>
                  <a:pt x="9818" y="15218"/>
                </a:cubicBezTo>
                <a:cubicBezTo>
                  <a:pt x="9818" y="14947"/>
                  <a:pt x="9598" y="14727"/>
                  <a:pt x="9327" y="14727"/>
                </a:cubicBezTo>
                <a:lnTo>
                  <a:pt x="8836" y="14727"/>
                </a:lnTo>
                <a:cubicBezTo>
                  <a:pt x="8836" y="11916"/>
                  <a:pt x="6791" y="10260"/>
                  <a:pt x="4813" y="8659"/>
                </a:cubicBezTo>
                <a:cubicBezTo>
                  <a:pt x="3221" y="7370"/>
                  <a:pt x="1702" y="6139"/>
                  <a:pt x="1176" y="4344"/>
                </a:cubicBezTo>
                <a:cubicBezTo>
                  <a:pt x="2835" y="5266"/>
                  <a:pt x="6083" y="5891"/>
                  <a:pt x="9818" y="5891"/>
                </a:cubicBezTo>
                <a:cubicBezTo>
                  <a:pt x="13550" y="5891"/>
                  <a:pt x="16795" y="5266"/>
                  <a:pt x="18456" y="4347"/>
                </a:cubicBezTo>
                <a:cubicBezTo>
                  <a:pt x="17928" y="6143"/>
                  <a:pt x="16412" y="7373"/>
                  <a:pt x="14823" y="8659"/>
                </a:cubicBezTo>
                <a:moveTo>
                  <a:pt x="982" y="2945"/>
                </a:moveTo>
                <a:cubicBezTo>
                  <a:pt x="982" y="1861"/>
                  <a:pt x="4938" y="982"/>
                  <a:pt x="9818" y="982"/>
                </a:cubicBezTo>
                <a:cubicBezTo>
                  <a:pt x="14698" y="982"/>
                  <a:pt x="18655" y="1861"/>
                  <a:pt x="18655" y="2945"/>
                </a:cubicBezTo>
                <a:cubicBezTo>
                  <a:pt x="18655" y="4031"/>
                  <a:pt x="14698" y="4909"/>
                  <a:pt x="9818" y="4909"/>
                </a:cubicBezTo>
                <a:cubicBezTo>
                  <a:pt x="4938" y="4909"/>
                  <a:pt x="982" y="4031"/>
                  <a:pt x="982" y="2945"/>
                </a:cubicBezTo>
                <a:moveTo>
                  <a:pt x="19636" y="2945"/>
                </a:moveTo>
                <a:cubicBezTo>
                  <a:pt x="19636" y="1319"/>
                  <a:pt x="15241" y="0"/>
                  <a:pt x="9818" y="0"/>
                </a:cubicBezTo>
                <a:cubicBezTo>
                  <a:pt x="4396" y="0"/>
                  <a:pt x="0" y="1319"/>
                  <a:pt x="0" y="2945"/>
                </a:cubicBezTo>
                <a:cubicBezTo>
                  <a:pt x="0" y="8836"/>
                  <a:pt x="7855" y="9818"/>
                  <a:pt x="7855" y="14727"/>
                </a:cubicBezTo>
                <a:cubicBezTo>
                  <a:pt x="7855" y="14900"/>
                  <a:pt x="7855" y="15053"/>
                  <a:pt x="7855" y="15217"/>
                </a:cubicBezTo>
                <a:cubicBezTo>
                  <a:pt x="7855" y="15217"/>
                  <a:pt x="7855" y="15218"/>
                  <a:pt x="7855" y="15218"/>
                </a:cubicBezTo>
                <a:cubicBezTo>
                  <a:pt x="7855" y="15219"/>
                  <a:pt x="7855" y="15219"/>
                  <a:pt x="7855" y="15219"/>
                </a:cubicBezTo>
                <a:cubicBezTo>
                  <a:pt x="7855" y="15938"/>
                  <a:pt x="7856" y="16572"/>
                  <a:pt x="7863" y="17142"/>
                </a:cubicBezTo>
                <a:cubicBezTo>
                  <a:pt x="7861" y="17155"/>
                  <a:pt x="7855" y="17168"/>
                  <a:pt x="7855" y="17182"/>
                </a:cubicBezTo>
                <a:cubicBezTo>
                  <a:pt x="7855" y="17199"/>
                  <a:pt x="7862" y="17212"/>
                  <a:pt x="7864" y="17229"/>
                </a:cubicBezTo>
                <a:cubicBezTo>
                  <a:pt x="7908" y="20896"/>
                  <a:pt x="8177" y="21600"/>
                  <a:pt x="9818" y="21600"/>
                </a:cubicBezTo>
                <a:cubicBezTo>
                  <a:pt x="11782" y="21600"/>
                  <a:pt x="11782" y="20618"/>
                  <a:pt x="11782" y="14727"/>
                </a:cubicBezTo>
                <a:cubicBezTo>
                  <a:pt x="11782" y="9818"/>
                  <a:pt x="19636" y="8836"/>
                  <a:pt x="19636" y="2945"/>
                </a:cubicBezTo>
              </a:path>
            </a:pathLst>
          </a:custGeom>
          <a:solidFill>
            <a:srgbClr val="7030A0"/>
          </a:solidFill>
          <a:ln w="12700">
            <a:solidFill>
              <a:srgbClr val="7030A0"/>
            </a:solidFill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Source Sans Pro Regular" charset="0"/>
              <a:ea typeface="Source Sans Pro Regular" charset="0"/>
              <a:cs typeface="Source Sans Pro Regular" charset="0"/>
            </a:endParaRPr>
          </a:p>
        </p:txBody>
      </p:sp>
      <p:sp>
        <p:nvSpPr>
          <p:cNvPr id="27" name="Shape 2618"/>
          <p:cNvSpPr/>
          <p:nvPr/>
        </p:nvSpPr>
        <p:spPr>
          <a:xfrm>
            <a:off x="9162795" y="3352324"/>
            <a:ext cx="558602" cy="558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8" h="21600" extrusionOk="0">
                <a:moveTo>
                  <a:pt x="2560" y="18308"/>
                </a:moveTo>
                <a:cubicBezTo>
                  <a:pt x="2472" y="18397"/>
                  <a:pt x="2418" y="18520"/>
                  <a:pt x="2418" y="18655"/>
                </a:cubicBezTo>
                <a:cubicBezTo>
                  <a:pt x="2418" y="18926"/>
                  <a:pt x="2635" y="19146"/>
                  <a:pt x="2902" y="19146"/>
                </a:cubicBezTo>
                <a:cubicBezTo>
                  <a:pt x="3169" y="19146"/>
                  <a:pt x="3385" y="18926"/>
                  <a:pt x="3385" y="18655"/>
                </a:cubicBezTo>
                <a:cubicBezTo>
                  <a:pt x="3385" y="18384"/>
                  <a:pt x="3169" y="18164"/>
                  <a:pt x="2902" y="18164"/>
                </a:cubicBezTo>
                <a:cubicBezTo>
                  <a:pt x="2768" y="18164"/>
                  <a:pt x="2647" y="18219"/>
                  <a:pt x="2560" y="18308"/>
                </a:cubicBezTo>
                <a:moveTo>
                  <a:pt x="20499" y="4279"/>
                </a:moveTo>
                <a:lnTo>
                  <a:pt x="20091" y="4692"/>
                </a:lnTo>
                <a:lnTo>
                  <a:pt x="20088" y="4688"/>
                </a:lnTo>
                <a:lnTo>
                  <a:pt x="17670" y="7143"/>
                </a:lnTo>
                <a:lnTo>
                  <a:pt x="17664" y="7137"/>
                </a:lnTo>
                <a:cubicBezTo>
                  <a:pt x="17227" y="7580"/>
                  <a:pt x="16624" y="7853"/>
                  <a:pt x="15958" y="7853"/>
                </a:cubicBezTo>
                <a:cubicBezTo>
                  <a:pt x="14624" y="7853"/>
                  <a:pt x="13543" y="6755"/>
                  <a:pt x="13543" y="5401"/>
                </a:cubicBezTo>
                <a:cubicBezTo>
                  <a:pt x="13543" y="4725"/>
                  <a:pt x="13813" y="4113"/>
                  <a:pt x="14248" y="3670"/>
                </a:cubicBezTo>
                <a:lnTo>
                  <a:pt x="13563" y="2975"/>
                </a:lnTo>
                <a:cubicBezTo>
                  <a:pt x="12951" y="3596"/>
                  <a:pt x="12571" y="4452"/>
                  <a:pt x="12571" y="5401"/>
                </a:cubicBezTo>
                <a:cubicBezTo>
                  <a:pt x="12571" y="7300"/>
                  <a:pt x="14087" y="8840"/>
                  <a:pt x="15958" y="8840"/>
                </a:cubicBezTo>
                <a:cubicBezTo>
                  <a:pt x="16893" y="8840"/>
                  <a:pt x="17737" y="8454"/>
                  <a:pt x="18348" y="7832"/>
                </a:cubicBezTo>
                <a:lnTo>
                  <a:pt x="18353" y="7837"/>
                </a:lnTo>
                <a:lnTo>
                  <a:pt x="20152" y="6011"/>
                </a:lnTo>
                <a:cubicBezTo>
                  <a:pt x="20516" y="7368"/>
                  <a:pt x="20343" y="8670"/>
                  <a:pt x="19540" y="9505"/>
                </a:cubicBezTo>
                <a:lnTo>
                  <a:pt x="16947" y="12198"/>
                </a:lnTo>
                <a:cubicBezTo>
                  <a:pt x="16605" y="12553"/>
                  <a:pt x="16104" y="12766"/>
                  <a:pt x="15610" y="12766"/>
                </a:cubicBezTo>
                <a:cubicBezTo>
                  <a:pt x="15590" y="12765"/>
                  <a:pt x="13953" y="12652"/>
                  <a:pt x="12318" y="11611"/>
                </a:cubicBezTo>
                <a:lnTo>
                  <a:pt x="12314" y="11620"/>
                </a:lnTo>
                <a:cubicBezTo>
                  <a:pt x="12239" y="11572"/>
                  <a:pt x="12155" y="11537"/>
                  <a:pt x="12060" y="11537"/>
                </a:cubicBezTo>
                <a:cubicBezTo>
                  <a:pt x="11897" y="11537"/>
                  <a:pt x="11759" y="11625"/>
                  <a:pt x="11671" y="11753"/>
                </a:cubicBezTo>
                <a:lnTo>
                  <a:pt x="11654" y="11742"/>
                </a:lnTo>
                <a:lnTo>
                  <a:pt x="4270" y="20043"/>
                </a:lnTo>
                <a:cubicBezTo>
                  <a:pt x="3919" y="20399"/>
                  <a:pt x="3436" y="20618"/>
                  <a:pt x="2902" y="20618"/>
                </a:cubicBezTo>
                <a:cubicBezTo>
                  <a:pt x="1833" y="20618"/>
                  <a:pt x="967" y="19740"/>
                  <a:pt x="967" y="18655"/>
                </a:cubicBezTo>
                <a:cubicBezTo>
                  <a:pt x="967" y="18113"/>
                  <a:pt x="1184" y="17622"/>
                  <a:pt x="1534" y="17267"/>
                </a:cubicBezTo>
                <a:lnTo>
                  <a:pt x="9684" y="9801"/>
                </a:lnTo>
                <a:lnTo>
                  <a:pt x="9671" y="9786"/>
                </a:lnTo>
                <a:cubicBezTo>
                  <a:pt x="9796" y="9698"/>
                  <a:pt x="9884" y="9557"/>
                  <a:pt x="9884" y="9389"/>
                </a:cubicBezTo>
                <a:cubicBezTo>
                  <a:pt x="9884" y="9283"/>
                  <a:pt x="9844" y="9190"/>
                  <a:pt x="9787" y="9110"/>
                </a:cubicBezTo>
                <a:lnTo>
                  <a:pt x="9790" y="9107"/>
                </a:lnTo>
                <a:cubicBezTo>
                  <a:pt x="8390" y="7219"/>
                  <a:pt x="8340" y="5816"/>
                  <a:pt x="9546" y="4488"/>
                </a:cubicBezTo>
                <a:lnTo>
                  <a:pt x="12130" y="1805"/>
                </a:lnTo>
                <a:cubicBezTo>
                  <a:pt x="12785" y="1125"/>
                  <a:pt x="13641" y="982"/>
                  <a:pt x="14244" y="982"/>
                </a:cubicBezTo>
                <a:lnTo>
                  <a:pt x="14246" y="982"/>
                </a:lnTo>
                <a:cubicBezTo>
                  <a:pt x="14611" y="982"/>
                  <a:pt x="14988" y="1037"/>
                  <a:pt x="15366" y="1136"/>
                </a:cubicBezTo>
                <a:lnTo>
                  <a:pt x="13559" y="2970"/>
                </a:lnTo>
                <a:lnTo>
                  <a:pt x="14243" y="3664"/>
                </a:lnTo>
                <a:lnTo>
                  <a:pt x="16661" y="1210"/>
                </a:lnTo>
                <a:lnTo>
                  <a:pt x="16657" y="1206"/>
                </a:lnTo>
                <a:lnTo>
                  <a:pt x="17082" y="775"/>
                </a:lnTo>
                <a:cubicBezTo>
                  <a:pt x="16139" y="269"/>
                  <a:pt x="15160" y="0"/>
                  <a:pt x="14246" y="0"/>
                </a:cubicBezTo>
                <a:lnTo>
                  <a:pt x="14244" y="0"/>
                </a:lnTo>
                <a:cubicBezTo>
                  <a:pt x="13167" y="0"/>
                  <a:pt x="12182" y="361"/>
                  <a:pt x="11460" y="1111"/>
                </a:cubicBezTo>
                <a:lnTo>
                  <a:pt x="8867" y="3804"/>
                </a:lnTo>
                <a:cubicBezTo>
                  <a:pt x="7163" y="5672"/>
                  <a:pt x="7613" y="7584"/>
                  <a:pt x="8769" y="9315"/>
                </a:cubicBezTo>
                <a:lnTo>
                  <a:pt x="850" y="16572"/>
                </a:lnTo>
                <a:cubicBezTo>
                  <a:pt x="325" y="17106"/>
                  <a:pt x="0" y="17842"/>
                  <a:pt x="0" y="18655"/>
                </a:cubicBezTo>
                <a:cubicBezTo>
                  <a:pt x="0" y="20282"/>
                  <a:pt x="1299" y="21600"/>
                  <a:pt x="2902" y="21600"/>
                </a:cubicBezTo>
                <a:cubicBezTo>
                  <a:pt x="3703" y="21600"/>
                  <a:pt x="4429" y="21271"/>
                  <a:pt x="4954" y="20738"/>
                </a:cubicBezTo>
                <a:lnTo>
                  <a:pt x="12160" y="12652"/>
                </a:lnTo>
                <a:cubicBezTo>
                  <a:pt x="13800" y="13590"/>
                  <a:pt x="15363" y="13747"/>
                  <a:pt x="15606" y="13747"/>
                </a:cubicBezTo>
                <a:cubicBezTo>
                  <a:pt x="16313" y="13747"/>
                  <a:pt x="17067" y="13463"/>
                  <a:pt x="17617" y="12892"/>
                </a:cubicBezTo>
                <a:lnTo>
                  <a:pt x="20209" y="10198"/>
                </a:lnTo>
                <a:cubicBezTo>
                  <a:pt x="21560" y="8795"/>
                  <a:pt x="21600" y="6433"/>
                  <a:pt x="20499" y="4279"/>
                </a:cubicBezTo>
              </a:path>
            </a:pathLst>
          </a:custGeom>
          <a:solidFill>
            <a:srgbClr val="7030A0"/>
          </a:solidFill>
          <a:ln w="12700">
            <a:solidFill>
              <a:srgbClr val="7030A0"/>
            </a:solidFill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Source Sans Pro Regular" charset="0"/>
              <a:ea typeface="Source Sans Pro Regular" charset="0"/>
              <a:cs typeface="Source Sans Pro Regular" charset="0"/>
            </a:endParaRPr>
          </a:p>
        </p:txBody>
      </p:sp>
      <p:sp>
        <p:nvSpPr>
          <p:cNvPr id="28" name="Shape 2537"/>
          <p:cNvSpPr/>
          <p:nvPr/>
        </p:nvSpPr>
        <p:spPr>
          <a:xfrm>
            <a:off x="1849192" y="3352350"/>
            <a:ext cx="457082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13745"/>
                </a:moveTo>
                <a:lnTo>
                  <a:pt x="3600" y="13745"/>
                </a:lnTo>
                <a:cubicBezTo>
                  <a:pt x="3269" y="13745"/>
                  <a:pt x="3000" y="13966"/>
                  <a:pt x="3000" y="14236"/>
                </a:cubicBezTo>
                <a:cubicBezTo>
                  <a:pt x="3000" y="14508"/>
                  <a:pt x="3269" y="14727"/>
                  <a:pt x="3600" y="14727"/>
                </a:cubicBezTo>
                <a:lnTo>
                  <a:pt x="14400" y="14727"/>
                </a:lnTo>
                <a:cubicBezTo>
                  <a:pt x="14731" y="14727"/>
                  <a:pt x="15000" y="14508"/>
                  <a:pt x="15000" y="14236"/>
                </a:cubicBezTo>
                <a:cubicBezTo>
                  <a:pt x="15000" y="13966"/>
                  <a:pt x="14731" y="13745"/>
                  <a:pt x="14400" y="13745"/>
                </a:cubicBezTo>
                <a:moveTo>
                  <a:pt x="3000" y="11291"/>
                </a:moveTo>
                <a:cubicBezTo>
                  <a:pt x="3000" y="11562"/>
                  <a:pt x="3269" y="11782"/>
                  <a:pt x="3600" y="11782"/>
                </a:cubicBezTo>
                <a:lnTo>
                  <a:pt x="18000" y="11782"/>
                </a:lnTo>
                <a:cubicBezTo>
                  <a:pt x="18331" y="11782"/>
                  <a:pt x="18600" y="11562"/>
                  <a:pt x="18600" y="11291"/>
                </a:cubicBezTo>
                <a:cubicBezTo>
                  <a:pt x="18600" y="11020"/>
                  <a:pt x="18331" y="10800"/>
                  <a:pt x="18000" y="10800"/>
                </a:cubicBezTo>
                <a:lnTo>
                  <a:pt x="3600" y="10800"/>
                </a:lnTo>
                <a:cubicBezTo>
                  <a:pt x="3269" y="10800"/>
                  <a:pt x="3000" y="11020"/>
                  <a:pt x="3000" y="11291"/>
                </a:cubicBezTo>
                <a:moveTo>
                  <a:pt x="20400" y="20618"/>
                </a:moveTo>
                <a:lnTo>
                  <a:pt x="6600" y="20618"/>
                </a:lnTo>
                <a:lnTo>
                  <a:pt x="1200" y="16200"/>
                </a:lnTo>
                <a:lnTo>
                  <a:pt x="1200" y="2945"/>
                </a:lnTo>
                <a:lnTo>
                  <a:pt x="4200" y="2945"/>
                </a:lnTo>
                <a:lnTo>
                  <a:pt x="4200" y="4418"/>
                </a:lnTo>
                <a:cubicBezTo>
                  <a:pt x="4200" y="4690"/>
                  <a:pt x="4469" y="4909"/>
                  <a:pt x="4800" y="4909"/>
                </a:cubicBezTo>
                <a:cubicBezTo>
                  <a:pt x="5131" y="4909"/>
                  <a:pt x="5400" y="4690"/>
                  <a:pt x="5400" y="4418"/>
                </a:cubicBezTo>
                <a:lnTo>
                  <a:pt x="5400" y="2945"/>
                </a:lnTo>
                <a:lnTo>
                  <a:pt x="6600" y="2945"/>
                </a:lnTo>
                <a:lnTo>
                  <a:pt x="6600" y="4418"/>
                </a:lnTo>
                <a:cubicBezTo>
                  <a:pt x="6600" y="4690"/>
                  <a:pt x="6869" y="4909"/>
                  <a:pt x="7200" y="4909"/>
                </a:cubicBezTo>
                <a:cubicBezTo>
                  <a:pt x="7531" y="4909"/>
                  <a:pt x="7800" y="4690"/>
                  <a:pt x="7800" y="4418"/>
                </a:cubicBezTo>
                <a:lnTo>
                  <a:pt x="7800" y="2945"/>
                </a:lnTo>
                <a:lnTo>
                  <a:pt x="9000" y="2945"/>
                </a:lnTo>
                <a:lnTo>
                  <a:pt x="9000" y="4418"/>
                </a:lnTo>
                <a:cubicBezTo>
                  <a:pt x="9000" y="4690"/>
                  <a:pt x="9269" y="4909"/>
                  <a:pt x="9600" y="4909"/>
                </a:cubicBezTo>
                <a:cubicBezTo>
                  <a:pt x="9931" y="4909"/>
                  <a:pt x="10200" y="4690"/>
                  <a:pt x="10200" y="4418"/>
                </a:cubicBezTo>
                <a:lnTo>
                  <a:pt x="10200" y="2945"/>
                </a:lnTo>
                <a:lnTo>
                  <a:pt x="11400" y="2945"/>
                </a:lnTo>
                <a:lnTo>
                  <a:pt x="11400" y="4418"/>
                </a:lnTo>
                <a:cubicBezTo>
                  <a:pt x="11400" y="4690"/>
                  <a:pt x="11669" y="4909"/>
                  <a:pt x="12000" y="4909"/>
                </a:cubicBezTo>
                <a:cubicBezTo>
                  <a:pt x="12331" y="4909"/>
                  <a:pt x="12600" y="4690"/>
                  <a:pt x="12600" y="4418"/>
                </a:cubicBezTo>
                <a:lnTo>
                  <a:pt x="12600" y="2945"/>
                </a:lnTo>
                <a:lnTo>
                  <a:pt x="13800" y="2945"/>
                </a:lnTo>
                <a:lnTo>
                  <a:pt x="13800" y="4418"/>
                </a:lnTo>
                <a:cubicBezTo>
                  <a:pt x="13800" y="4690"/>
                  <a:pt x="14069" y="4909"/>
                  <a:pt x="14400" y="4909"/>
                </a:cubicBezTo>
                <a:cubicBezTo>
                  <a:pt x="14731" y="4909"/>
                  <a:pt x="15000" y="4690"/>
                  <a:pt x="15000" y="4418"/>
                </a:cubicBezTo>
                <a:lnTo>
                  <a:pt x="15000" y="2945"/>
                </a:lnTo>
                <a:lnTo>
                  <a:pt x="16200" y="2945"/>
                </a:lnTo>
                <a:lnTo>
                  <a:pt x="16200" y="4418"/>
                </a:lnTo>
                <a:cubicBezTo>
                  <a:pt x="16200" y="4690"/>
                  <a:pt x="16469" y="4909"/>
                  <a:pt x="16800" y="4909"/>
                </a:cubicBezTo>
                <a:cubicBezTo>
                  <a:pt x="17131" y="4909"/>
                  <a:pt x="17400" y="4690"/>
                  <a:pt x="17400" y="4418"/>
                </a:cubicBezTo>
                <a:lnTo>
                  <a:pt x="17400" y="2945"/>
                </a:lnTo>
                <a:lnTo>
                  <a:pt x="20400" y="2945"/>
                </a:lnTo>
                <a:cubicBezTo>
                  <a:pt x="20400" y="2945"/>
                  <a:pt x="20400" y="20618"/>
                  <a:pt x="20400" y="20618"/>
                </a:cubicBezTo>
                <a:close/>
                <a:moveTo>
                  <a:pt x="1200" y="20618"/>
                </a:moveTo>
                <a:lnTo>
                  <a:pt x="1200" y="17673"/>
                </a:lnTo>
                <a:lnTo>
                  <a:pt x="4800" y="20618"/>
                </a:lnTo>
                <a:cubicBezTo>
                  <a:pt x="4800" y="20618"/>
                  <a:pt x="1200" y="20618"/>
                  <a:pt x="1200" y="20618"/>
                </a:cubicBezTo>
                <a:close/>
                <a:moveTo>
                  <a:pt x="20400" y="1964"/>
                </a:moveTo>
                <a:lnTo>
                  <a:pt x="17400" y="1964"/>
                </a:lnTo>
                <a:lnTo>
                  <a:pt x="17400" y="491"/>
                </a:lnTo>
                <a:cubicBezTo>
                  <a:pt x="17400" y="220"/>
                  <a:pt x="17131" y="0"/>
                  <a:pt x="16800" y="0"/>
                </a:cubicBezTo>
                <a:cubicBezTo>
                  <a:pt x="16469" y="0"/>
                  <a:pt x="16200" y="220"/>
                  <a:pt x="16200" y="491"/>
                </a:cubicBezTo>
                <a:lnTo>
                  <a:pt x="16200" y="1964"/>
                </a:lnTo>
                <a:lnTo>
                  <a:pt x="15000" y="1964"/>
                </a:lnTo>
                <a:lnTo>
                  <a:pt x="15000" y="491"/>
                </a:lnTo>
                <a:cubicBezTo>
                  <a:pt x="15000" y="220"/>
                  <a:pt x="14731" y="0"/>
                  <a:pt x="14400" y="0"/>
                </a:cubicBezTo>
                <a:cubicBezTo>
                  <a:pt x="14069" y="0"/>
                  <a:pt x="13800" y="220"/>
                  <a:pt x="13800" y="491"/>
                </a:cubicBezTo>
                <a:lnTo>
                  <a:pt x="13800" y="1964"/>
                </a:lnTo>
                <a:lnTo>
                  <a:pt x="12600" y="1964"/>
                </a:lnTo>
                <a:lnTo>
                  <a:pt x="12600" y="491"/>
                </a:lnTo>
                <a:cubicBezTo>
                  <a:pt x="12600" y="220"/>
                  <a:pt x="12331" y="0"/>
                  <a:pt x="12000" y="0"/>
                </a:cubicBezTo>
                <a:cubicBezTo>
                  <a:pt x="11669" y="0"/>
                  <a:pt x="11400" y="220"/>
                  <a:pt x="11400" y="491"/>
                </a:cubicBezTo>
                <a:lnTo>
                  <a:pt x="11400" y="1964"/>
                </a:lnTo>
                <a:lnTo>
                  <a:pt x="10200" y="1964"/>
                </a:lnTo>
                <a:lnTo>
                  <a:pt x="10200" y="491"/>
                </a:lnTo>
                <a:cubicBezTo>
                  <a:pt x="10200" y="220"/>
                  <a:pt x="9931" y="0"/>
                  <a:pt x="9600" y="0"/>
                </a:cubicBezTo>
                <a:cubicBezTo>
                  <a:pt x="9269" y="0"/>
                  <a:pt x="9000" y="220"/>
                  <a:pt x="9000" y="491"/>
                </a:cubicBezTo>
                <a:lnTo>
                  <a:pt x="9000" y="1964"/>
                </a:lnTo>
                <a:lnTo>
                  <a:pt x="7800" y="1964"/>
                </a:lnTo>
                <a:lnTo>
                  <a:pt x="7800" y="491"/>
                </a:lnTo>
                <a:cubicBezTo>
                  <a:pt x="7800" y="220"/>
                  <a:pt x="7531" y="0"/>
                  <a:pt x="7200" y="0"/>
                </a:cubicBezTo>
                <a:cubicBezTo>
                  <a:pt x="6869" y="0"/>
                  <a:pt x="6600" y="220"/>
                  <a:pt x="6600" y="491"/>
                </a:cubicBezTo>
                <a:lnTo>
                  <a:pt x="6600" y="1964"/>
                </a:lnTo>
                <a:lnTo>
                  <a:pt x="5400" y="1964"/>
                </a:lnTo>
                <a:lnTo>
                  <a:pt x="5400" y="491"/>
                </a:lnTo>
                <a:cubicBezTo>
                  <a:pt x="5400" y="220"/>
                  <a:pt x="5131" y="0"/>
                  <a:pt x="4800" y="0"/>
                </a:cubicBezTo>
                <a:cubicBezTo>
                  <a:pt x="4469" y="0"/>
                  <a:pt x="4200" y="220"/>
                  <a:pt x="4200" y="491"/>
                </a:cubicBezTo>
                <a:lnTo>
                  <a:pt x="4200" y="1964"/>
                </a:lnTo>
                <a:lnTo>
                  <a:pt x="1200" y="1964"/>
                </a:lnTo>
                <a:cubicBezTo>
                  <a:pt x="538" y="1964"/>
                  <a:pt x="0" y="2404"/>
                  <a:pt x="0" y="2945"/>
                </a:cubicBezTo>
                <a:lnTo>
                  <a:pt x="0" y="20618"/>
                </a:lnTo>
                <a:cubicBezTo>
                  <a:pt x="0" y="21161"/>
                  <a:pt x="538" y="21600"/>
                  <a:pt x="1200" y="21600"/>
                </a:cubicBezTo>
                <a:lnTo>
                  <a:pt x="20400" y="21600"/>
                </a:lnTo>
                <a:cubicBezTo>
                  <a:pt x="21062" y="21600"/>
                  <a:pt x="21600" y="21161"/>
                  <a:pt x="21600" y="20618"/>
                </a:cubicBezTo>
                <a:lnTo>
                  <a:pt x="21600" y="2945"/>
                </a:lnTo>
                <a:cubicBezTo>
                  <a:pt x="21600" y="2404"/>
                  <a:pt x="21062" y="1964"/>
                  <a:pt x="20400" y="1964"/>
                </a:cubicBezTo>
                <a:moveTo>
                  <a:pt x="3600" y="8836"/>
                </a:moveTo>
                <a:lnTo>
                  <a:pt x="10800" y="8836"/>
                </a:lnTo>
                <a:cubicBezTo>
                  <a:pt x="11131" y="8836"/>
                  <a:pt x="11400" y="8617"/>
                  <a:pt x="11400" y="8345"/>
                </a:cubicBezTo>
                <a:cubicBezTo>
                  <a:pt x="11400" y="8075"/>
                  <a:pt x="11131" y="7855"/>
                  <a:pt x="10800" y="7855"/>
                </a:cubicBezTo>
                <a:lnTo>
                  <a:pt x="3600" y="7855"/>
                </a:lnTo>
                <a:cubicBezTo>
                  <a:pt x="3269" y="7855"/>
                  <a:pt x="3000" y="8075"/>
                  <a:pt x="3000" y="8345"/>
                </a:cubicBezTo>
                <a:cubicBezTo>
                  <a:pt x="3000" y="8617"/>
                  <a:pt x="3269" y="8836"/>
                  <a:pt x="3600" y="8836"/>
                </a:cubicBezTo>
              </a:path>
            </a:pathLst>
          </a:custGeom>
          <a:solidFill>
            <a:srgbClr val="7030A0"/>
          </a:solidFill>
          <a:ln w="12700">
            <a:solidFill>
              <a:srgbClr val="7030A0"/>
            </a:solidFill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Source Sans Pro Regular" charset="0"/>
              <a:ea typeface="Source Sans Pro Regular" charset="0"/>
              <a:cs typeface="Source Sans Pro Regular" charset="0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90D-D9F4-2B41-A91A-46FC886083AD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18327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Model</a:t>
            </a:r>
            <a:r>
              <a:rPr kumimoji="1" lang="zh-CN" altLang="en-US" dirty="0"/>
              <a:t> </a:t>
            </a:r>
            <a:r>
              <a:rPr kumimoji="1" lang="en-US" altLang="zh-CN" dirty="0"/>
              <a:t>Architecture</a:t>
            </a:r>
            <a:endParaRPr kumimoji="1"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838200" y="1715728"/>
            <a:ext cx="10512000" cy="84857"/>
          </a:xfrm>
          <a:prstGeom prst="rect">
            <a:avLst/>
          </a:prstGeom>
          <a:gradFill>
            <a:gsLst>
              <a:gs pos="0">
                <a:srgbClr val="7030A0"/>
              </a:gs>
              <a:gs pos="65000">
                <a:schemeClr val="accent4">
                  <a:lumMod val="40000"/>
                  <a:lumOff val="60000"/>
                </a:schemeClr>
              </a:gs>
              <a:gs pos="94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90D-D9F4-2B41-A91A-46FC886083AD}" type="slidenum">
              <a:rPr kumimoji="1" lang="zh-CN" altLang="en-US" smtClean="0"/>
              <a:t>13</a:t>
            </a:fld>
            <a:endParaRPr kumimoji="1" lang="zh-CN" altLang="en-US"/>
          </a:p>
        </p:txBody>
      </p:sp>
      <p:sp>
        <p:nvSpPr>
          <p:cNvPr id="6" name="罐形 5"/>
          <p:cNvSpPr/>
          <p:nvPr/>
        </p:nvSpPr>
        <p:spPr>
          <a:xfrm>
            <a:off x="1862511" y="2723776"/>
            <a:ext cx="731477" cy="576008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solidFill>
                  <a:sysClr val="windowText" lastClr="000000"/>
                </a:solidFill>
              </a:rPr>
              <a:t>KPI1</a:t>
            </a:r>
            <a:endParaRPr kumimoji="1" lang="zh-CN" alt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罐形 6"/>
          <p:cNvSpPr/>
          <p:nvPr/>
        </p:nvSpPr>
        <p:spPr>
          <a:xfrm>
            <a:off x="1862511" y="3895654"/>
            <a:ext cx="731477" cy="628321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solidFill>
                  <a:sysClr val="windowText" lastClr="000000"/>
                </a:solidFill>
              </a:rPr>
              <a:t>KPI2</a:t>
            </a:r>
            <a:endParaRPr kumimoji="1" lang="zh-CN" alt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803527" y="3234267"/>
            <a:ext cx="1408424" cy="773990"/>
          </a:xfrm>
          <a:prstGeom prst="rect">
            <a:avLst/>
          </a:prstGeom>
          <a:solidFill>
            <a:srgbClr val="B551FF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solidFill>
                  <a:schemeClr val="tx1"/>
                </a:solidFill>
              </a:rPr>
              <a:t>Feature</a:t>
            </a:r>
            <a:endParaRPr kumimoji="1" lang="zh-CN" altLang="en-US" b="1" dirty="0">
              <a:solidFill>
                <a:schemeClr val="tx1"/>
              </a:solidFill>
            </a:endParaRPr>
          </a:p>
          <a:p>
            <a:pPr algn="ctr"/>
            <a:r>
              <a:rPr kumimoji="1" lang="en-US" altLang="zh-CN" b="1" dirty="0">
                <a:solidFill>
                  <a:schemeClr val="tx1"/>
                </a:solidFill>
              </a:rPr>
              <a:t>engineering</a:t>
            </a:r>
            <a:endParaRPr kumimoji="1" lang="zh-CN" altLang="en-US" b="1" dirty="0">
              <a:solidFill>
                <a:schemeClr val="tx1"/>
              </a:solidFill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4421490" y="2723776"/>
            <a:ext cx="1923416" cy="55307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solidFill>
                  <a:schemeClr val="tx1"/>
                </a:solidFill>
              </a:rPr>
              <a:t>KPI1’s</a:t>
            </a:r>
            <a:r>
              <a:rPr kumimoji="1" lang="zh-CN" altLang="en-US" b="1" dirty="0">
                <a:solidFill>
                  <a:schemeClr val="tx1"/>
                </a:solidFill>
              </a:rPr>
              <a:t> </a:t>
            </a:r>
            <a:r>
              <a:rPr kumimoji="1" lang="en-US" altLang="zh-CN" b="1" dirty="0">
                <a:solidFill>
                  <a:schemeClr val="tx1"/>
                </a:solidFill>
              </a:rPr>
              <a:t>amplified</a:t>
            </a:r>
            <a:r>
              <a:rPr kumimoji="1" lang="zh-CN" altLang="en-US" b="1" dirty="0">
                <a:solidFill>
                  <a:schemeClr val="tx1"/>
                </a:solidFill>
              </a:rPr>
              <a:t> </a:t>
            </a:r>
            <a:r>
              <a:rPr kumimoji="1" lang="en-US" altLang="zh-CN" b="1" dirty="0">
                <a:solidFill>
                  <a:schemeClr val="tx1"/>
                </a:solidFill>
              </a:rPr>
              <a:t>flux-features</a:t>
            </a:r>
            <a:endParaRPr kumimoji="1" lang="zh-CN" altLang="en-US" b="1" dirty="0">
              <a:solidFill>
                <a:schemeClr val="tx1"/>
              </a:solidFill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4421490" y="3973484"/>
            <a:ext cx="1939576" cy="57600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solidFill>
                  <a:schemeClr val="tx1"/>
                </a:solidFill>
              </a:rPr>
              <a:t>KPI2’s</a:t>
            </a:r>
            <a:r>
              <a:rPr kumimoji="1" lang="zh-CN" altLang="en-US" b="1" dirty="0">
                <a:solidFill>
                  <a:schemeClr val="tx1"/>
                </a:solidFill>
              </a:rPr>
              <a:t> </a:t>
            </a:r>
            <a:r>
              <a:rPr kumimoji="1" lang="en-US" altLang="zh-CN" b="1" dirty="0">
                <a:solidFill>
                  <a:schemeClr val="tx1"/>
                </a:solidFill>
              </a:rPr>
              <a:t>amplified</a:t>
            </a:r>
            <a:r>
              <a:rPr kumimoji="1" lang="zh-CN" altLang="en-US" b="1" dirty="0">
                <a:solidFill>
                  <a:schemeClr val="tx1"/>
                </a:solidFill>
              </a:rPr>
              <a:t> </a:t>
            </a:r>
            <a:r>
              <a:rPr kumimoji="1" lang="en-US" altLang="zh-CN" b="1" dirty="0">
                <a:solidFill>
                  <a:schemeClr val="tx1"/>
                </a:solidFill>
              </a:rPr>
              <a:t>flux-features</a:t>
            </a:r>
            <a:endParaRPr kumimoji="1" lang="zh-CN" altLang="en-US" b="1" dirty="0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539745" y="3234267"/>
            <a:ext cx="1512000" cy="773990"/>
          </a:xfrm>
          <a:prstGeom prst="rect">
            <a:avLst/>
          </a:prstGeom>
          <a:solidFill>
            <a:srgbClr val="B551FF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solidFill>
                  <a:schemeClr val="tx1"/>
                </a:solidFill>
              </a:rPr>
              <a:t>Correlation</a:t>
            </a:r>
            <a:endParaRPr kumimoji="1" lang="zh-CN" altLang="en-US" b="1" dirty="0">
              <a:solidFill>
                <a:schemeClr val="tx1"/>
              </a:solidFill>
            </a:endParaRPr>
          </a:p>
          <a:p>
            <a:pPr algn="ctr"/>
            <a:r>
              <a:rPr kumimoji="1" lang="en-US" altLang="zh-CN" b="1" dirty="0">
                <a:solidFill>
                  <a:schemeClr val="tx1"/>
                </a:solidFill>
              </a:rPr>
              <a:t>measurement</a:t>
            </a:r>
            <a:endParaRPr kumimoji="1" lang="zh-CN" altLang="en-US" b="1" dirty="0">
              <a:solidFill>
                <a:schemeClr val="tx1"/>
              </a:solidFill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8324960" y="2506887"/>
            <a:ext cx="1890000" cy="60892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160"/>
              </a:lnSpc>
            </a:pPr>
            <a:r>
              <a:rPr kumimoji="1" lang="en-US" altLang="zh-CN" b="1" dirty="0">
                <a:solidFill>
                  <a:schemeClr val="tx1"/>
                </a:solidFill>
              </a:rPr>
              <a:t>Existence</a:t>
            </a:r>
            <a:r>
              <a:rPr kumimoji="1" lang="zh-CN" altLang="en-US" b="1" dirty="0">
                <a:solidFill>
                  <a:schemeClr val="tx1"/>
                </a:solidFill>
              </a:rPr>
              <a:t> </a:t>
            </a:r>
            <a:r>
              <a:rPr kumimoji="1" lang="en-US" altLang="zh-CN" b="1" dirty="0">
                <a:solidFill>
                  <a:schemeClr val="tx1"/>
                </a:solidFill>
              </a:rPr>
              <a:t>of</a:t>
            </a:r>
            <a:endParaRPr kumimoji="1" lang="zh-CN" altLang="en-US" b="1" dirty="0">
              <a:solidFill>
                <a:schemeClr val="tx1"/>
              </a:solidFill>
            </a:endParaRPr>
          </a:p>
          <a:p>
            <a:pPr algn="ctr">
              <a:lnSpc>
                <a:spcPts val="2160"/>
              </a:lnSpc>
            </a:pPr>
            <a:r>
              <a:rPr kumimoji="1" lang="en-US" altLang="zh-CN" b="1" dirty="0">
                <a:solidFill>
                  <a:schemeClr val="tx1"/>
                </a:solidFill>
              </a:rPr>
              <a:t>Flux-correlation</a:t>
            </a:r>
          </a:p>
        </p:txBody>
      </p:sp>
      <p:cxnSp>
        <p:nvCxnSpPr>
          <p:cNvPr id="13" name="直线箭头连接符 12"/>
          <p:cNvCxnSpPr/>
          <p:nvPr/>
        </p:nvCxnSpPr>
        <p:spPr>
          <a:xfrm>
            <a:off x="2593988" y="3234267"/>
            <a:ext cx="216000" cy="0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线箭头连接符 13"/>
          <p:cNvCxnSpPr/>
          <p:nvPr/>
        </p:nvCxnSpPr>
        <p:spPr>
          <a:xfrm>
            <a:off x="2593988" y="4009908"/>
            <a:ext cx="216000" cy="0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线箭头连接符 16"/>
          <p:cNvCxnSpPr>
            <a:stCxn id="9" idx="3"/>
            <a:endCxn id="11" idx="1"/>
          </p:cNvCxnSpPr>
          <p:nvPr/>
        </p:nvCxnSpPr>
        <p:spPr>
          <a:xfrm>
            <a:off x="6344906" y="3000314"/>
            <a:ext cx="194839" cy="620948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线箭头连接符 17"/>
          <p:cNvCxnSpPr>
            <a:stCxn id="10" idx="3"/>
            <a:endCxn id="11" idx="1"/>
          </p:cNvCxnSpPr>
          <p:nvPr/>
        </p:nvCxnSpPr>
        <p:spPr>
          <a:xfrm flipV="1">
            <a:off x="6361066" y="3621262"/>
            <a:ext cx="178679" cy="640226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线箭头连接符 18"/>
          <p:cNvCxnSpPr/>
          <p:nvPr/>
        </p:nvCxnSpPr>
        <p:spPr>
          <a:xfrm>
            <a:off x="8051745" y="3678960"/>
            <a:ext cx="216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圆角矩形 19"/>
          <p:cNvSpPr/>
          <p:nvPr/>
        </p:nvSpPr>
        <p:spPr>
          <a:xfrm>
            <a:off x="8324960" y="3678960"/>
            <a:ext cx="1890000" cy="106104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0400" indent="-140400">
              <a:lnSpc>
                <a:spcPts val="2160"/>
              </a:lnSpc>
              <a:buFont typeface="Arial" charset="0"/>
              <a:buChar char="•"/>
            </a:pPr>
            <a:r>
              <a:rPr lang="en-US" altLang="zh-CN" b="1" dirty="0">
                <a:solidFill>
                  <a:schemeClr val="tx1"/>
                </a:solidFill>
              </a:rPr>
              <a:t>Temporal</a:t>
            </a:r>
            <a:r>
              <a:rPr lang="zh-CN" altLang="en-US" b="1" dirty="0">
                <a:solidFill>
                  <a:schemeClr val="tx1"/>
                </a:solidFill>
              </a:rPr>
              <a:t> </a:t>
            </a:r>
            <a:r>
              <a:rPr lang="en-US" altLang="zh-CN" b="1" dirty="0">
                <a:solidFill>
                  <a:schemeClr val="tx1"/>
                </a:solidFill>
              </a:rPr>
              <a:t>order</a:t>
            </a:r>
            <a:endParaRPr lang="zh-CN" altLang="en-US" b="1" dirty="0">
              <a:solidFill>
                <a:schemeClr val="tx1"/>
              </a:solidFill>
            </a:endParaRPr>
          </a:p>
          <a:p>
            <a:pPr marL="140400" indent="-140400">
              <a:lnSpc>
                <a:spcPts val="2160"/>
              </a:lnSpc>
              <a:buFont typeface="Arial" charset="0"/>
              <a:buChar char="•"/>
            </a:pPr>
            <a:r>
              <a:rPr lang="en-US" altLang="zh-CN" b="1" dirty="0">
                <a:solidFill>
                  <a:schemeClr val="tx1"/>
                </a:solidFill>
              </a:rPr>
              <a:t>Direction</a:t>
            </a:r>
          </a:p>
        </p:txBody>
      </p:sp>
      <p:sp>
        <p:nvSpPr>
          <p:cNvPr id="21" name="圆角矩形 20"/>
          <p:cNvSpPr/>
          <p:nvPr/>
        </p:nvSpPr>
        <p:spPr>
          <a:xfrm>
            <a:off x="8265442" y="2363736"/>
            <a:ext cx="2010876" cy="2448272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/>
          </a:p>
        </p:txBody>
      </p:sp>
      <p:cxnSp>
        <p:nvCxnSpPr>
          <p:cNvPr id="22" name="直线箭头连接符 21"/>
          <p:cNvCxnSpPr>
            <a:stCxn id="12" idx="2"/>
            <a:endCxn id="20" idx="0"/>
          </p:cNvCxnSpPr>
          <p:nvPr/>
        </p:nvCxnSpPr>
        <p:spPr>
          <a:xfrm>
            <a:off x="9269960" y="3115808"/>
            <a:ext cx="0" cy="5631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9300758" y="3083816"/>
            <a:ext cx="828188" cy="373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/>
              <a:t>If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yes</a:t>
            </a:r>
            <a:endParaRPr kumimoji="1" lang="zh-CN" altLang="en-US" b="1" dirty="0"/>
          </a:p>
        </p:txBody>
      </p:sp>
      <p:sp>
        <p:nvSpPr>
          <p:cNvPr id="24" name="文本框 23"/>
          <p:cNvSpPr txBox="1"/>
          <p:nvPr/>
        </p:nvSpPr>
        <p:spPr>
          <a:xfrm>
            <a:off x="5462621" y="5180329"/>
            <a:ext cx="1263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/>
              <a:t>CoFlux</a:t>
            </a:r>
            <a:endParaRPr kumimoji="1" lang="zh-CN" altLang="en-US" sz="2800" b="1" dirty="0"/>
          </a:p>
        </p:txBody>
      </p:sp>
      <p:cxnSp>
        <p:nvCxnSpPr>
          <p:cNvPr id="32" name="直线箭头连接符 31"/>
          <p:cNvCxnSpPr/>
          <p:nvPr/>
        </p:nvCxnSpPr>
        <p:spPr>
          <a:xfrm>
            <a:off x="4211951" y="3234267"/>
            <a:ext cx="216000" cy="0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线箭头连接符 32"/>
          <p:cNvCxnSpPr/>
          <p:nvPr/>
        </p:nvCxnSpPr>
        <p:spPr>
          <a:xfrm>
            <a:off x="4211951" y="4008257"/>
            <a:ext cx="216000" cy="0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171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Feature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engineering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4600" y="1907625"/>
            <a:ext cx="10515600" cy="1184833"/>
          </a:xfrm>
        </p:spPr>
        <p:txBody>
          <a:bodyPr/>
          <a:lstStyle/>
          <a:p>
            <a:r>
              <a:rPr kumimoji="1" lang="en-US" altLang="zh-CN" dirty="0"/>
              <a:t>Feature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extraction:</a:t>
            </a:r>
            <a:r>
              <a:rPr kumimoji="1" lang="zh-CN" altLang="en-US" dirty="0"/>
              <a:t>  </a:t>
            </a:r>
            <a:r>
              <a:rPr kumimoji="1" lang="en-US" altLang="zh-CN" dirty="0"/>
              <a:t>Apply</a:t>
            </a:r>
            <a:r>
              <a:rPr kumimoji="1" lang="zh-CN" altLang="en-US" dirty="0"/>
              <a:t> </a:t>
            </a:r>
            <a:r>
              <a:rPr kumimoji="1" lang="en-US" altLang="zh-CN" dirty="0"/>
              <a:t>time series prediction models 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parameters</a:t>
            </a:r>
            <a:r>
              <a:rPr kumimoji="1" lang="zh-CN" altLang="en-US" dirty="0"/>
              <a:t> </a:t>
            </a:r>
            <a:r>
              <a:rPr kumimoji="1" lang="en-US" altLang="zh-CN" dirty="0"/>
              <a:t>as flux-feature detectors.</a:t>
            </a:r>
            <a:endParaRPr kumimoji="1"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838200" y="1715728"/>
            <a:ext cx="10512000" cy="84857"/>
          </a:xfrm>
          <a:prstGeom prst="rect">
            <a:avLst/>
          </a:prstGeom>
          <a:gradFill>
            <a:gsLst>
              <a:gs pos="0">
                <a:srgbClr val="7030A0"/>
              </a:gs>
              <a:gs pos="65000">
                <a:schemeClr val="accent4">
                  <a:lumMod val="40000"/>
                  <a:lumOff val="60000"/>
                </a:schemeClr>
              </a:gs>
              <a:gs pos="94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90D-D9F4-2B41-A91A-46FC886083AD}" type="slidenum">
              <a:rPr kumimoji="1" lang="zh-CN" altLang="en-US" smtClean="0"/>
              <a:t>14</a:t>
            </a:fld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表格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20416035"/>
                  </p:ext>
                </p:extLst>
              </p:nvPr>
            </p:nvGraphicFramePr>
            <p:xfrm>
              <a:off x="3044400" y="3330538"/>
              <a:ext cx="6096000" cy="3098795"/>
            </p:xfrm>
            <a:graphic>
              <a:graphicData uri="http://schemas.openxmlformats.org/drawingml/2006/table">
                <a:tbl>
                  <a:tblPr firstRow="1" bandRow="1">
                    <a:tableStyleId>{8EC20E35-A176-4012-BC5E-935CFFF8708E}</a:tableStyleId>
                  </a:tblPr>
                  <a:tblGrid>
                    <a:gridCol w="3048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41655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/>
                            <a:t>Prediction</a:t>
                          </a:r>
                          <a:r>
                            <a:rPr lang="zh-CN" altLang="en-US" sz="1600" b="1" baseline="0" dirty="0"/>
                            <a:t> </a:t>
                          </a:r>
                          <a:r>
                            <a:rPr lang="en-US" altLang="zh-CN" sz="1600" b="1" baseline="0" dirty="0"/>
                            <a:t>models</a:t>
                          </a:r>
                          <a:r>
                            <a:rPr lang="en-US" altLang="zh-CN" sz="1600" b="1" dirty="0"/>
                            <a:t>/</a:t>
                          </a:r>
                          <a:r>
                            <a:rPr lang="zh-CN" altLang="en-US" sz="1600" b="1" dirty="0"/>
                            <a:t> </a:t>
                          </a:r>
                          <a:r>
                            <a:rPr lang="en-US" altLang="zh-CN" sz="1600" b="1" dirty="0"/>
                            <a:t>#</a:t>
                          </a:r>
                          <a:r>
                            <a:rPr lang="zh-CN" altLang="en-US" sz="1600" b="1" baseline="0" dirty="0"/>
                            <a:t> </a:t>
                          </a:r>
                          <a:r>
                            <a:rPr lang="en-US" altLang="zh-CN" sz="1600" b="1" baseline="0" dirty="0"/>
                            <a:t>of</a:t>
                          </a:r>
                          <a:r>
                            <a:rPr lang="zh-CN" altLang="en-US" sz="1600" b="1" baseline="0" dirty="0"/>
                            <a:t> </a:t>
                          </a:r>
                          <a:r>
                            <a:rPr lang="en-US" altLang="zh-CN" sz="1600" b="1" baseline="0" dirty="0"/>
                            <a:t>detectors</a:t>
                          </a:r>
                          <a:endParaRPr lang="zh-CN" alt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/>
                            <a:t>Parameter</a:t>
                          </a:r>
                          <a:r>
                            <a:rPr lang="zh-CN" altLang="en-US" sz="1600" b="1" dirty="0"/>
                            <a:t> </a:t>
                          </a:r>
                          <a:r>
                            <a:rPr lang="en-US" altLang="zh-CN" sz="1600" b="1" dirty="0"/>
                            <a:t>Configurations</a:t>
                          </a:r>
                          <a:endParaRPr lang="zh-CN" altLang="en-US" sz="16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985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/>
                            <a:t>Diff</a:t>
                          </a:r>
                          <a:r>
                            <a:rPr lang="zh-CN" altLang="en-US" sz="1600" b="1" dirty="0"/>
                            <a:t> </a:t>
                          </a:r>
                          <a:r>
                            <a:rPr lang="en-US" altLang="zh-CN" sz="1600" b="1" dirty="0"/>
                            <a:t>/</a:t>
                          </a:r>
                          <a:r>
                            <a:rPr lang="zh-CN" altLang="en-US" sz="1600" b="1" baseline="0" dirty="0"/>
                            <a:t> </a:t>
                          </a:r>
                          <a:r>
                            <a:rPr lang="en-US" altLang="zh-CN" sz="1600" b="1" baseline="0" dirty="0"/>
                            <a:t>2</a:t>
                          </a:r>
                          <a:endParaRPr lang="zh-CN" alt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/>
                            <a:t>Last-day,</a:t>
                          </a:r>
                          <a:r>
                            <a:rPr lang="zh-CN" altLang="en-US" sz="1600" b="1" dirty="0"/>
                            <a:t> </a:t>
                          </a:r>
                          <a:r>
                            <a:rPr lang="en-US" altLang="zh-CN" sz="1600" b="1" dirty="0"/>
                            <a:t>last-week</a:t>
                          </a:r>
                          <a:endParaRPr lang="zh-CN" altLang="en-US" sz="16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98521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kern="1200" dirty="0">
                              <a:effectLst/>
                            </a:rPr>
                            <a:t>Holt-Winters / 64 </a:t>
                          </a:r>
                          <a:endParaRPr lang="en-US" altLang="zh-CN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altLang="zh-CN" sz="1600" b="1" i="1" smtClean="0">
                                  <a:latin typeface="Cambria Math" charset="0"/>
                                </a:rPr>
                                <m:t>𝛂</m:t>
                              </m:r>
                              <m:r>
                                <a:rPr lang="en-US" altLang="zh-CN" sz="1600" b="1" smtClean="0">
                                  <a:latin typeface="Cambria Math" charset="0"/>
                                </a:rPr>
                                <m:t>, </m:t>
                              </m:r>
                              <m:r>
                                <a:rPr lang="zh-CN" altLang="en-US" sz="1600" b="1" i="1" smtClean="0">
                                  <a:latin typeface="Cambria Math" charset="0"/>
                                </a:rPr>
                                <m:t>𝛃</m:t>
                              </m:r>
                              <m:r>
                                <a:rPr lang="en-US" altLang="zh-CN" sz="1600" b="1" smtClean="0"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zh-CN" altLang="en-US" sz="1600" b="1" smtClean="0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zh-CN" altLang="en-US" sz="1600" b="1" i="1" smtClean="0">
                                  <a:latin typeface="Cambria Math" charset="0"/>
                                </a:rPr>
                                <m:t>𝛄</m:t>
                              </m:r>
                              <m:r>
                                <a:rPr lang="en-US" altLang="zh-CN" sz="1600" b="1" smtClean="0">
                                  <a:latin typeface="Cambria Math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US" altLang="zh-CN" sz="1600" b="1" dirty="0"/>
                            <a:t>{0.2,</a:t>
                          </a:r>
                          <a:r>
                            <a:rPr lang="zh-CN" altLang="en-US" sz="1600" b="1" dirty="0"/>
                            <a:t> </a:t>
                          </a:r>
                          <a:r>
                            <a:rPr lang="en-US" altLang="zh-CN" sz="1600" b="1" dirty="0"/>
                            <a:t>0.4,</a:t>
                          </a:r>
                          <a:r>
                            <a:rPr lang="zh-CN" altLang="en-US" sz="1600" b="1" baseline="0" dirty="0"/>
                            <a:t> </a:t>
                          </a:r>
                          <a:r>
                            <a:rPr lang="en-US" altLang="zh-CN" sz="1600" b="1" baseline="0" dirty="0"/>
                            <a:t>0.6,</a:t>
                          </a:r>
                          <a:r>
                            <a:rPr lang="zh-CN" altLang="en-US" sz="1600" b="1" baseline="0" dirty="0"/>
                            <a:t> </a:t>
                          </a:r>
                          <a:r>
                            <a:rPr lang="en-US" altLang="zh-CN" sz="1600" b="1" baseline="0" dirty="0"/>
                            <a:t>0.8</a:t>
                          </a:r>
                          <a:r>
                            <a:rPr lang="en-US" altLang="zh-CN" sz="1600" b="1" dirty="0"/>
                            <a:t>}</a:t>
                          </a:r>
                          <a:endParaRPr lang="zh-CN" altLang="en-US" sz="16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98521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kern="1200" dirty="0">
                              <a:effectLst/>
                            </a:rPr>
                            <a:t>Historical average / 4 </a:t>
                          </a:r>
                          <a:endParaRPr lang="en-US" altLang="zh-CN" sz="1600" b="1" dirty="0"/>
                        </a:p>
                      </a:txBody>
                      <a:tcPr/>
                    </a:tc>
                    <a:tc rowSpan="4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/>
                            <a:t>Win</a:t>
                          </a:r>
                          <a:r>
                            <a:rPr lang="zh-CN" altLang="en-US" sz="1600" b="1" dirty="0"/>
                            <a:t> </a:t>
                          </a:r>
                          <a:r>
                            <a:rPr lang="en-US" altLang="zh-CN" sz="1600" b="1" dirty="0"/>
                            <a:t>=</a:t>
                          </a:r>
                          <a:r>
                            <a:rPr lang="zh-CN" altLang="en-US" sz="1600" b="1" dirty="0"/>
                            <a:t> </a:t>
                          </a:r>
                          <a:r>
                            <a:rPr lang="en-US" altLang="zh-CN" sz="1600" b="1" dirty="0"/>
                            <a:t>1,</a:t>
                          </a:r>
                          <a:r>
                            <a:rPr lang="zh-CN" altLang="en-US" sz="1600" b="1" dirty="0"/>
                            <a:t> </a:t>
                          </a:r>
                          <a:r>
                            <a:rPr lang="en-US" altLang="zh-CN" sz="1600" b="1" dirty="0"/>
                            <a:t>2,</a:t>
                          </a:r>
                          <a:r>
                            <a:rPr lang="zh-CN" altLang="en-US" sz="1600" b="1" baseline="0" dirty="0"/>
                            <a:t> </a:t>
                          </a:r>
                          <a:r>
                            <a:rPr lang="en-US" altLang="zh-CN" sz="1600" b="1" baseline="0" dirty="0"/>
                            <a:t>3,</a:t>
                          </a:r>
                          <a:r>
                            <a:rPr lang="zh-CN" altLang="en-US" sz="1600" b="1" baseline="0" dirty="0"/>
                            <a:t> </a:t>
                          </a:r>
                          <a:r>
                            <a:rPr lang="en-US" altLang="zh-CN" sz="1600" b="1" baseline="0" dirty="0"/>
                            <a:t>4</a:t>
                          </a:r>
                          <a:r>
                            <a:rPr lang="zh-CN" altLang="en-US" sz="1600" b="1" baseline="0" dirty="0"/>
                            <a:t> </a:t>
                          </a:r>
                          <a:r>
                            <a:rPr lang="en-US" altLang="zh-CN" sz="1600" b="1" baseline="0" dirty="0"/>
                            <a:t>weeks</a:t>
                          </a:r>
                          <a:endParaRPr lang="zh-CN" altLang="en-US" sz="1600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98521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kern="1200" dirty="0">
                              <a:effectLst/>
                            </a:rPr>
                            <a:t>Historical median / 4</a:t>
                          </a:r>
                          <a:endParaRPr lang="en-US" altLang="zh-CN" sz="1600" b="1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98521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bg-BG" altLang="zh-CN" sz="1600" b="1" kern="1200" dirty="0">
                              <a:effectLst/>
                            </a:rPr>
                            <a:t>TSD</a:t>
                          </a:r>
                          <a:r>
                            <a:rPr lang="zh-CN" altLang="en-US" sz="1600" b="1" baseline="300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 </a:t>
                          </a:r>
                          <a:r>
                            <a:rPr lang="bg-BG" altLang="zh-CN" sz="1600" b="1" kern="1200" dirty="0">
                              <a:effectLst/>
                            </a:rPr>
                            <a:t>/ 4</a:t>
                          </a:r>
                          <a:endParaRPr lang="bg-BG" altLang="zh-CN" sz="1600" b="1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98521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kern="1200" dirty="0">
                              <a:effectLst/>
                            </a:rPr>
                            <a:t>TSD median / 4</a:t>
                          </a:r>
                          <a:endParaRPr lang="en-US" altLang="zh-CN" sz="1600" b="1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2985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/>
                            <a:t>Wavelet</a:t>
                          </a:r>
                          <a:r>
                            <a:rPr lang="zh-CN" altLang="en-US" sz="1600" b="1" baseline="300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 </a:t>
                          </a:r>
                          <a:r>
                            <a:rPr lang="en-US" altLang="zh-CN" sz="1600" b="1" baseline="0" dirty="0"/>
                            <a:t>/</a:t>
                          </a:r>
                          <a:r>
                            <a:rPr lang="zh-CN" altLang="en-US" sz="1600" b="1" baseline="0" dirty="0"/>
                            <a:t> </a:t>
                          </a:r>
                          <a:r>
                            <a:rPr lang="en-US" altLang="zh-CN" sz="1600" b="1" baseline="0" dirty="0"/>
                            <a:t>4</a:t>
                          </a:r>
                          <a:endParaRPr lang="zh-CN" alt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/>
                            <a:t>Win</a:t>
                          </a:r>
                          <a:r>
                            <a:rPr lang="zh-CN" altLang="en-US" sz="1600" b="1" dirty="0"/>
                            <a:t> </a:t>
                          </a:r>
                          <a:r>
                            <a:rPr lang="en-US" altLang="zh-CN" sz="1600" b="1" dirty="0"/>
                            <a:t>=</a:t>
                          </a:r>
                          <a:r>
                            <a:rPr lang="zh-CN" altLang="en-US" sz="1600" b="1" dirty="0"/>
                            <a:t> </a:t>
                          </a:r>
                          <a:r>
                            <a:rPr lang="en-US" altLang="zh-CN" sz="1600" b="1" dirty="0"/>
                            <a:t>1,</a:t>
                          </a:r>
                          <a:r>
                            <a:rPr lang="zh-CN" altLang="en-US" sz="1600" b="1" dirty="0"/>
                            <a:t> </a:t>
                          </a:r>
                          <a:r>
                            <a:rPr lang="en-US" altLang="zh-CN" sz="1600" b="1" dirty="0"/>
                            <a:t>3,</a:t>
                          </a:r>
                          <a:r>
                            <a:rPr lang="zh-CN" altLang="en-US" sz="1600" b="1" baseline="0" dirty="0"/>
                            <a:t> </a:t>
                          </a:r>
                          <a:r>
                            <a:rPr lang="en-US" altLang="zh-CN" sz="1600" b="1" baseline="0" dirty="0"/>
                            <a:t>5,</a:t>
                          </a:r>
                          <a:r>
                            <a:rPr lang="zh-CN" altLang="en-US" sz="1600" b="1" baseline="0" dirty="0"/>
                            <a:t> </a:t>
                          </a:r>
                          <a:r>
                            <a:rPr lang="en-US" altLang="zh-CN" sz="1600" b="1" baseline="0" dirty="0"/>
                            <a:t>7</a:t>
                          </a:r>
                          <a:r>
                            <a:rPr lang="zh-CN" altLang="en-US" sz="1600" b="1" baseline="0" dirty="0"/>
                            <a:t> </a:t>
                          </a:r>
                          <a:r>
                            <a:rPr lang="en-US" altLang="zh-CN" sz="1600" b="1" baseline="0" dirty="0"/>
                            <a:t>days</a:t>
                          </a:r>
                          <a:endParaRPr lang="zh-CN" altLang="en-US" sz="16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298521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/>
                            <a:t>In</a:t>
                          </a:r>
                          <a:r>
                            <a:rPr lang="zh-CN" altLang="en-US" sz="1600" b="1" dirty="0"/>
                            <a:t> </a:t>
                          </a:r>
                          <a:r>
                            <a:rPr lang="en-US" altLang="zh-CN" sz="1600" b="1" dirty="0"/>
                            <a:t>total</a:t>
                          </a:r>
                          <a:r>
                            <a:rPr lang="zh-CN" altLang="en-US" sz="1600" b="1" dirty="0"/>
                            <a:t> ： </a:t>
                          </a:r>
                          <a:r>
                            <a:rPr lang="en-US" altLang="zh-CN" sz="1600" b="1" dirty="0"/>
                            <a:t>7</a:t>
                          </a:r>
                          <a:r>
                            <a:rPr lang="zh-CN" altLang="en-US" sz="1600" b="1" dirty="0"/>
                            <a:t> </a:t>
                          </a:r>
                          <a:r>
                            <a:rPr lang="en-US" altLang="zh-CN" sz="1600" b="1" dirty="0"/>
                            <a:t>prediction</a:t>
                          </a:r>
                          <a:r>
                            <a:rPr lang="zh-CN" altLang="en-US" sz="1600" b="1" dirty="0"/>
                            <a:t> </a:t>
                          </a:r>
                          <a:r>
                            <a:rPr lang="en-US" altLang="zh-CN" sz="1600" b="1" dirty="0"/>
                            <a:t>models</a:t>
                          </a:r>
                          <a:r>
                            <a:rPr lang="zh-CN" altLang="en-US" sz="1600" b="1" dirty="0"/>
                            <a:t> </a:t>
                          </a:r>
                          <a:r>
                            <a:rPr lang="en-US" altLang="zh-CN" sz="1600" b="1" dirty="0"/>
                            <a:t>/</a:t>
                          </a:r>
                          <a:r>
                            <a:rPr lang="zh-CN" altLang="en-US" sz="1600" b="1" dirty="0"/>
                            <a:t> </a:t>
                          </a:r>
                          <a:r>
                            <a:rPr lang="en-US" altLang="zh-CN" sz="1600" b="1" dirty="0"/>
                            <a:t>86</a:t>
                          </a:r>
                          <a:r>
                            <a:rPr lang="zh-CN" altLang="en-US" sz="1600" b="1" baseline="0" dirty="0"/>
                            <a:t> </a:t>
                          </a:r>
                          <a:r>
                            <a:rPr lang="en-US" altLang="zh-CN" sz="1600" b="1" baseline="0" dirty="0"/>
                            <a:t>detectors</a:t>
                          </a:r>
                          <a:endParaRPr lang="zh-CN" altLang="en-US" sz="1600" b="1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表格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20416035"/>
                  </p:ext>
                </p:extLst>
              </p:nvPr>
            </p:nvGraphicFramePr>
            <p:xfrm>
              <a:off x="3044400" y="3330538"/>
              <a:ext cx="6096000" cy="3098795"/>
            </p:xfrm>
            <a:graphic>
              <a:graphicData uri="http://schemas.openxmlformats.org/drawingml/2006/table">
                <a:tbl>
                  <a:tblPr firstRow="1" bandRow="1">
                    <a:tableStyleId>{8EC20E35-A176-4012-BC5E-935CFFF8708E}</a:tableStyleId>
                  </a:tblPr>
                  <a:tblGrid>
                    <a:gridCol w="3048000"/>
                    <a:gridCol w="3048000"/>
                  </a:tblGrid>
                  <a:tr h="41655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 smtClean="0"/>
                            <a:t>Prediction</a:t>
                          </a:r>
                          <a:r>
                            <a:rPr lang="zh-CN" altLang="en-US" sz="1600" b="1" baseline="0" dirty="0" smtClean="0"/>
                            <a:t> </a:t>
                          </a:r>
                          <a:r>
                            <a:rPr lang="en-US" altLang="zh-CN" sz="1600" b="1" baseline="0" dirty="0" smtClean="0"/>
                            <a:t>models</a:t>
                          </a:r>
                          <a:r>
                            <a:rPr lang="en-US" altLang="zh-CN" sz="1600" b="1" dirty="0" smtClean="0"/>
                            <a:t>/</a:t>
                          </a:r>
                          <a:r>
                            <a:rPr lang="zh-CN" altLang="en-US" sz="1600" b="1" dirty="0" smtClean="0"/>
                            <a:t> </a:t>
                          </a:r>
                          <a:r>
                            <a:rPr lang="en-US" altLang="zh-CN" sz="1600" b="1" dirty="0" smtClean="0"/>
                            <a:t>#</a:t>
                          </a:r>
                          <a:r>
                            <a:rPr lang="zh-CN" altLang="en-US" sz="1600" b="1" baseline="0" dirty="0" smtClean="0"/>
                            <a:t> </a:t>
                          </a:r>
                          <a:r>
                            <a:rPr lang="en-US" altLang="zh-CN" sz="1600" b="1" baseline="0" dirty="0" smtClean="0"/>
                            <a:t>of</a:t>
                          </a:r>
                          <a:r>
                            <a:rPr lang="zh-CN" altLang="en-US" sz="1600" b="1" baseline="0" dirty="0" smtClean="0"/>
                            <a:t> </a:t>
                          </a:r>
                          <a:r>
                            <a:rPr lang="en-US" altLang="zh-CN" sz="1600" b="1" baseline="0" dirty="0" smtClean="0"/>
                            <a:t>detectors</a:t>
                          </a:r>
                          <a:endParaRPr lang="zh-CN" alt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 smtClean="0"/>
                            <a:t>Parameter</a:t>
                          </a:r>
                          <a:r>
                            <a:rPr lang="zh-CN" altLang="en-US" sz="1600" b="1" dirty="0" smtClean="0"/>
                            <a:t> </a:t>
                          </a:r>
                          <a:r>
                            <a:rPr lang="en-US" altLang="zh-CN" sz="1600" b="1" dirty="0" smtClean="0"/>
                            <a:t>Configurations</a:t>
                          </a:r>
                          <a:endParaRPr lang="zh-CN" altLang="en-US" sz="1600" b="1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 smtClean="0"/>
                            <a:t>Diff</a:t>
                          </a:r>
                          <a:r>
                            <a:rPr lang="zh-CN" altLang="en-US" sz="1600" b="1" dirty="0" smtClean="0"/>
                            <a:t> </a:t>
                          </a:r>
                          <a:r>
                            <a:rPr lang="en-US" altLang="zh-CN" sz="1600" b="1" dirty="0" smtClean="0"/>
                            <a:t>/</a:t>
                          </a:r>
                          <a:r>
                            <a:rPr lang="zh-CN" altLang="en-US" sz="1600" b="1" baseline="0" dirty="0" smtClean="0"/>
                            <a:t> </a:t>
                          </a:r>
                          <a:r>
                            <a:rPr lang="en-US" altLang="zh-CN" sz="1600" b="1" baseline="0" dirty="0" smtClean="0"/>
                            <a:t>2</a:t>
                          </a:r>
                          <a:endParaRPr lang="zh-CN" alt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 smtClean="0"/>
                            <a:t>Last-day,</a:t>
                          </a:r>
                          <a:r>
                            <a:rPr lang="zh-CN" altLang="en-US" sz="1600" b="1" dirty="0" smtClean="0"/>
                            <a:t> </a:t>
                          </a:r>
                          <a:r>
                            <a:rPr lang="en-US" altLang="zh-CN" sz="1600" b="1" dirty="0" smtClean="0"/>
                            <a:t>last-week</a:t>
                          </a:r>
                          <a:endParaRPr lang="zh-CN" altLang="en-US" sz="1600" b="1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kern="1200" dirty="0" smtClean="0">
                              <a:effectLst/>
                            </a:rPr>
                            <a:t>Holt-Winters / 64 </a:t>
                          </a:r>
                          <a:endParaRPr lang="en-US" altLang="zh-CN" sz="1600" b="1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200" t="-225000" r="-400" b="-614286"/>
                          </a:stretch>
                        </a:blipFill>
                      </a:tcPr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kern="1200" dirty="0" smtClean="0">
                              <a:effectLst/>
                            </a:rPr>
                            <a:t>Historical average / 4 </a:t>
                          </a:r>
                          <a:endParaRPr lang="en-US" altLang="zh-CN" sz="1600" b="1" dirty="0" smtClean="0"/>
                        </a:p>
                      </a:txBody>
                      <a:tcPr/>
                    </a:tc>
                    <a:tc rowSpan="4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 smtClean="0"/>
                            <a:t>Win</a:t>
                          </a:r>
                          <a:r>
                            <a:rPr lang="zh-CN" altLang="en-US" sz="1600" b="1" dirty="0" smtClean="0"/>
                            <a:t> </a:t>
                          </a:r>
                          <a:r>
                            <a:rPr lang="en-US" altLang="zh-CN" sz="1600" b="1" dirty="0" smtClean="0"/>
                            <a:t>=</a:t>
                          </a:r>
                          <a:r>
                            <a:rPr lang="zh-CN" altLang="en-US" sz="1600" b="1" dirty="0" smtClean="0"/>
                            <a:t> </a:t>
                          </a:r>
                          <a:r>
                            <a:rPr lang="en-US" altLang="zh-CN" sz="1600" b="1" dirty="0" smtClean="0"/>
                            <a:t>1,</a:t>
                          </a:r>
                          <a:r>
                            <a:rPr lang="zh-CN" altLang="en-US" sz="1600" b="1" dirty="0" smtClean="0"/>
                            <a:t> </a:t>
                          </a:r>
                          <a:r>
                            <a:rPr lang="en-US" altLang="zh-CN" sz="1600" b="1" dirty="0" smtClean="0"/>
                            <a:t>2,</a:t>
                          </a:r>
                          <a:r>
                            <a:rPr lang="zh-CN" altLang="en-US" sz="1600" b="1" baseline="0" dirty="0" smtClean="0"/>
                            <a:t> </a:t>
                          </a:r>
                          <a:r>
                            <a:rPr lang="en-US" altLang="zh-CN" sz="1600" b="1" baseline="0" dirty="0" smtClean="0"/>
                            <a:t>3,</a:t>
                          </a:r>
                          <a:r>
                            <a:rPr lang="zh-CN" altLang="en-US" sz="1600" b="1" baseline="0" dirty="0" smtClean="0"/>
                            <a:t> </a:t>
                          </a:r>
                          <a:r>
                            <a:rPr lang="en-US" altLang="zh-CN" sz="1600" b="1" baseline="0" dirty="0" smtClean="0"/>
                            <a:t>4</a:t>
                          </a:r>
                          <a:r>
                            <a:rPr lang="zh-CN" altLang="en-US" sz="1600" b="1" baseline="0" dirty="0" smtClean="0"/>
                            <a:t> </a:t>
                          </a:r>
                          <a:r>
                            <a:rPr lang="en-US" altLang="zh-CN" sz="1600" b="1" baseline="0" dirty="0" smtClean="0"/>
                            <a:t>weeks</a:t>
                          </a:r>
                          <a:endParaRPr lang="zh-CN" altLang="en-US" sz="1600" b="1" dirty="0"/>
                        </a:p>
                      </a:txBody>
                      <a:tcPr anchor="ctr"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kern="1200" dirty="0" smtClean="0">
                              <a:effectLst/>
                            </a:rPr>
                            <a:t>Historical median / 4</a:t>
                          </a:r>
                          <a:endParaRPr lang="en-US" altLang="zh-CN" sz="1600" b="1" dirty="0" smtClean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bg-BG" altLang="zh-CN" sz="1600" b="1" kern="1200" dirty="0" smtClean="0">
                              <a:effectLst/>
                            </a:rPr>
                            <a:t>TSD</a:t>
                          </a:r>
                          <a:r>
                            <a:rPr lang="zh-CN" altLang="en-US" sz="1600" b="1" baseline="30000" dirty="0" smtClean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 </a:t>
                          </a:r>
                          <a:r>
                            <a:rPr lang="bg-BG" altLang="zh-CN" sz="1600" b="1" kern="1200" dirty="0" smtClean="0">
                              <a:effectLst/>
                            </a:rPr>
                            <a:t>/ 4</a:t>
                          </a:r>
                          <a:endParaRPr lang="bg-BG" altLang="zh-CN" sz="1600" b="1" dirty="0" smtClean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kern="1200" dirty="0" smtClean="0">
                              <a:effectLst/>
                            </a:rPr>
                            <a:t>TSD median / 4</a:t>
                          </a:r>
                          <a:endParaRPr lang="en-US" altLang="zh-CN" sz="1600" b="1" dirty="0" smtClean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 smtClean="0"/>
                            <a:t>Wavelet</a:t>
                          </a:r>
                          <a:r>
                            <a:rPr lang="zh-CN" altLang="en-US" sz="1600" b="1" baseline="30000" dirty="0" smtClean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 </a:t>
                          </a:r>
                          <a:r>
                            <a:rPr lang="en-US" altLang="zh-CN" sz="1600" b="1" baseline="0" dirty="0" smtClean="0"/>
                            <a:t>/</a:t>
                          </a:r>
                          <a:r>
                            <a:rPr lang="zh-CN" altLang="en-US" sz="1600" b="1" baseline="0" dirty="0" smtClean="0"/>
                            <a:t> </a:t>
                          </a:r>
                          <a:r>
                            <a:rPr lang="en-US" altLang="zh-CN" sz="1600" b="1" baseline="0" dirty="0" smtClean="0"/>
                            <a:t>4</a:t>
                          </a:r>
                          <a:endParaRPr lang="zh-CN" alt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 smtClean="0"/>
                            <a:t>Win</a:t>
                          </a:r>
                          <a:r>
                            <a:rPr lang="zh-CN" altLang="en-US" sz="1600" b="1" dirty="0" smtClean="0"/>
                            <a:t> </a:t>
                          </a:r>
                          <a:r>
                            <a:rPr lang="en-US" altLang="zh-CN" sz="1600" b="1" dirty="0" smtClean="0"/>
                            <a:t>=</a:t>
                          </a:r>
                          <a:r>
                            <a:rPr lang="zh-CN" altLang="en-US" sz="1600" b="1" dirty="0" smtClean="0"/>
                            <a:t> </a:t>
                          </a:r>
                          <a:r>
                            <a:rPr lang="en-US" altLang="zh-CN" sz="1600" b="1" dirty="0" smtClean="0"/>
                            <a:t>1,</a:t>
                          </a:r>
                          <a:r>
                            <a:rPr lang="zh-CN" altLang="en-US" sz="1600" b="1" dirty="0" smtClean="0"/>
                            <a:t> </a:t>
                          </a:r>
                          <a:r>
                            <a:rPr lang="en-US" altLang="zh-CN" sz="1600" b="1" dirty="0" smtClean="0"/>
                            <a:t>3,</a:t>
                          </a:r>
                          <a:r>
                            <a:rPr lang="zh-CN" altLang="en-US" sz="1600" b="1" baseline="0" dirty="0" smtClean="0"/>
                            <a:t> </a:t>
                          </a:r>
                          <a:r>
                            <a:rPr lang="en-US" altLang="zh-CN" sz="1600" b="1" baseline="0" dirty="0" smtClean="0"/>
                            <a:t>5,</a:t>
                          </a:r>
                          <a:r>
                            <a:rPr lang="zh-CN" altLang="en-US" sz="1600" b="1" baseline="0" dirty="0" smtClean="0"/>
                            <a:t> </a:t>
                          </a:r>
                          <a:r>
                            <a:rPr lang="en-US" altLang="zh-CN" sz="1600" b="1" baseline="0" dirty="0" smtClean="0"/>
                            <a:t>7</a:t>
                          </a:r>
                          <a:r>
                            <a:rPr lang="zh-CN" altLang="en-US" sz="1600" b="1" baseline="0" dirty="0" smtClean="0"/>
                            <a:t> </a:t>
                          </a:r>
                          <a:r>
                            <a:rPr lang="en-US" altLang="zh-CN" sz="1600" b="1" baseline="0" dirty="0" smtClean="0"/>
                            <a:t>days</a:t>
                          </a:r>
                          <a:endParaRPr lang="zh-CN" altLang="en-US" sz="1600" b="1" dirty="0" smtClean="0"/>
                        </a:p>
                      </a:txBody>
                      <a:tcPr/>
                    </a:tc>
                  </a:tr>
                  <a:tr h="33528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 smtClean="0"/>
                            <a:t>In</a:t>
                          </a:r>
                          <a:r>
                            <a:rPr lang="zh-CN" altLang="en-US" sz="1600" b="1" dirty="0" smtClean="0"/>
                            <a:t> </a:t>
                          </a:r>
                          <a:r>
                            <a:rPr lang="en-US" altLang="zh-CN" sz="1600" b="1" dirty="0" smtClean="0"/>
                            <a:t>total</a:t>
                          </a:r>
                          <a:r>
                            <a:rPr lang="zh-CN" altLang="en-US" sz="1600" b="1" dirty="0" smtClean="0"/>
                            <a:t> ： </a:t>
                          </a:r>
                          <a:r>
                            <a:rPr lang="en-US" altLang="zh-CN" sz="1600" b="1" dirty="0" smtClean="0"/>
                            <a:t>7</a:t>
                          </a:r>
                          <a:r>
                            <a:rPr lang="zh-CN" altLang="en-US" sz="1600" b="1" dirty="0" smtClean="0"/>
                            <a:t> </a:t>
                          </a:r>
                          <a:r>
                            <a:rPr lang="en-US" altLang="zh-CN" sz="1600" b="1" dirty="0" smtClean="0"/>
                            <a:t>prediction</a:t>
                          </a:r>
                          <a:r>
                            <a:rPr lang="zh-CN" altLang="en-US" sz="1600" b="1" dirty="0" smtClean="0"/>
                            <a:t> </a:t>
                          </a:r>
                          <a:r>
                            <a:rPr lang="en-US" altLang="zh-CN" sz="1600" b="1" dirty="0" smtClean="0"/>
                            <a:t>models</a:t>
                          </a:r>
                          <a:r>
                            <a:rPr lang="zh-CN" altLang="en-US" sz="1600" b="1" dirty="0" smtClean="0"/>
                            <a:t> </a:t>
                          </a:r>
                          <a:r>
                            <a:rPr lang="en-US" altLang="zh-CN" sz="1600" b="1" dirty="0" smtClean="0"/>
                            <a:t>/</a:t>
                          </a:r>
                          <a:r>
                            <a:rPr lang="zh-CN" altLang="en-US" sz="1600" b="1" dirty="0" smtClean="0"/>
                            <a:t> </a:t>
                          </a:r>
                          <a:r>
                            <a:rPr lang="en-US" altLang="zh-CN" sz="1600" b="1" dirty="0" smtClean="0"/>
                            <a:t>86</a:t>
                          </a:r>
                          <a:r>
                            <a:rPr lang="zh-CN" altLang="en-US" sz="1600" b="1" baseline="0" dirty="0" smtClean="0"/>
                            <a:t> </a:t>
                          </a:r>
                          <a:r>
                            <a:rPr lang="en-US" altLang="zh-CN" sz="1600" b="1" baseline="0" dirty="0" smtClean="0"/>
                            <a:t>detectors</a:t>
                          </a:r>
                          <a:endParaRPr lang="zh-CN" altLang="en-US" sz="1600" b="1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7" name="文本框 6"/>
          <p:cNvSpPr txBox="1"/>
          <p:nvPr/>
        </p:nvSpPr>
        <p:spPr>
          <a:xfrm>
            <a:off x="4529139" y="2923120"/>
            <a:ext cx="4231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Prediction</a:t>
            </a:r>
            <a:r>
              <a:rPr lang="zh-CN" altLang="en-US" sz="1600" dirty="0"/>
              <a:t> </a:t>
            </a:r>
            <a:r>
              <a:rPr lang="en-US" altLang="zh-CN" sz="1600" dirty="0"/>
              <a:t>models</a:t>
            </a:r>
            <a:r>
              <a:rPr lang="zh-CN" altLang="en-US" sz="1600" dirty="0"/>
              <a:t> </a:t>
            </a:r>
            <a:r>
              <a:rPr lang="en-US" altLang="zh-CN" sz="1600" dirty="0"/>
              <a:t>and</a:t>
            </a:r>
            <a:r>
              <a:rPr lang="zh-CN" altLang="en-US" sz="1600" dirty="0"/>
              <a:t> </a:t>
            </a:r>
            <a:r>
              <a:rPr lang="en-US" altLang="zh-CN" sz="1600" dirty="0"/>
              <a:t>detectors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442" y="118235"/>
            <a:ext cx="5225212" cy="1523705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7333488" y="596569"/>
            <a:ext cx="969264" cy="6114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圆角矩形标注 9"/>
          <p:cNvSpPr/>
          <p:nvPr/>
        </p:nvSpPr>
        <p:spPr>
          <a:xfrm>
            <a:off x="9575962" y="3829050"/>
            <a:ext cx="1949288" cy="919414"/>
          </a:xfrm>
          <a:prstGeom prst="wedgeRoundRectCallout">
            <a:avLst>
              <a:gd name="adj1" fmla="val -51681"/>
              <a:gd name="adj2" fmla="val -93890"/>
              <a:gd name="adj3" fmla="val 16667"/>
            </a:avLst>
          </a:prstGeom>
          <a:ln>
            <a:solidFill>
              <a:srgbClr val="B551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800" b="1" dirty="0">
                <a:solidFill>
                  <a:srgbClr val="B551FF"/>
                </a:solidFill>
              </a:rPr>
              <a:t>Challenge</a:t>
            </a:r>
            <a:r>
              <a:rPr kumimoji="1" lang="zh-CN" altLang="en-US" sz="2800" b="1" dirty="0">
                <a:solidFill>
                  <a:srgbClr val="B551FF"/>
                </a:solidFill>
              </a:rPr>
              <a:t> </a:t>
            </a:r>
          </a:p>
          <a:p>
            <a:pPr algn="ctr"/>
            <a:r>
              <a:rPr kumimoji="1" lang="en-US" altLang="zh-CN" sz="2800" b="1" dirty="0">
                <a:solidFill>
                  <a:srgbClr val="B551FF"/>
                </a:solidFill>
              </a:rPr>
              <a:t>1</a:t>
            </a:r>
            <a:r>
              <a:rPr kumimoji="1" lang="zh-CN" altLang="en-US" sz="2800" b="1" dirty="0">
                <a:solidFill>
                  <a:srgbClr val="B551FF"/>
                </a:solidFill>
              </a:rPr>
              <a:t> </a:t>
            </a:r>
            <a:r>
              <a:rPr kumimoji="1" lang="en-US" altLang="zh-CN" sz="2800" b="1" dirty="0">
                <a:solidFill>
                  <a:srgbClr val="B551FF"/>
                </a:solidFill>
              </a:rPr>
              <a:t>&amp;</a:t>
            </a:r>
            <a:r>
              <a:rPr kumimoji="1" lang="zh-CN" altLang="en-US" sz="2800" b="1" dirty="0">
                <a:solidFill>
                  <a:srgbClr val="B551FF"/>
                </a:solidFill>
              </a:rPr>
              <a:t> </a:t>
            </a:r>
            <a:r>
              <a:rPr kumimoji="1" lang="en-US" altLang="zh-CN" sz="2800" b="1" dirty="0">
                <a:solidFill>
                  <a:srgbClr val="B551FF"/>
                </a:solidFill>
              </a:rPr>
              <a:t>2</a:t>
            </a:r>
            <a:endParaRPr kumimoji="1" lang="zh-CN" altLang="en-US" sz="2800" b="1" dirty="0">
              <a:solidFill>
                <a:srgbClr val="B551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784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Feature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engineering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687050" cy="2003425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Feature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amplification:</a:t>
            </a:r>
            <a:r>
              <a:rPr kumimoji="1" lang="zh-CN" altLang="en-US" dirty="0"/>
              <a:t> </a:t>
            </a:r>
          </a:p>
          <a:p>
            <a:pPr lvl="1"/>
            <a:r>
              <a:rPr kumimoji="1" lang="en-US" altLang="zh-CN" sz="2800" dirty="0"/>
              <a:t>Apply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z-score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to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normalize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the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flux-feature.</a:t>
            </a:r>
            <a:endParaRPr kumimoji="1" lang="zh-CN" altLang="en-US" sz="2800" dirty="0"/>
          </a:p>
          <a:p>
            <a:pPr lvl="1"/>
            <a:endParaRPr kumimoji="1" lang="zh-CN" altLang="en-US" sz="1000" dirty="0"/>
          </a:p>
          <a:p>
            <a:pPr lvl="1"/>
            <a:r>
              <a:rPr lang="en-US" altLang="zh-CN" sz="2800" dirty="0"/>
              <a:t>To reduce the influence of noises, we use modified exponential activation to strengthen large fluctuations. </a:t>
            </a:r>
          </a:p>
        </p:txBody>
      </p:sp>
      <p:sp>
        <p:nvSpPr>
          <p:cNvPr id="4" name="矩形 3"/>
          <p:cNvSpPr/>
          <p:nvPr/>
        </p:nvSpPr>
        <p:spPr>
          <a:xfrm>
            <a:off x="838200" y="1715728"/>
            <a:ext cx="10512000" cy="84857"/>
          </a:xfrm>
          <a:prstGeom prst="rect">
            <a:avLst/>
          </a:prstGeom>
          <a:gradFill>
            <a:gsLst>
              <a:gs pos="0">
                <a:srgbClr val="7030A0"/>
              </a:gs>
              <a:gs pos="65000">
                <a:schemeClr val="accent4">
                  <a:lumMod val="40000"/>
                  <a:lumOff val="60000"/>
                </a:schemeClr>
              </a:gs>
              <a:gs pos="94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90D-D9F4-2B41-A91A-46FC886083AD}" type="slidenum">
              <a:rPr kumimoji="1" lang="zh-CN" altLang="en-US" smtClean="0"/>
              <a:t>15</a:t>
            </a:fld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446" y="5174367"/>
            <a:ext cx="6876307" cy="108706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442" y="118235"/>
            <a:ext cx="5225212" cy="1523705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7333488" y="596569"/>
            <a:ext cx="969264" cy="6114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圆角矩形标注 8"/>
          <p:cNvSpPr/>
          <p:nvPr/>
        </p:nvSpPr>
        <p:spPr>
          <a:xfrm>
            <a:off x="9575962" y="3829050"/>
            <a:ext cx="1949288" cy="919414"/>
          </a:xfrm>
          <a:prstGeom prst="wedgeRoundRectCallout">
            <a:avLst>
              <a:gd name="adj1" fmla="val -51681"/>
              <a:gd name="adj2" fmla="val -93890"/>
              <a:gd name="adj3" fmla="val 16667"/>
            </a:avLst>
          </a:prstGeom>
          <a:ln>
            <a:solidFill>
              <a:srgbClr val="B551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800" b="1" dirty="0">
                <a:solidFill>
                  <a:srgbClr val="B551FF"/>
                </a:solidFill>
              </a:rPr>
              <a:t>Challenge</a:t>
            </a:r>
            <a:r>
              <a:rPr kumimoji="1" lang="zh-CN" altLang="en-US" sz="2800" b="1" dirty="0">
                <a:solidFill>
                  <a:srgbClr val="B551FF"/>
                </a:solidFill>
              </a:rPr>
              <a:t> </a:t>
            </a:r>
          </a:p>
          <a:p>
            <a:pPr algn="ctr"/>
            <a:r>
              <a:rPr kumimoji="1" lang="en-US" altLang="zh-CN" sz="2800" b="1" dirty="0">
                <a:solidFill>
                  <a:srgbClr val="B551FF"/>
                </a:solidFill>
              </a:rPr>
              <a:t>1</a:t>
            </a:r>
            <a:r>
              <a:rPr kumimoji="1" lang="zh-CN" altLang="en-US" sz="2800" b="1" dirty="0">
                <a:solidFill>
                  <a:srgbClr val="B551FF"/>
                </a:solidFill>
              </a:rPr>
              <a:t> </a:t>
            </a:r>
            <a:r>
              <a:rPr kumimoji="1" lang="en-US" altLang="zh-CN" sz="2800" b="1" dirty="0">
                <a:solidFill>
                  <a:srgbClr val="B551FF"/>
                </a:solidFill>
              </a:rPr>
              <a:t>&amp;</a:t>
            </a:r>
            <a:r>
              <a:rPr kumimoji="1" lang="zh-CN" altLang="en-US" sz="2800" b="1" dirty="0">
                <a:solidFill>
                  <a:srgbClr val="B551FF"/>
                </a:solidFill>
              </a:rPr>
              <a:t> </a:t>
            </a:r>
            <a:r>
              <a:rPr kumimoji="1" lang="en-US" altLang="zh-CN" sz="2800" b="1" dirty="0">
                <a:solidFill>
                  <a:srgbClr val="B551FF"/>
                </a:solidFill>
              </a:rPr>
              <a:t>2</a:t>
            </a:r>
            <a:endParaRPr kumimoji="1" lang="zh-CN" altLang="en-US" sz="2800" b="1" dirty="0">
              <a:solidFill>
                <a:srgbClr val="B551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984A4D-5FC2-419E-746D-A333BEB37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247" y="3963987"/>
            <a:ext cx="4648570" cy="285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28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Correlation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measurement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26241" y="1847850"/>
            <a:ext cx="6045003" cy="4351338"/>
          </a:xfrm>
        </p:spPr>
        <p:txBody>
          <a:bodyPr/>
          <a:lstStyle/>
          <a:p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apply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Cross-correlation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measure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correlation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results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flux-features.</a:t>
            </a:r>
            <a:endParaRPr kumimoji="1"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838200" y="1715728"/>
            <a:ext cx="10512000" cy="84857"/>
          </a:xfrm>
          <a:prstGeom prst="rect">
            <a:avLst/>
          </a:prstGeom>
          <a:gradFill>
            <a:gsLst>
              <a:gs pos="0">
                <a:srgbClr val="7030A0"/>
              </a:gs>
              <a:gs pos="65000">
                <a:schemeClr val="accent4">
                  <a:lumMod val="40000"/>
                  <a:lumOff val="60000"/>
                </a:schemeClr>
              </a:gs>
              <a:gs pos="94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90D-D9F4-2B41-A91A-46FC886083AD}" type="slidenum">
              <a:rPr kumimoji="1" lang="zh-CN" altLang="en-US" smtClean="0"/>
              <a:t>16</a:t>
            </a:fld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86" y="1873667"/>
            <a:ext cx="4243050" cy="46652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442" y="118235"/>
            <a:ext cx="5225212" cy="1523705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9681481" y="574381"/>
            <a:ext cx="996851" cy="6114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120" y="3142962"/>
            <a:ext cx="2679712" cy="113642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975" y="4432876"/>
            <a:ext cx="4781249" cy="1813577"/>
          </a:xfrm>
          <a:prstGeom prst="rect">
            <a:avLst/>
          </a:prstGeom>
        </p:spPr>
      </p:pic>
      <p:sp>
        <p:nvSpPr>
          <p:cNvPr id="12" name="圆角矩形标注 11"/>
          <p:cNvSpPr/>
          <p:nvPr/>
        </p:nvSpPr>
        <p:spPr>
          <a:xfrm>
            <a:off x="9864315" y="3240675"/>
            <a:ext cx="1949288" cy="606380"/>
          </a:xfrm>
          <a:prstGeom prst="wedgeRoundRectCallout">
            <a:avLst>
              <a:gd name="adj1" fmla="val -65672"/>
              <a:gd name="adj2" fmla="val -140559"/>
              <a:gd name="adj3" fmla="val 16667"/>
            </a:avLst>
          </a:prstGeom>
          <a:ln>
            <a:solidFill>
              <a:srgbClr val="B551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800" b="1" dirty="0">
                <a:solidFill>
                  <a:srgbClr val="B551FF"/>
                </a:solidFill>
              </a:rPr>
              <a:t>Challenge</a:t>
            </a:r>
            <a:r>
              <a:rPr kumimoji="1" lang="zh-CN" altLang="en-US" sz="2800" b="1" dirty="0">
                <a:solidFill>
                  <a:srgbClr val="B551FF"/>
                </a:solidFill>
              </a:rPr>
              <a:t> </a:t>
            </a:r>
            <a:r>
              <a:rPr kumimoji="1" lang="en-US" altLang="zh-CN" sz="2800" b="1" dirty="0">
                <a:solidFill>
                  <a:srgbClr val="B551FF"/>
                </a:solidFill>
              </a:rPr>
              <a:t>3</a:t>
            </a:r>
            <a:endParaRPr kumimoji="1" lang="zh-CN" altLang="en-US" sz="2800" b="1" dirty="0">
              <a:solidFill>
                <a:srgbClr val="B551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78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Outline</a:t>
            </a:r>
            <a:endParaRPr kumimoji="1"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838200" y="1715728"/>
            <a:ext cx="10512000" cy="84857"/>
          </a:xfrm>
          <a:prstGeom prst="rect">
            <a:avLst/>
          </a:prstGeom>
          <a:gradFill>
            <a:gsLst>
              <a:gs pos="0">
                <a:srgbClr val="7030A0"/>
              </a:gs>
              <a:gs pos="65000">
                <a:schemeClr val="accent4">
                  <a:lumMod val="40000"/>
                  <a:lumOff val="60000"/>
                </a:schemeClr>
              </a:gs>
              <a:gs pos="94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1443554" y="3012247"/>
            <a:ext cx="1268361" cy="1238864"/>
          </a:xfrm>
          <a:prstGeom prst="ellipse">
            <a:avLst/>
          </a:prstGeom>
          <a:solidFill>
            <a:srgbClr val="9E98D5">
              <a:alpha val="15000"/>
            </a:srgb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3820502" y="3012247"/>
            <a:ext cx="1268361" cy="1238864"/>
          </a:xfrm>
          <a:prstGeom prst="ellipse">
            <a:avLst/>
          </a:prstGeom>
          <a:solidFill>
            <a:srgbClr val="9E98D5">
              <a:alpha val="15000"/>
            </a:srgb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6314209" y="3012247"/>
            <a:ext cx="1268361" cy="1238864"/>
          </a:xfrm>
          <a:prstGeom prst="ellipse">
            <a:avLst/>
          </a:prstGeom>
          <a:solidFill>
            <a:srgbClr val="FFC000">
              <a:alpha val="15000"/>
            </a:srgb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8807916" y="3012247"/>
            <a:ext cx="1268361" cy="1238864"/>
          </a:xfrm>
          <a:prstGeom prst="ellipse">
            <a:avLst/>
          </a:prstGeom>
          <a:solidFill>
            <a:srgbClr val="9E98D5">
              <a:alpha val="15000"/>
            </a:srgb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1062872" y="4850012"/>
            <a:ext cx="2029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Background</a:t>
            </a:r>
            <a:endParaRPr kumimoji="1" lang="zh-CN" altLang="en-US" sz="2800" dirty="0"/>
          </a:p>
        </p:txBody>
      </p:sp>
      <p:sp>
        <p:nvSpPr>
          <p:cNvPr id="22" name="文本框 21"/>
          <p:cNvSpPr txBox="1"/>
          <p:nvPr/>
        </p:nvSpPr>
        <p:spPr>
          <a:xfrm>
            <a:off x="3638080" y="4850012"/>
            <a:ext cx="1633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/>
              <a:t>Algorithm</a:t>
            </a:r>
            <a:endParaRPr kumimoji="1" lang="zh-CN" altLang="en-US" sz="2800" dirty="0"/>
          </a:p>
        </p:txBody>
      </p:sp>
      <p:sp>
        <p:nvSpPr>
          <p:cNvPr id="23" name="文本框 22"/>
          <p:cNvSpPr txBox="1"/>
          <p:nvPr/>
        </p:nvSpPr>
        <p:spPr>
          <a:xfrm>
            <a:off x="6065775" y="4850012"/>
            <a:ext cx="1765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Evaluation</a:t>
            </a:r>
            <a:endParaRPr kumimoji="1" lang="zh-CN" altLang="en-US" sz="2800" dirty="0"/>
          </a:p>
        </p:txBody>
      </p:sp>
      <p:sp>
        <p:nvSpPr>
          <p:cNvPr id="24" name="文本框 23"/>
          <p:cNvSpPr txBox="1"/>
          <p:nvPr/>
        </p:nvSpPr>
        <p:spPr>
          <a:xfrm>
            <a:off x="8272117" y="4850012"/>
            <a:ext cx="2339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dirty="0"/>
              <a:t>Case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Studies</a:t>
            </a:r>
            <a:endParaRPr kumimoji="1" lang="zh-CN" altLang="en-US" sz="2800" dirty="0"/>
          </a:p>
        </p:txBody>
      </p:sp>
      <p:sp>
        <p:nvSpPr>
          <p:cNvPr id="25" name="Shape 2592"/>
          <p:cNvSpPr/>
          <p:nvPr/>
        </p:nvSpPr>
        <p:spPr>
          <a:xfrm>
            <a:off x="4164101" y="3352351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2012"/>
                </a:moveTo>
                <a:cubicBezTo>
                  <a:pt x="20614" y="12014"/>
                  <a:pt x="20611" y="12016"/>
                  <a:pt x="20607" y="12016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2"/>
                  <a:pt x="18421" y="14352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8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7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2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8"/>
                  <a:pt x="4714" y="18600"/>
                </a:cubicBezTo>
                <a:lnTo>
                  <a:pt x="3000" y="16885"/>
                </a:lnTo>
                <a:lnTo>
                  <a:pt x="3540" y="15984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6"/>
                </a:lnTo>
                <a:cubicBezTo>
                  <a:pt x="989" y="12016"/>
                  <a:pt x="986" y="12014"/>
                  <a:pt x="982" y="12012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6"/>
                  <a:pt x="2616" y="8979"/>
                  <a:pt x="2708" y="8634"/>
                </a:cubicBezTo>
                <a:cubicBezTo>
                  <a:pt x="2897" y="7929"/>
                  <a:pt x="3179" y="7249"/>
                  <a:pt x="3548" y="6615"/>
                </a:cubicBezTo>
                <a:cubicBezTo>
                  <a:pt x="3727" y="6305"/>
                  <a:pt x="3724" y="5923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9"/>
                  <a:pt x="3000" y="4715"/>
                </a:cubicBezTo>
                <a:lnTo>
                  <a:pt x="4715" y="3000"/>
                </a:lnTo>
                <a:lnTo>
                  <a:pt x="5621" y="3543"/>
                </a:lnTo>
                <a:cubicBezTo>
                  <a:pt x="5777" y="3637"/>
                  <a:pt x="5951" y="3683"/>
                  <a:pt x="6127" y="3683"/>
                </a:cubicBezTo>
                <a:cubicBezTo>
                  <a:pt x="6296" y="3683"/>
                  <a:pt x="6465" y="3639"/>
                  <a:pt x="6618" y="3552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2"/>
                  <a:pt x="9331" y="2006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6"/>
                </a:lnTo>
                <a:cubicBezTo>
                  <a:pt x="12356" y="2352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2"/>
                </a:cubicBezTo>
                <a:cubicBezTo>
                  <a:pt x="15134" y="3639"/>
                  <a:pt x="15304" y="3683"/>
                  <a:pt x="15473" y="3683"/>
                </a:cubicBezTo>
                <a:cubicBezTo>
                  <a:pt x="15648" y="3683"/>
                  <a:pt x="15822" y="3637"/>
                  <a:pt x="15978" y="3543"/>
                </a:cubicBezTo>
                <a:lnTo>
                  <a:pt x="16884" y="3000"/>
                </a:lnTo>
                <a:lnTo>
                  <a:pt x="18600" y="4715"/>
                </a:lnTo>
                <a:cubicBezTo>
                  <a:pt x="18598" y="4719"/>
                  <a:pt x="18597" y="4722"/>
                  <a:pt x="18595" y="4725"/>
                </a:cubicBezTo>
                <a:lnTo>
                  <a:pt x="18060" y="5616"/>
                </a:lnTo>
                <a:cubicBezTo>
                  <a:pt x="17876" y="5923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6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2"/>
                  <a:pt x="20618" y="12012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0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5"/>
                </a:lnTo>
                <a:cubicBezTo>
                  <a:pt x="17292" y="2019"/>
                  <a:pt x="17136" y="1968"/>
                  <a:pt x="16975" y="1968"/>
                </a:cubicBezTo>
                <a:cubicBezTo>
                  <a:pt x="16778" y="1968"/>
                  <a:pt x="16572" y="2043"/>
                  <a:pt x="16400" y="2145"/>
                </a:cubicBezTo>
                <a:lnTo>
                  <a:pt x="15473" y="2701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1"/>
                </a:cubicBezTo>
                <a:lnTo>
                  <a:pt x="5200" y="2145"/>
                </a:lnTo>
                <a:cubicBezTo>
                  <a:pt x="5028" y="2043"/>
                  <a:pt x="4822" y="1968"/>
                  <a:pt x="4625" y="1968"/>
                </a:cubicBezTo>
                <a:cubicBezTo>
                  <a:pt x="4464" y="1968"/>
                  <a:pt x="4308" y="2019"/>
                  <a:pt x="4181" y="2145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0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2"/>
                  <a:pt x="0" y="9361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9"/>
                </a:cubicBezTo>
                <a:lnTo>
                  <a:pt x="2145" y="16400"/>
                </a:lnTo>
                <a:cubicBezTo>
                  <a:pt x="1959" y="16713"/>
                  <a:pt x="1864" y="17137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2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2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7"/>
                  <a:pt x="19641" y="16713"/>
                  <a:pt x="19455" y="16400"/>
                </a:cubicBezTo>
                <a:lnTo>
                  <a:pt x="18902" y="15479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1"/>
                </a:lnTo>
                <a:cubicBezTo>
                  <a:pt x="21600" y="8962"/>
                  <a:pt x="21233" y="8730"/>
                  <a:pt x="20880" y="8641"/>
                </a:cubicBezTo>
                <a:moveTo>
                  <a:pt x="15709" y="10800"/>
                </a:moveTo>
                <a:cubicBezTo>
                  <a:pt x="15709" y="13346"/>
                  <a:pt x="13771" y="15438"/>
                  <a:pt x="11291" y="15685"/>
                </a:cubicBezTo>
                <a:lnTo>
                  <a:pt x="11291" y="12694"/>
                </a:lnTo>
                <a:cubicBezTo>
                  <a:pt x="12137" y="12476"/>
                  <a:pt x="12764" y="11714"/>
                  <a:pt x="12764" y="10800"/>
                </a:cubicBezTo>
                <a:cubicBezTo>
                  <a:pt x="12764" y="10630"/>
                  <a:pt x="12735" y="10468"/>
                  <a:pt x="12694" y="10310"/>
                </a:cubicBezTo>
                <a:lnTo>
                  <a:pt x="15308" y="8857"/>
                </a:lnTo>
                <a:cubicBezTo>
                  <a:pt x="15565" y="9453"/>
                  <a:pt x="15709" y="10110"/>
                  <a:pt x="15709" y="10800"/>
                </a:cubicBezTo>
                <a:moveTo>
                  <a:pt x="9818" y="10800"/>
                </a:move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cubicBezTo>
                  <a:pt x="10258" y="11782"/>
                  <a:pt x="9818" y="11342"/>
                  <a:pt x="9818" y="10800"/>
                </a:cubicBezTo>
                <a:moveTo>
                  <a:pt x="10309" y="15685"/>
                </a:moveTo>
                <a:cubicBezTo>
                  <a:pt x="7829" y="15438"/>
                  <a:pt x="5891" y="13346"/>
                  <a:pt x="5891" y="10800"/>
                </a:cubicBezTo>
                <a:cubicBezTo>
                  <a:pt x="5891" y="10110"/>
                  <a:pt x="6035" y="9453"/>
                  <a:pt x="6292" y="8857"/>
                </a:cubicBezTo>
                <a:lnTo>
                  <a:pt x="8906" y="10310"/>
                </a:lnTo>
                <a:cubicBezTo>
                  <a:pt x="8865" y="10468"/>
                  <a:pt x="8836" y="10630"/>
                  <a:pt x="8836" y="10800"/>
                </a:cubicBezTo>
                <a:cubicBezTo>
                  <a:pt x="8836" y="11714"/>
                  <a:pt x="9463" y="12476"/>
                  <a:pt x="10309" y="12694"/>
                </a:cubicBezTo>
                <a:cubicBezTo>
                  <a:pt x="10309" y="12694"/>
                  <a:pt x="10309" y="15685"/>
                  <a:pt x="10309" y="15685"/>
                </a:cubicBezTo>
                <a:close/>
                <a:moveTo>
                  <a:pt x="10800" y="5891"/>
                </a:moveTo>
                <a:cubicBezTo>
                  <a:pt x="12470" y="5891"/>
                  <a:pt x="13942" y="6727"/>
                  <a:pt x="14829" y="8000"/>
                </a:cubicBezTo>
                <a:lnTo>
                  <a:pt x="12220" y="9450"/>
                </a:lnTo>
                <a:cubicBezTo>
                  <a:pt x="11862" y="9074"/>
                  <a:pt x="11360" y="8836"/>
                  <a:pt x="10800" y="8836"/>
                </a:cubicBezTo>
                <a:cubicBezTo>
                  <a:pt x="10240" y="8836"/>
                  <a:pt x="9738" y="9074"/>
                  <a:pt x="9380" y="9450"/>
                </a:cubicBezTo>
                <a:lnTo>
                  <a:pt x="6771" y="8000"/>
                </a:lnTo>
                <a:cubicBezTo>
                  <a:pt x="7658" y="6727"/>
                  <a:pt x="9130" y="5891"/>
                  <a:pt x="10800" y="5891"/>
                </a:cubicBezTo>
                <a:moveTo>
                  <a:pt x="10800" y="4909"/>
                </a:moveTo>
                <a:cubicBezTo>
                  <a:pt x="7547" y="4909"/>
                  <a:pt x="4909" y="7547"/>
                  <a:pt x="4909" y="10800"/>
                </a:cubicBezTo>
                <a:cubicBezTo>
                  <a:pt x="4909" y="14054"/>
                  <a:pt x="7547" y="16691"/>
                  <a:pt x="10800" y="16691"/>
                </a:cubicBezTo>
                <a:cubicBezTo>
                  <a:pt x="14053" y="16691"/>
                  <a:pt x="16691" y="14054"/>
                  <a:pt x="16691" y="10800"/>
                </a:cubicBezTo>
                <a:cubicBezTo>
                  <a:pt x="16691" y="7547"/>
                  <a:pt x="14053" y="4909"/>
                  <a:pt x="10800" y="4909"/>
                </a:cubicBezTo>
              </a:path>
            </a:pathLst>
          </a:custGeom>
          <a:solidFill>
            <a:srgbClr val="7030A0"/>
          </a:solidFill>
          <a:ln w="12700">
            <a:solidFill>
              <a:srgbClr val="7030A0"/>
            </a:solidFill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Source Sans Pro Regular" charset="0"/>
              <a:ea typeface="Source Sans Pro Regular" charset="0"/>
              <a:cs typeface="Source Sans Pro Regular" charset="0"/>
            </a:endParaRPr>
          </a:p>
        </p:txBody>
      </p:sp>
      <p:sp>
        <p:nvSpPr>
          <p:cNvPr id="26" name="Shape 2575"/>
          <p:cNvSpPr/>
          <p:nvPr/>
        </p:nvSpPr>
        <p:spPr>
          <a:xfrm>
            <a:off x="6691532" y="3352350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14727"/>
                </a:moveTo>
                <a:lnTo>
                  <a:pt x="18655" y="14727"/>
                </a:lnTo>
                <a:lnTo>
                  <a:pt x="18655" y="12273"/>
                </a:lnTo>
                <a:cubicBezTo>
                  <a:pt x="18655" y="12002"/>
                  <a:pt x="18434" y="11782"/>
                  <a:pt x="18164" y="11782"/>
                </a:cubicBezTo>
                <a:cubicBezTo>
                  <a:pt x="17893" y="11782"/>
                  <a:pt x="17673" y="12002"/>
                  <a:pt x="17673" y="12273"/>
                </a:cubicBezTo>
                <a:lnTo>
                  <a:pt x="17673" y="14727"/>
                </a:lnTo>
                <a:lnTo>
                  <a:pt x="15218" y="14727"/>
                </a:lnTo>
                <a:cubicBezTo>
                  <a:pt x="14947" y="14727"/>
                  <a:pt x="14727" y="14947"/>
                  <a:pt x="14727" y="15218"/>
                </a:cubicBezTo>
                <a:cubicBezTo>
                  <a:pt x="14727" y="15490"/>
                  <a:pt x="14947" y="15709"/>
                  <a:pt x="15218" y="15709"/>
                </a:cubicBezTo>
                <a:lnTo>
                  <a:pt x="17673" y="15709"/>
                </a:lnTo>
                <a:lnTo>
                  <a:pt x="17673" y="18164"/>
                </a:lnTo>
                <a:cubicBezTo>
                  <a:pt x="17673" y="18435"/>
                  <a:pt x="17893" y="18655"/>
                  <a:pt x="18164" y="18655"/>
                </a:cubicBezTo>
                <a:cubicBezTo>
                  <a:pt x="18434" y="18655"/>
                  <a:pt x="18655" y="18435"/>
                  <a:pt x="18655" y="18164"/>
                </a:cubicBezTo>
                <a:lnTo>
                  <a:pt x="18655" y="15709"/>
                </a:lnTo>
                <a:lnTo>
                  <a:pt x="21109" y="15709"/>
                </a:lnTo>
                <a:cubicBezTo>
                  <a:pt x="21380" y="15709"/>
                  <a:pt x="21600" y="15490"/>
                  <a:pt x="21600" y="15218"/>
                </a:cubicBezTo>
                <a:cubicBezTo>
                  <a:pt x="21600" y="14947"/>
                  <a:pt x="21380" y="14727"/>
                  <a:pt x="21109" y="14727"/>
                </a:cubicBezTo>
                <a:moveTo>
                  <a:pt x="14823" y="8659"/>
                </a:moveTo>
                <a:cubicBezTo>
                  <a:pt x="12845" y="10260"/>
                  <a:pt x="10800" y="11916"/>
                  <a:pt x="10800" y="14727"/>
                </a:cubicBezTo>
                <a:cubicBezTo>
                  <a:pt x="10800" y="17561"/>
                  <a:pt x="10800" y="19270"/>
                  <a:pt x="10584" y="20135"/>
                </a:cubicBezTo>
                <a:cubicBezTo>
                  <a:pt x="10474" y="20573"/>
                  <a:pt x="10463" y="20618"/>
                  <a:pt x="9818" y="20618"/>
                </a:cubicBezTo>
                <a:cubicBezTo>
                  <a:pt x="9173" y="20618"/>
                  <a:pt x="9162" y="20573"/>
                  <a:pt x="9052" y="20135"/>
                </a:cubicBezTo>
                <a:cubicBezTo>
                  <a:pt x="8926" y="19627"/>
                  <a:pt x="8874" y="18820"/>
                  <a:pt x="8853" y="17673"/>
                </a:cubicBezTo>
                <a:lnTo>
                  <a:pt x="9327" y="17673"/>
                </a:lnTo>
                <a:cubicBezTo>
                  <a:pt x="9598" y="17673"/>
                  <a:pt x="9818" y="17453"/>
                  <a:pt x="9818" y="17182"/>
                </a:cubicBezTo>
                <a:cubicBezTo>
                  <a:pt x="9818" y="16910"/>
                  <a:pt x="9598" y="16691"/>
                  <a:pt x="9327" y="16691"/>
                </a:cubicBezTo>
                <a:lnTo>
                  <a:pt x="8840" y="16691"/>
                </a:lnTo>
                <a:cubicBezTo>
                  <a:pt x="8838" y="16381"/>
                  <a:pt x="8837" y="16059"/>
                  <a:pt x="8837" y="15709"/>
                </a:cubicBezTo>
                <a:lnTo>
                  <a:pt x="9327" y="15709"/>
                </a:lnTo>
                <a:cubicBezTo>
                  <a:pt x="9598" y="15709"/>
                  <a:pt x="9818" y="15490"/>
                  <a:pt x="9818" y="15218"/>
                </a:cubicBezTo>
                <a:cubicBezTo>
                  <a:pt x="9818" y="14947"/>
                  <a:pt x="9598" y="14727"/>
                  <a:pt x="9327" y="14727"/>
                </a:cubicBezTo>
                <a:lnTo>
                  <a:pt x="8836" y="14727"/>
                </a:lnTo>
                <a:cubicBezTo>
                  <a:pt x="8836" y="11916"/>
                  <a:pt x="6791" y="10260"/>
                  <a:pt x="4813" y="8659"/>
                </a:cubicBezTo>
                <a:cubicBezTo>
                  <a:pt x="3221" y="7370"/>
                  <a:pt x="1702" y="6139"/>
                  <a:pt x="1176" y="4344"/>
                </a:cubicBezTo>
                <a:cubicBezTo>
                  <a:pt x="2835" y="5266"/>
                  <a:pt x="6083" y="5891"/>
                  <a:pt x="9818" y="5891"/>
                </a:cubicBezTo>
                <a:cubicBezTo>
                  <a:pt x="13550" y="5891"/>
                  <a:pt x="16795" y="5266"/>
                  <a:pt x="18456" y="4347"/>
                </a:cubicBezTo>
                <a:cubicBezTo>
                  <a:pt x="17928" y="6143"/>
                  <a:pt x="16412" y="7373"/>
                  <a:pt x="14823" y="8659"/>
                </a:cubicBezTo>
                <a:moveTo>
                  <a:pt x="982" y="2945"/>
                </a:moveTo>
                <a:cubicBezTo>
                  <a:pt x="982" y="1861"/>
                  <a:pt x="4938" y="982"/>
                  <a:pt x="9818" y="982"/>
                </a:cubicBezTo>
                <a:cubicBezTo>
                  <a:pt x="14698" y="982"/>
                  <a:pt x="18655" y="1861"/>
                  <a:pt x="18655" y="2945"/>
                </a:cubicBezTo>
                <a:cubicBezTo>
                  <a:pt x="18655" y="4031"/>
                  <a:pt x="14698" y="4909"/>
                  <a:pt x="9818" y="4909"/>
                </a:cubicBezTo>
                <a:cubicBezTo>
                  <a:pt x="4938" y="4909"/>
                  <a:pt x="982" y="4031"/>
                  <a:pt x="982" y="2945"/>
                </a:cubicBezTo>
                <a:moveTo>
                  <a:pt x="19636" y="2945"/>
                </a:moveTo>
                <a:cubicBezTo>
                  <a:pt x="19636" y="1319"/>
                  <a:pt x="15241" y="0"/>
                  <a:pt x="9818" y="0"/>
                </a:cubicBezTo>
                <a:cubicBezTo>
                  <a:pt x="4396" y="0"/>
                  <a:pt x="0" y="1319"/>
                  <a:pt x="0" y="2945"/>
                </a:cubicBezTo>
                <a:cubicBezTo>
                  <a:pt x="0" y="8836"/>
                  <a:pt x="7855" y="9818"/>
                  <a:pt x="7855" y="14727"/>
                </a:cubicBezTo>
                <a:cubicBezTo>
                  <a:pt x="7855" y="14900"/>
                  <a:pt x="7855" y="15053"/>
                  <a:pt x="7855" y="15217"/>
                </a:cubicBezTo>
                <a:cubicBezTo>
                  <a:pt x="7855" y="15217"/>
                  <a:pt x="7855" y="15218"/>
                  <a:pt x="7855" y="15218"/>
                </a:cubicBezTo>
                <a:cubicBezTo>
                  <a:pt x="7855" y="15219"/>
                  <a:pt x="7855" y="15219"/>
                  <a:pt x="7855" y="15219"/>
                </a:cubicBezTo>
                <a:cubicBezTo>
                  <a:pt x="7855" y="15938"/>
                  <a:pt x="7856" y="16572"/>
                  <a:pt x="7863" y="17142"/>
                </a:cubicBezTo>
                <a:cubicBezTo>
                  <a:pt x="7861" y="17155"/>
                  <a:pt x="7855" y="17168"/>
                  <a:pt x="7855" y="17182"/>
                </a:cubicBezTo>
                <a:cubicBezTo>
                  <a:pt x="7855" y="17199"/>
                  <a:pt x="7862" y="17212"/>
                  <a:pt x="7864" y="17229"/>
                </a:cubicBezTo>
                <a:cubicBezTo>
                  <a:pt x="7908" y="20896"/>
                  <a:pt x="8177" y="21600"/>
                  <a:pt x="9818" y="21600"/>
                </a:cubicBezTo>
                <a:cubicBezTo>
                  <a:pt x="11782" y="21600"/>
                  <a:pt x="11782" y="20618"/>
                  <a:pt x="11782" y="14727"/>
                </a:cubicBezTo>
                <a:cubicBezTo>
                  <a:pt x="11782" y="9818"/>
                  <a:pt x="19636" y="8836"/>
                  <a:pt x="19636" y="2945"/>
                </a:cubicBezTo>
              </a:path>
            </a:pathLst>
          </a:custGeom>
          <a:solidFill>
            <a:srgbClr val="7030A0"/>
          </a:solidFill>
          <a:ln w="12700">
            <a:solidFill>
              <a:srgbClr val="7030A0"/>
            </a:solidFill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Source Sans Pro Regular" charset="0"/>
              <a:ea typeface="Source Sans Pro Regular" charset="0"/>
              <a:cs typeface="Source Sans Pro Regular" charset="0"/>
            </a:endParaRPr>
          </a:p>
        </p:txBody>
      </p:sp>
      <p:sp>
        <p:nvSpPr>
          <p:cNvPr id="27" name="Shape 2618"/>
          <p:cNvSpPr/>
          <p:nvPr/>
        </p:nvSpPr>
        <p:spPr>
          <a:xfrm>
            <a:off x="9162795" y="3352324"/>
            <a:ext cx="558602" cy="558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8" h="21600" extrusionOk="0">
                <a:moveTo>
                  <a:pt x="2560" y="18308"/>
                </a:moveTo>
                <a:cubicBezTo>
                  <a:pt x="2472" y="18397"/>
                  <a:pt x="2418" y="18520"/>
                  <a:pt x="2418" y="18655"/>
                </a:cubicBezTo>
                <a:cubicBezTo>
                  <a:pt x="2418" y="18926"/>
                  <a:pt x="2635" y="19146"/>
                  <a:pt x="2902" y="19146"/>
                </a:cubicBezTo>
                <a:cubicBezTo>
                  <a:pt x="3169" y="19146"/>
                  <a:pt x="3385" y="18926"/>
                  <a:pt x="3385" y="18655"/>
                </a:cubicBezTo>
                <a:cubicBezTo>
                  <a:pt x="3385" y="18384"/>
                  <a:pt x="3169" y="18164"/>
                  <a:pt x="2902" y="18164"/>
                </a:cubicBezTo>
                <a:cubicBezTo>
                  <a:pt x="2768" y="18164"/>
                  <a:pt x="2647" y="18219"/>
                  <a:pt x="2560" y="18308"/>
                </a:cubicBezTo>
                <a:moveTo>
                  <a:pt x="20499" y="4279"/>
                </a:moveTo>
                <a:lnTo>
                  <a:pt x="20091" y="4692"/>
                </a:lnTo>
                <a:lnTo>
                  <a:pt x="20088" y="4688"/>
                </a:lnTo>
                <a:lnTo>
                  <a:pt x="17670" y="7143"/>
                </a:lnTo>
                <a:lnTo>
                  <a:pt x="17664" y="7137"/>
                </a:lnTo>
                <a:cubicBezTo>
                  <a:pt x="17227" y="7580"/>
                  <a:pt x="16624" y="7853"/>
                  <a:pt x="15958" y="7853"/>
                </a:cubicBezTo>
                <a:cubicBezTo>
                  <a:pt x="14624" y="7853"/>
                  <a:pt x="13543" y="6755"/>
                  <a:pt x="13543" y="5401"/>
                </a:cubicBezTo>
                <a:cubicBezTo>
                  <a:pt x="13543" y="4725"/>
                  <a:pt x="13813" y="4113"/>
                  <a:pt x="14248" y="3670"/>
                </a:cubicBezTo>
                <a:lnTo>
                  <a:pt x="13563" y="2975"/>
                </a:lnTo>
                <a:cubicBezTo>
                  <a:pt x="12951" y="3596"/>
                  <a:pt x="12571" y="4452"/>
                  <a:pt x="12571" y="5401"/>
                </a:cubicBezTo>
                <a:cubicBezTo>
                  <a:pt x="12571" y="7300"/>
                  <a:pt x="14087" y="8840"/>
                  <a:pt x="15958" y="8840"/>
                </a:cubicBezTo>
                <a:cubicBezTo>
                  <a:pt x="16893" y="8840"/>
                  <a:pt x="17737" y="8454"/>
                  <a:pt x="18348" y="7832"/>
                </a:cubicBezTo>
                <a:lnTo>
                  <a:pt x="18353" y="7837"/>
                </a:lnTo>
                <a:lnTo>
                  <a:pt x="20152" y="6011"/>
                </a:lnTo>
                <a:cubicBezTo>
                  <a:pt x="20516" y="7368"/>
                  <a:pt x="20343" y="8670"/>
                  <a:pt x="19540" y="9505"/>
                </a:cubicBezTo>
                <a:lnTo>
                  <a:pt x="16947" y="12198"/>
                </a:lnTo>
                <a:cubicBezTo>
                  <a:pt x="16605" y="12553"/>
                  <a:pt x="16104" y="12766"/>
                  <a:pt x="15610" y="12766"/>
                </a:cubicBezTo>
                <a:cubicBezTo>
                  <a:pt x="15590" y="12765"/>
                  <a:pt x="13953" y="12652"/>
                  <a:pt x="12318" y="11611"/>
                </a:cubicBezTo>
                <a:lnTo>
                  <a:pt x="12314" y="11620"/>
                </a:lnTo>
                <a:cubicBezTo>
                  <a:pt x="12239" y="11572"/>
                  <a:pt x="12155" y="11537"/>
                  <a:pt x="12060" y="11537"/>
                </a:cubicBezTo>
                <a:cubicBezTo>
                  <a:pt x="11897" y="11537"/>
                  <a:pt x="11759" y="11625"/>
                  <a:pt x="11671" y="11753"/>
                </a:cubicBezTo>
                <a:lnTo>
                  <a:pt x="11654" y="11742"/>
                </a:lnTo>
                <a:lnTo>
                  <a:pt x="4270" y="20043"/>
                </a:lnTo>
                <a:cubicBezTo>
                  <a:pt x="3919" y="20399"/>
                  <a:pt x="3436" y="20618"/>
                  <a:pt x="2902" y="20618"/>
                </a:cubicBezTo>
                <a:cubicBezTo>
                  <a:pt x="1833" y="20618"/>
                  <a:pt x="967" y="19740"/>
                  <a:pt x="967" y="18655"/>
                </a:cubicBezTo>
                <a:cubicBezTo>
                  <a:pt x="967" y="18113"/>
                  <a:pt x="1184" y="17622"/>
                  <a:pt x="1534" y="17267"/>
                </a:cubicBezTo>
                <a:lnTo>
                  <a:pt x="9684" y="9801"/>
                </a:lnTo>
                <a:lnTo>
                  <a:pt x="9671" y="9786"/>
                </a:lnTo>
                <a:cubicBezTo>
                  <a:pt x="9796" y="9698"/>
                  <a:pt x="9884" y="9557"/>
                  <a:pt x="9884" y="9389"/>
                </a:cubicBezTo>
                <a:cubicBezTo>
                  <a:pt x="9884" y="9283"/>
                  <a:pt x="9844" y="9190"/>
                  <a:pt x="9787" y="9110"/>
                </a:cubicBezTo>
                <a:lnTo>
                  <a:pt x="9790" y="9107"/>
                </a:lnTo>
                <a:cubicBezTo>
                  <a:pt x="8390" y="7219"/>
                  <a:pt x="8340" y="5816"/>
                  <a:pt x="9546" y="4488"/>
                </a:cubicBezTo>
                <a:lnTo>
                  <a:pt x="12130" y="1805"/>
                </a:lnTo>
                <a:cubicBezTo>
                  <a:pt x="12785" y="1125"/>
                  <a:pt x="13641" y="982"/>
                  <a:pt x="14244" y="982"/>
                </a:cubicBezTo>
                <a:lnTo>
                  <a:pt x="14246" y="982"/>
                </a:lnTo>
                <a:cubicBezTo>
                  <a:pt x="14611" y="982"/>
                  <a:pt x="14988" y="1037"/>
                  <a:pt x="15366" y="1136"/>
                </a:cubicBezTo>
                <a:lnTo>
                  <a:pt x="13559" y="2970"/>
                </a:lnTo>
                <a:lnTo>
                  <a:pt x="14243" y="3664"/>
                </a:lnTo>
                <a:lnTo>
                  <a:pt x="16661" y="1210"/>
                </a:lnTo>
                <a:lnTo>
                  <a:pt x="16657" y="1206"/>
                </a:lnTo>
                <a:lnTo>
                  <a:pt x="17082" y="775"/>
                </a:lnTo>
                <a:cubicBezTo>
                  <a:pt x="16139" y="269"/>
                  <a:pt x="15160" y="0"/>
                  <a:pt x="14246" y="0"/>
                </a:cubicBezTo>
                <a:lnTo>
                  <a:pt x="14244" y="0"/>
                </a:lnTo>
                <a:cubicBezTo>
                  <a:pt x="13167" y="0"/>
                  <a:pt x="12182" y="361"/>
                  <a:pt x="11460" y="1111"/>
                </a:cubicBezTo>
                <a:lnTo>
                  <a:pt x="8867" y="3804"/>
                </a:lnTo>
                <a:cubicBezTo>
                  <a:pt x="7163" y="5672"/>
                  <a:pt x="7613" y="7584"/>
                  <a:pt x="8769" y="9315"/>
                </a:cubicBezTo>
                <a:lnTo>
                  <a:pt x="850" y="16572"/>
                </a:lnTo>
                <a:cubicBezTo>
                  <a:pt x="325" y="17106"/>
                  <a:pt x="0" y="17842"/>
                  <a:pt x="0" y="18655"/>
                </a:cubicBezTo>
                <a:cubicBezTo>
                  <a:pt x="0" y="20282"/>
                  <a:pt x="1299" y="21600"/>
                  <a:pt x="2902" y="21600"/>
                </a:cubicBezTo>
                <a:cubicBezTo>
                  <a:pt x="3703" y="21600"/>
                  <a:pt x="4429" y="21271"/>
                  <a:pt x="4954" y="20738"/>
                </a:cubicBezTo>
                <a:lnTo>
                  <a:pt x="12160" y="12652"/>
                </a:lnTo>
                <a:cubicBezTo>
                  <a:pt x="13800" y="13590"/>
                  <a:pt x="15363" y="13747"/>
                  <a:pt x="15606" y="13747"/>
                </a:cubicBezTo>
                <a:cubicBezTo>
                  <a:pt x="16313" y="13747"/>
                  <a:pt x="17067" y="13463"/>
                  <a:pt x="17617" y="12892"/>
                </a:cubicBezTo>
                <a:lnTo>
                  <a:pt x="20209" y="10198"/>
                </a:lnTo>
                <a:cubicBezTo>
                  <a:pt x="21560" y="8795"/>
                  <a:pt x="21600" y="6433"/>
                  <a:pt x="20499" y="4279"/>
                </a:cubicBezTo>
              </a:path>
            </a:pathLst>
          </a:custGeom>
          <a:solidFill>
            <a:srgbClr val="7030A0"/>
          </a:solidFill>
          <a:ln w="12700">
            <a:solidFill>
              <a:srgbClr val="7030A0"/>
            </a:solidFill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Source Sans Pro Regular" charset="0"/>
              <a:ea typeface="Source Sans Pro Regular" charset="0"/>
              <a:cs typeface="Source Sans Pro Regular" charset="0"/>
            </a:endParaRPr>
          </a:p>
        </p:txBody>
      </p:sp>
      <p:sp>
        <p:nvSpPr>
          <p:cNvPr id="28" name="Shape 2537"/>
          <p:cNvSpPr/>
          <p:nvPr/>
        </p:nvSpPr>
        <p:spPr>
          <a:xfrm>
            <a:off x="1849192" y="3352350"/>
            <a:ext cx="457082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13745"/>
                </a:moveTo>
                <a:lnTo>
                  <a:pt x="3600" y="13745"/>
                </a:lnTo>
                <a:cubicBezTo>
                  <a:pt x="3269" y="13745"/>
                  <a:pt x="3000" y="13966"/>
                  <a:pt x="3000" y="14236"/>
                </a:cubicBezTo>
                <a:cubicBezTo>
                  <a:pt x="3000" y="14508"/>
                  <a:pt x="3269" y="14727"/>
                  <a:pt x="3600" y="14727"/>
                </a:cubicBezTo>
                <a:lnTo>
                  <a:pt x="14400" y="14727"/>
                </a:lnTo>
                <a:cubicBezTo>
                  <a:pt x="14731" y="14727"/>
                  <a:pt x="15000" y="14508"/>
                  <a:pt x="15000" y="14236"/>
                </a:cubicBezTo>
                <a:cubicBezTo>
                  <a:pt x="15000" y="13966"/>
                  <a:pt x="14731" y="13745"/>
                  <a:pt x="14400" y="13745"/>
                </a:cubicBezTo>
                <a:moveTo>
                  <a:pt x="3000" y="11291"/>
                </a:moveTo>
                <a:cubicBezTo>
                  <a:pt x="3000" y="11562"/>
                  <a:pt x="3269" y="11782"/>
                  <a:pt x="3600" y="11782"/>
                </a:cubicBezTo>
                <a:lnTo>
                  <a:pt x="18000" y="11782"/>
                </a:lnTo>
                <a:cubicBezTo>
                  <a:pt x="18331" y="11782"/>
                  <a:pt x="18600" y="11562"/>
                  <a:pt x="18600" y="11291"/>
                </a:cubicBezTo>
                <a:cubicBezTo>
                  <a:pt x="18600" y="11020"/>
                  <a:pt x="18331" y="10800"/>
                  <a:pt x="18000" y="10800"/>
                </a:cubicBezTo>
                <a:lnTo>
                  <a:pt x="3600" y="10800"/>
                </a:lnTo>
                <a:cubicBezTo>
                  <a:pt x="3269" y="10800"/>
                  <a:pt x="3000" y="11020"/>
                  <a:pt x="3000" y="11291"/>
                </a:cubicBezTo>
                <a:moveTo>
                  <a:pt x="20400" y="20618"/>
                </a:moveTo>
                <a:lnTo>
                  <a:pt x="6600" y="20618"/>
                </a:lnTo>
                <a:lnTo>
                  <a:pt x="1200" y="16200"/>
                </a:lnTo>
                <a:lnTo>
                  <a:pt x="1200" y="2945"/>
                </a:lnTo>
                <a:lnTo>
                  <a:pt x="4200" y="2945"/>
                </a:lnTo>
                <a:lnTo>
                  <a:pt x="4200" y="4418"/>
                </a:lnTo>
                <a:cubicBezTo>
                  <a:pt x="4200" y="4690"/>
                  <a:pt x="4469" y="4909"/>
                  <a:pt x="4800" y="4909"/>
                </a:cubicBezTo>
                <a:cubicBezTo>
                  <a:pt x="5131" y="4909"/>
                  <a:pt x="5400" y="4690"/>
                  <a:pt x="5400" y="4418"/>
                </a:cubicBezTo>
                <a:lnTo>
                  <a:pt x="5400" y="2945"/>
                </a:lnTo>
                <a:lnTo>
                  <a:pt x="6600" y="2945"/>
                </a:lnTo>
                <a:lnTo>
                  <a:pt x="6600" y="4418"/>
                </a:lnTo>
                <a:cubicBezTo>
                  <a:pt x="6600" y="4690"/>
                  <a:pt x="6869" y="4909"/>
                  <a:pt x="7200" y="4909"/>
                </a:cubicBezTo>
                <a:cubicBezTo>
                  <a:pt x="7531" y="4909"/>
                  <a:pt x="7800" y="4690"/>
                  <a:pt x="7800" y="4418"/>
                </a:cubicBezTo>
                <a:lnTo>
                  <a:pt x="7800" y="2945"/>
                </a:lnTo>
                <a:lnTo>
                  <a:pt x="9000" y="2945"/>
                </a:lnTo>
                <a:lnTo>
                  <a:pt x="9000" y="4418"/>
                </a:lnTo>
                <a:cubicBezTo>
                  <a:pt x="9000" y="4690"/>
                  <a:pt x="9269" y="4909"/>
                  <a:pt x="9600" y="4909"/>
                </a:cubicBezTo>
                <a:cubicBezTo>
                  <a:pt x="9931" y="4909"/>
                  <a:pt x="10200" y="4690"/>
                  <a:pt x="10200" y="4418"/>
                </a:cubicBezTo>
                <a:lnTo>
                  <a:pt x="10200" y="2945"/>
                </a:lnTo>
                <a:lnTo>
                  <a:pt x="11400" y="2945"/>
                </a:lnTo>
                <a:lnTo>
                  <a:pt x="11400" y="4418"/>
                </a:lnTo>
                <a:cubicBezTo>
                  <a:pt x="11400" y="4690"/>
                  <a:pt x="11669" y="4909"/>
                  <a:pt x="12000" y="4909"/>
                </a:cubicBezTo>
                <a:cubicBezTo>
                  <a:pt x="12331" y="4909"/>
                  <a:pt x="12600" y="4690"/>
                  <a:pt x="12600" y="4418"/>
                </a:cubicBezTo>
                <a:lnTo>
                  <a:pt x="12600" y="2945"/>
                </a:lnTo>
                <a:lnTo>
                  <a:pt x="13800" y="2945"/>
                </a:lnTo>
                <a:lnTo>
                  <a:pt x="13800" y="4418"/>
                </a:lnTo>
                <a:cubicBezTo>
                  <a:pt x="13800" y="4690"/>
                  <a:pt x="14069" y="4909"/>
                  <a:pt x="14400" y="4909"/>
                </a:cubicBezTo>
                <a:cubicBezTo>
                  <a:pt x="14731" y="4909"/>
                  <a:pt x="15000" y="4690"/>
                  <a:pt x="15000" y="4418"/>
                </a:cubicBezTo>
                <a:lnTo>
                  <a:pt x="15000" y="2945"/>
                </a:lnTo>
                <a:lnTo>
                  <a:pt x="16200" y="2945"/>
                </a:lnTo>
                <a:lnTo>
                  <a:pt x="16200" y="4418"/>
                </a:lnTo>
                <a:cubicBezTo>
                  <a:pt x="16200" y="4690"/>
                  <a:pt x="16469" y="4909"/>
                  <a:pt x="16800" y="4909"/>
                </a:cubicBezTo>
                <a:cubicBezTo>
                  <a:pt x="17131" y="4909"/>
                  <a:pt x="17400" y="4690"/>
                  <a:pt x="17400" y="4418"/>
                </a:cubicBezTo>
                <a:lnTo>
                  <a:pt x="17400" y="2945"/>
                </a:lnTo>
                <a:lnTo>
                  <a:pt x="20400" y="2945"/>
                </a:lnTo>
                <a:cubicBezTo>
                  <a:pt x="20400" y="2945"/>
                  <a:pt x="20400" y="20618"/>
                  <a:pt x="20400" y="20618"/>
                </a:cubicBezTo>
                <a:close/>
                <a:moveTo>
                  <a:pt x="1200" y="20618"/>
                </a:moveTo>
                <a:lnTo>
                  <a:pt x="1200" y="17673"/>
                </a:lnTo>
                <a:lnTo>
                  <a:pt x="4800" y="20618"/>
                </a:lnTo>
                <a:cubicBezTo>
                  <a:pt x="4800" y="20618"/>
                  <a:pt x="1200" y="20618"/>
                  <a:pt x="1200" y="20618"/>
                </a:cubicBezTo>
                <a:close/>
                <a:moveTo>
                  <a:pt x="20400" y="1964"/>
                </a:moveTo>
                <a:lnTo>
                  <a:pt x="17400" y="1964"/>
                </a:lnTo>
                <a:lnTo>
                  <a:pt x="17400" y="491"/>
                </a:lnTo>
                <a:cubicBezTo>
                  <a:pt x="17400" y="220"/>
                  <a:pt x="17131" y="0"/>
                  <a:pt x="16800" y="0"/>
                </a:cubicBezTo>
                <a:cubicBezTo>
                  <a:pt x="16469" y="0"/>
                  <a:pt x="16200" y="220"/>
                  <a:pt x="16200" y="491"/>
                </a:cubicBezTo>
                <a:lnTo>
                  <a:pt x="16200" y="1964"/>
                </a:lnTo>
                <a:lnTo>
                  <a:pt x="15000" y="1964"/>
                </a:lnTo>
                <a:lnTo>
                  <a:pt x="15000" y="491"/>
                </a:lnTo>
                <a:cubicBezTo>
                  <a:pt x="15000" y="220"/>
                  <a:pt x="14731" y="0"/>
                  <a:pt x="14400" y="0"/>
                </a:cubicBezTo>
                <a:cubicBezTo>
                  <a:pt x="14069" y="0"/>
                  <a:pt x="13800" y="220"/>
                  <a:pt x="13800" y="491"/>
                </a:cubicBezTo>
                <a:lnTo>
                  <a:pt x="13800" y="1964"/>
                </a:lnTo>
                <a:lnTo>
                  <a:pt x="12600" y="1964"/>
                </a:lnTo>
                <a:lnTo>
                  <a:pt x="12600" y="491"/>
                </a:lnTo>
                <a:cubicBezTo>
                  <a:pt x="12600" y="220"/>
                  <a:pt x="12331" y="0"/>
                  <a:pt x="12000" y="0"/>
                </a:cubicBezTo>
                <a:cubicBezTo>
                  <a:pt x="11669" y="0"/>
                  <a:pt x="11400" y="220"/>
                  <a:pt x="11400" y="491"/>
                </a:cubicBezTo>
                <a:lnTo>
                  <a:pt x="11400" y="1964"/>
                </a:lnTo>
                <a:lnTo>
                  <a:pt x="10200" y="1964"/>
                </a:lnTo>
                <a:lnTo>
                  <a:pt x="10200" y="491"/>
                </a:lnTo>
                <a:cubicBezTo>
                  <a:pt x="10200" y="220"/>
                  <a:pt x="9931" y="0"/>
                  <a:pt x="9600" y="0"/>
                </a:cubicBezTo>
                <a:cubicBezTo>
                  <a:pt x="9269" y="0"/>
                  <a:pt x="9000" y="220"/>
                  <a:pt x="9000" y="491"/>
                </a:cubicBezTo>
                <a:lnTo>
                  <a:pt x="9000" y="1964"/>
                </a:lnTo>
                <a:lnTo>
                  <a:pt x="7800" y="1964"/>
                </a:lnTo>
                <a:lnTo>
                  <a:pt x="7800" y="491"/>
                </a:lnTo>
                <a:cubicBezTo>
                  <a:pt x="7800" y="220"/>
                  <a:pt x="7531" y="0"/>
                  <a:pt x="7200" y="0"/>
                </a:cubicBezTo>
                <a:cubicBezTo>
                  <a:pt x="6869" y="0"/>
                  <a:pt x="6600" y="220"/>
                  <a:pt x="6600" y="491"/>
                </a:cubicBezTo>
                <a:lnTo>
                  <a:pt x="6600" y="1964"/>
                </a:lnTo>
                <a:lnTo>
                  <a:pt x="5400" y="1964"/>
                </a:lnTo>
                <a:lnTo>
                  <a:pt x="5400" y="491"/>
                </a:lnTo>
                <a:cubicBezTo>
                  <a:pt x="5400" y="220"/>
                  <a:pt x="5131" y="0"/>
                  <a:pt x="4800" y="0"/>
                </a:cubicBezTo>
                <a:cubicBezTo>
                  <a:pt x="4469" y="0"/>
                  <a:pt x="4200" y="220"/>
                  <a:pt x="4200" y="491"/>
                </a:cubicBezTo>
                <a:lnTo>
                  <a:pt x="4200" y="1964"/>
                </a:lnTo>
                <a:lnTo>
                  <a:pt x="1200" y="1964"/>
                </a:lnTo>
                <a:cubicBezTo>
                  <a:pt x="538" y="1964"/>
                  <a:pt x="0" y="2404"/>
                  <a:pt x="0" y="2945"/>
                </a:cubicBezTo>
                <a:lnTo>
                  <a:pt x="0" y="20618"/>
                </a:lnTo>
                <a:cubicBezTo>
                  <a:pt x="0" y="21161"/>
                  <a:pt x="538" y="21600"/>
                  <a:pt x="1200" y="21600"/>
                </a:cubicBezTo>
                <a:lnTo>
                  <a:pt x="20400" y="21600"/>
                </a:lnTo>
                <a:cubicBezTo>
                  <a:pt x="21062" y="21600"/>
                  <a:pt x="21600" y="21161"/>
                  <a:pt x="21600" y="20618"/>
                </a:cubicBezTo>
                <a:lnTo>
                  <a:pt x="21600" y="2945"/>
                </a:lnTo>
                <a:cubicBezTo>
                  <a:pt x="21600" y="2404"/>
                  <a:pt x="21062" y="1964"/>
                  <a:pt x="20400" y="1964"/>
                </a:cubicBezTo>
                <a:moveTo>
                  <a:pt x="3600" y="8836"/>
                </a:moveTo>
                <a:lnTo>
                  <a:pt x="10800" y="8836"/>
                </a:lnTo>
                <a:cubicBezTo>
                  <a:pt x="11131" y="8836"/>
                  <a:pt x="11400" y="8617"/>
                  <a:pt x="11400" y="8345"/>
                </a:cubicBezTo>
                <a:cubicBezTo>
                  <a:pt x="11400" y="8075"/>
                  <a:pt x="11131" y="7855"/>
                  <a:pt x="10800" y="7855"/>
                </a:cubicBezTo>
                <a:lnTo>
                  <a:pt x="3600" y="7855"/>
                </a:lnTo>
                <a:cubicBezTo>
                  <a:pt x="3269" y="7855"/>
                  <a:pt x="3000" y="8075"/>
                  <a:pt x="3000" y="8345"/>
                </a:cubicBezTo>
                <a:cubicBezTo>
                  <a:pt x="3000" y="8617"/>
                  <a:pt x="3269" y="8836"/>
                  <a:pt x="3600" y="8836"/>
                </a:cubicBezTo>
              </a:path>
            </a:pathLst>
          </a:custGeom>
          <a:solidFill>
            <a:srgbClr val="7030A0"/>
          </a:solidFill>
          <a:ln w="12700">
            <a:solidFill>
              <a:srgbClr val="7030A0"/>
            </a:solidFill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Source Sans Pro Regular" charset="0"/>
              <a:ea typeface="Source Sans Pro Regular" charset="0"/>
              <a:cs typeface="Source Sans Pro Regular" charset="0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90D-D9F4-2B41-A91A-46FC886083AD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08108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CoFlux</a:t>
            </a:r>
            <a:r>
              <a:rPr kumimoji="1" lang="zh-CN" altLang="en-US" dirty="0"/>
              <a:t> </a:t>
            </a:r>
            <a:r>
              <a:rPr kumimoji="1" lang="en-US" altLang="zh-CN" dirty="0"/>
              <a:t>VS</a:t>
            </a:r>
            <a:r>
              <a:rPr kumimoji="1" lang="zh-CN" altLang="en-US" dirty="0"/>
              <a:t> </a:t>
            </a:r>
            <a:r>
              <a:rPr kumimoji="1" lang="en-US" altLang="zh-CN" dirty="0"/>
              <a:t>Baseline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Models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04850" y="2568617"/>
            <a:ext cx="5219700" cy="3677836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Datasets:</a:t>
            </a:r>
            <a:endParaRPr kumimoji="1" lang="zh-CN" altLang="en-US" dirty="0"/>
          </a:p>
          <a:p>
            <a:endParaRPr kumimoji="1" lang="zh-CN" altLang="en-US" dirty="0"/>
          </a:p>
          <a:p>
            <a:pPr lvl="1"/>
            <a:r>
              <a:rPr kumimoji="1" lang="en-US" altLang="zh-CN" b="1" dirty="0">
                <a:solidFill>
                  <a:srgbClr val="B551FF"/>
                </a:solidFill>
              </a:rPr>
              <a:t>Dataset</a:t>
            </a:r>
            <a:r>
              <a:rPr kumimoji="1" lang="zh-CN" altLang="en-US" b="1" dirty="0">
                <a:solidFill>
                  <a:srgbClr val="B551FF"/>
                </a:solidFill>
              </a:rPr>
              <a:t> </a:t>
            </a:r>
            <a:r>
              <a:rPr kumimoji="1" lang="en-US" altLang="zh-CN" b="1" dirty="0">
                <a:solidFill>
                  <a:srgbClr val="B551FF"/>
                </a:solidFill>
              </a:rPr>
              <a:t>I:</a:t>
            </a:r>
            <a:r>
              <a:rPr kumimoji="1" lang="zh-CN" altLang="en-US" b="1" dirty="0">
                <a:solidFill>
                  <a:srgbClr val="B551FF"/>
                </a:solidFill>
              </a:rPr>
              <a:t> </a:t>
            </a:r>
            <a:r>
              <a:rPr kumimoji="1" lang="en-US" altLang="zh-CN" dirty="0"/>
              <a:t>f</a:t>
            </a:r>
            <a:r>
              <a:rPr lang="en-US" altLang="zh-CN" dirty="0"/>
              <a:t>lux-correlated KPIs with different time series characteristics.</a:t>
            </a:r>
            <a:endParaRPr lang="zh-CN" altLang="en-US" dirty="0"/>
          </a:p>
          <a:p>
            <a:pPr lvl="1"/>
            <a:endParaRPr lang="zh-CN" altLang="en-US" dirty="0"/>
          </a:p>
          <a:p>
            <a:pPr marL="457200" lvl="1" indent="0">
              <a:buNone/>
            </a:pPr>
            <a:endParaRPr lang="zh-CN" altLang="en-US" dirty="0"/>
          </a:p>
          <a:p>
            <a:pPr lvl="1"/>
            <a:r>
              <a:rPr kumimoji="1" lang="en-US" altLang="zh-CN" b="1" dirty="0">
                <a:solidFill>
                  <a:srgbClr val="B551FF"/>
                </a:solidFill>
              </a:rPr>
              <a:t>Dataset</a:t>
            </a:r>
            <a:r>
              <a:rPr kumimoji="1" lang="zh-CN" altLang="en-US" b="1" dirty="0">
                <a:solidFill>
                  <a:srgbClr val="B551FF"/>
                </a:solidFill>
              </a:rPr>
              <a:t> </a:t>
            </a:r>
            <a:r>
              <a:rPr kumimoji="1" lang="en-US" altLang="zh-CN" b="1" dirty="0">
                <a:solidFill>
                  <a:srgbClr val="B551FF"/>
                </a:solidFill>
              </a:rPr>
              <a:t>II:</a:t>
            </a:r>
            <a:r>
              <a:rPr kumimoji="1" lang="zh-CN" altLang="en-US" b="1" dirty="0">
                <a:solidFill>
                  <a:srgbClr val="B551FF"/>
                </a:solidFill>
              </a:rPr>
              <a:t> </a:t>
            </a:r>
            <a:r>
              <a:rPr kumimoji="1" lang="en-US" altLang="zh-CN" dirty="0"/>
              <a:t>f</a:t>
            </a:r>
            <a:r>
              <a:rPr lang="en-US" altLang="zh-CN" dirty="0"/>
              <a:t>lux-correlated KPIs with homogeneous time series characteristics. 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838200" y="1715728"/>
            <a:ext cx="10512000" cy="84857"/>
          </a:xfrm>
          <a:prstGeom prst="rect">
            <a:avLst/>
          </a:prstGeom>
          <a:gradFill>
            <a:gsLst>
              <a:gs pos="0">
                <a:srgbClr val="7030A0"/>
              </a:gs>
              <a:gs pos="65000">
                <a:schemeClr val="accent4">
                  <a:lumMod val="40000"/>
                  <a:lumOff val="60000"/>
                </a:schemeClr>
              </a:gs>
              <a:gs pos="94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90D-D9F4-2B41-A91A-46FC886083AD}" type="slidenum">
              <a:rPr kumimoji="1" lang="zh-CN" altLang="en-US" smtClean="0"/>
              <a:t>18</a:t>
            </a:fld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50" y="2568617"/>
            <a:ext cx="5544616" cy="367783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237744" y="2230063"/>
            <a:ext cx="3671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Best</a:t>
            </a:r>
            <a:r>
              <a:rPr lang="zh-CN" altLang="en-US" sz="1600" dirty="0"/>
              <a:t> </a:t>
            </a:r>
            <a:r>
              <a:rPr lang="en-US" altLang="zh-CN" sz="1600" dirty="0"/>
              <a:t>F1-scores</a:t>
            </a:r>
            <a:r>
              <a:rPr lang="zh-CN" altLang="en-US" sz="1600" dirty="0"/>
              <a:t> </a:t>
            </a:r>
            <a:r>
              <a:rPr lang="en-US" altLang="zh-CN" sz="1600" dirty="0"/>
              <a:t>of</a:t>
            </a:r>
            <a:r>
              <a:rPr lang="zh-CN" altLang="en-US" sz="1600" dirty="0"/>
              <a:t> </a:t>
            </a:r>
            <a:r>
              <a:rPr lang="en-US" altLang="zh-CN" sz="1600" dirty="0"/>
              <a:t>eight</a:t>
            </a:r>
            <a:r>
              <a:rPr lang="zh-CN" altLang="en-US" sz="1600" dirty="0"/>
              <a:t> </a:t>
            </a:r>
            <a:r>
              <a:rPr lang="en-US" altLang="zh-CN" sz="1600" dirty="0"/>
              <a:t>algorithms</a:t>
            </a:r>
          </a:p>
        </p:txBody>
      </p:sp>
    </p:spTree>
    <p:extLst>
      <p:ext uri="{BB962C8B-B14F-4D97-AF65-F5344CB8AC3E}">
        <p14:creationId xmlns:p14="http://schemas.microsoft.com/office/powerpoint/2010/main" val="117463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Analysis</a:t>
            </a:r>
            <a:r>
              <a:rPr kumimoji="1" lang="zh-CN" altLang="en-US" dirty="0"/>
              <a:t> </a:t>
            </a:r>
            <a:r>
              <a:rPr kumimoji="1" lang="en-US" altLang="zh-CN" dirty="0"/>
              <a:t>about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CoFlux</a:t>
            </a:r>
            <a:endParaRPr kumimoji="1"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838200" y="1715728"/>
            <a:ext cx="10512000" cy="84857"/>
          </a:xfrm>
          <a:prstGeom prst="rect">
            <a:avLst/>
          </a:prstGeom>
          <a:gradFill>
            <a:gsLst>
              <a:gs pos="0">
                <a:srgbClr val="7030A0"/>
              </a:gs>
              <a:gs pos="65000">
                <a:schemeClr val="accent4">
                  <a:lumMod val="40000"/>
                  <a:lumOff val="60000"/>
                </a:schemeClr>
              </a:gs>
              <a:gs pos="94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90D-D9F4-2B41-A91A-46FC886083AD}" type="slidenum">
              <a:rPr kumimoji="1" lang="zh-CN" altLang="en-US" smtClean="0"/>
              <a:t>19</a:t>
            </a:fld>
            <a:endParaRPr kumimoji="1"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74" y="2281787"/>
            <a:ext cx="5863999" cy="370523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30515" y="5987018"/>
            <a:ext cx="5623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Top 5 detectors which give</a:t>
            </a:r>
            <a:r>
              <a:rPr lang="zh-CN" altLang="en-US" dirty="0"/>
              <a:t> </a:t>
            </a:r>
            <a:r>
              <a:rPr lang="en-US" altLang="zh-CN" dirty="0"/>
              <a:t>the flux-correlation results. 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070" y="2446591"/>
            <a:ext cx="3404130" cy="3263754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8147812" y="5987018"/>
            <a:ext cx="3668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Efficiency by varying data length. </a:t>
            </a:r>
          </a:p>
        </p:txBody>
      </p:sp>
    </p:spTree>
    <p:extLst>
      <p:ext uri="{BB962C8B-B14F-4D97-AF65-F5344CB8AC3E}">
        <p14:creationId xmlns:p14="http://schemas.microsoft.com/office/powerpoint/2010/main" val="202619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Outline</a:t>
            </a:r>
            <a:endParaRPr kumimoji="1"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838200" y="1715728"/>
            <a:ext cx="10512000" cy="84857"/>
          </a:xfrm>
          <a:prstGeom prst="rect">
            <a:avLst/>
          </a:prstGeom>
          <a:gradFill>
            <a:gsLst>
              <a:gs pos="0">
                <a:srgbClr val="7030A0"/>
              </a:gs>
              <a:gs pos="65000">
                <a:schemeClr val="accent4">
                  <a:lumMod val="40000"/>
                  <a:lumOff val="60000"/>
                </a:schemeClr>
              </a:gs>
              <a:gs pos="94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1443554" y="3012247"/>
            <a:ext cx="1268361" cy="1238864"/>
          </a:xfrm>
          <a:prstGeom prst="ellipse">
            <a:avLst/>
          </a:prstGeom>
          <a:solidFill>
            <a:srgbClr val="9E98D5">
              <a:alpha val="15000"/>
            </a:srgb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3820502" y="3012247"/>
            <a:ext cx="1268361" cy="1238864"/>
          </a:xfrm>
          <a:prstGeom prst="ellipse">
            <a:avLst/>
          </a:prstGeom>
          <a:solidFill>
            <a:srgbClr val="9E98D5">
              <a:alpha val="15000"/>
            </a:srgb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6314209" y="3012247"/>
            <a:ext cx="1268361" cy="1238864"/>
          </a:xfrm>
          <a:prstGeom prst="ellipse">
            <a:avLst/>
          </a:prstGeom>
          <a:solidFill>
            <a:srgbClr val="9E98D5">
              <a:alpha val="15000"/>
            </a:srgb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8807916" y="3012247"/>
            <a:ext cx="1268361" cy="1238864"/>
          </a:xfrm>
          <a:prstGeom prst="ellipse">
            <a:avLst/>
          </a:prstGeom>
          <a:solidFill>
            <a:srgbClr val="9E98D5">
              <a:alpha val="15000"/>
            </a:srgb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1062872" y="4850012"/>
            <a:ext cx="2029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Background</a:t>
            </a:r>
            <a:endParaRPr kumimoji="1" lang="zh-CN" altLang="en-US" sz="2800" dirty="0"/>
          </a:p>
        </p:txBody>
      </p:sp>
      <p:sp>
        <p:nvSpPr>
          <p:cNvPr id="22" name="文本框 21"/>
          <p:cNvSpPr txBox="1"/>
          <p:nvPr/>
        </p:nvSpPr>
        <p:spPr>
          <a:xfrm>
            <a:off x="3638080" y="4850012"/>
            <a:ext cx="1633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Algorithm</a:t>
            </a:r>
            <a:endParaRPr kumimoji="1" lang="zh-CN" altLang="en-US" sz="2800" dirty="0"/>
          </a:p>
        </p:txBody>
      </p:sp>
      <p:sp>
        <p:nvSpPr>
          <p:cNvPr id="23" name="文本框 22"/>
          <p:cNvSpPr txBox="1"/>
          <p:nvPr/>
        </p:nvSpPr>
        <p:spPr>
          <a:xfrm>
            <a:off x="6065775" y="4850012"/>
            <a:ext cx="1765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Evaluation</a:t>
            </a:r>
            <a:endParaRPr kumimoji="1" lang="zh-CN" altLang="en-US" sz="2800" dirty="0"/>
          </a:p>
        </p:txBody>
      </p:sp>
      <p:sp>
        <p:nvSpPr>
          <p:cNvPr id="24" name="文本框 23"/>
          <p:cNvSpPr txBox="1"/>
          <p:nvPr/>
        </p:nvSpPr>
        <p:spPr>
          <a:xfrm>
            <a:off x="8272117" y="4850012"/>
            <a:ext cx="2339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dirty="0"/>
              <a:t>Case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Studies</a:t>
            </a:r>
            <a:endParaRPr kumimoji="1" lang="zh-CN" altLang="en-US" sz="2800" dirty="0"/>
          </a:p>
        </p:txBody>
      </p:sp>
      <p:sp>
        <p:nvSpPr>
          <p:cNvPr id="25" name="Shape 2592"/>
          <p:cNvSpPr/>
          <p:nvPr/>
        </p:nvSpPr>
        <p:spPr>
          <a:xfrm>
            <a:off x="4164101" y="3352351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2012"/>
                </a:moveTo>
                <a:cubicBezTo>
                  <a:pt x="20614" y="12014"/>
                  <a:pt x="20611" y="12016"/>
                  <a:pt x="20607" y="12016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2"/>
                  <a:pt x="18421" y="14352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8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7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2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8"/>
                  <a:pt x="4714" y="18600"/>
                </a:cubicBezTo>
                <a:lnTo>
                  <a:pt x="3000" y="16885"/>
                </a:lnTo>
                <a:lnTo>
                  <a:pt x="3540" y="15984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6"/>
                </a:lnTo>
                <a:cubicBezTo>
                  <a:pt x="989" y="12016"/>
                  <a:pt x="986" y="12014"/>
                  <a:pt x="982" y="12012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6"/>
                  <a:pt x="2616" y="8979"/>
                  <a:pt x="2708" y="8634"/>
                </a:cubicBezTo>
                <a:cubicBezTo>
                  <a:pt x="2897" y="7929"/>
                  <a:pt x="3179" y="7249"/>
                  <a:pt x="3548" y="6615"/>
                </a:cubicBezTo>
                <a:cubicBezTo>
                  <a:pt x="3727" y="6305"/>
                  <a:pt x="3724" y="5923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9"/>
                  <a:pt x="3000" y="4715"/>
                </a:cubicBezTo>
                <a:lnTo>
                  <a:pt x="4715" y="3000"/>
                </a:lnTo>
                <a:lnTo>
                  <a:pt x="5621" y="3543"/>
                </a:lnTo>
                <a:cubicBezTo>
                  <a:pt x="5777" y="3637"/>
                  <a:pt x="5951" y="3683"/>
                  <a:pt x="6127" y="3683"/>
                </a:cubicBezTo>
                <a:cubicBezTo>
                  <a:pt x="6296" y="3683"/>
                  <a:pt x="6465" y="3639"/>
                  <a:pt x="6618" y="3552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2"/>
                  <a:pt x="9331" y="2006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6"/>
                </a:lnTo>
                <a:cubicBezTo>
                  <a:pt x="12356" y="2352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2"/>
                </a:cubicBezTo>
                <a:cubicBezTo>
                  <a:pt x="15134" y="3639"/>
                  <a:pt x="15304" y="3683"/>
                  <a:pt x="15473" y="3683"/>
                </a:cubicBezTo>
                <a:cubicBezTo>
                  <a:pt x="15648" y="3683"/>
                  <a:pt x="15822" y="3637"/>
                  <a:pt x="15978" y="3543"/>
                </a:cubicBezTo>
                <a:lnTo>
                  <a:pt x="16884" y="3000"/>
                </a:lnTo>
                <a:lnTo>
                  <a:pt x="18600" y="4715"/>
                </a:lnTo>
                <a:cubicBezTo>
                  <a:pt x="18598" y="4719"/>
                  <a:pt x="18597" y="4722"/>
                  <a:pt x="18595" y="4725"/>
                </a:cubicBezTo>
                <a:lnTo>
                  <a:pt x="18060" y="5616"/>
                </a:lnTo>
                <a:cubicBezTo>
                  <a:pt x="17876" y="5923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6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2"/>
                  <a:pt x="20618" y="12012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0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5"/>
                </a:lnTo>
                <a:cubicBezTo>
                  <a:pt x="17292" y="2019"/>
                  <a:pt x="17136" y="1968"/>
                  <a:pt x="16975" y="1968"/>
                </a:cubicBezTo>
                <a:cubicBezTo>
                  <a:pt x="16778" y="1968"/>
                  <a:pt x="16572" y="2043"/>
                  <a:pt x="16400" y="2145"/>
                </a:cubicBezTo>
                <a:lnTo>
                  <a:pt x="15473" y="2701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1"/>
                </a:cubicBezTo>
                <a:lnTo>
                  <a:pt x="5200" y="2145"/>
                </a:lnTo>
                <a:cubicBezTo>
                  <a:pt x="5028" y="2043"/>
                  <a:pt x="4822" y="1968"/>
                  <a:pt x="4625" y="1968"/>
                </a:cubicBezTo>
                <a:cubicBezTo>
                  <a:pt x="4464" y="1968"/>
                  <a:pt x="4308" y="2019"/>
                  <a:pt x="4181" y="2145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0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2"/>
                  <a:pt x="0" y="9361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9"/>
                </a:cubicBezTo>
                <a:lnTo>
                  <a:pt x="2145" y="16400"/>
                </a:lnTo>
                <a:cubicBezTo>
                  <a:pt x="1959" y="16713"/>
                  <a:pt x="1864" y="17137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2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2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7"/>
                  <a:pt x="19641" y="16713"/>
                  <a:pt x="19455" y="16400"/>
                </a:cubicBezTo>
                <a:lnTo>
                  <a:pt x="18902" y="15479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1"/>
                </a:lnTo>
                <a:cubicBezTo>
                  <a:pt x="21600" y="8962"/>
                  <a:pt x="21233" y="8730"/>
                  <a:pt x="20880" y="8641"/>
                </a:cubicBezTo>
                <a:moveTo>
                  <a:pt x="15709" y="10800"/>
                </a:moveTo>
                <a:cubicBezTo>
                  <a:pt x="15709" y="13346"/>
                  <a:pt x="13771" y="15438"/>
                  <a:pt x="11291" y="15685"/>
                </a:cubicBezTo>
                <a:lnTo>
                  <a:pt x="11291" y="12694"/>
                </a:lnTo>
                <a:cubicBezTo>
                  <a:pt x="12137" y="12476"/>
                  <a:pt x="12764" y="11714"/>
                  <a:pt x="12764" y="10800"/>
                </a:cubicBezTo>
                <a:cubicBezTo>
                  <a:pt x="12764" y="10630"/>
                  <a:pt x="12735" y="10468"/>
                  <a:pt x="12694" y="10310"/>
                </a:cubicBezTo>
                <a:lnTo>
                  <a:pt x="15308" y="8857"/>
                </a:lnTo>
                <a:cubicBezTo>
                  <a:pt x="15565" y="9453"/>
                  <a:pt x="15709" y="10110"/>
                  <a:pt x="15709" y="10800"/>
                </a:cubicBezTo>
                <a:moveTo>
                  <a:pt x="9818" y="10800"/>
                </a:move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cubicBezTo>
                  <a:pt x="10258" y="11782"/>
                  <a:pt x="9818" y="11342"/>
                  <a:pt x="9818" y="10800"/>
                </a:cubicBezTo>
                <a:moveTo>
                  <a:pt x="10309" y="15685"/>
                </a:moveTo>
                <a:cubicBezTo>
                  <a:pt x="7829" y="15438"/>
                  <a:pt x="5891" y="13346"/>
                  <a:pt x="5891" y="10800"/>
                </a:cubicBezTo>
                <a:cubicBezTo>
                  <a:pt x="5891" y="10110"/>
                  <a:pt x="6035" y="9453"/>
                  <a:pt x="6292" y="8857"/>
                </a:cubicBezTo>
                <a:lnTo>
                  <a:pt x="8906" y="10310"/>
                </a:lnTo>
                <a:cubicBezTo>
                  <a:pt x="8865" y="10468"/>
                  <a:pt x="8836" y="10630"/>
                  <a:pt x="8836" y="10800"/>
                </a:cubicBezTo>
                <a:cubicBezTo>
                  <a:pt x="8836" y="11714"/>
                  <a:pt x="9463" y="12476"/>
                  <a:pt x="10309" y="12694"/>
                </a:cubicBezTo>
                <a:cubicBezTo>
                  <a:pt x="10309" y="12694"/>
                  <a:pt x="10309" y="15685"/>
                  <a:pt x="10309" y="15685"/>
                </a:cubicBezTo>
                <a:close/>
                <a:moveTo>
                  <a:pt x="10800" y="5891"/>
                </a:moveTo>
                <a:cubicBezTo>
                  <a:pt x="12470" y="5891"/>
                  <a:pt x="13942" y="6727"/>
                  <a:pt x="14829" y="8000"/>
                </a:cubicBezTo>
                <a:lnTo>
                  <a:pt x="12220" y="9450"/>
                </a:lnTo>
                <a:cubicBezTo>
                  <a:pt x="11862" y="9074"/>
                  <a:pt x="11360" y="8836"/>
                  <a:pt x="10800" y="8836"/>
                </a:cubicBezTo>
                <a:cubicBezTo>
                  <a:pt x="10240" y="8836"/>
                  <a:pt x="9738" y="9074"/>
                  <a:pt x="9380" y="9450"/>
                </a:cubicBezTo>
                <a:lnTo>
                  <a:pt x="6771" y="8000"/>
                </a:lnTo>
                <a:cubicBezTo>
                  <a:pt x="7658" y="6727"/>
                  <a:pt x="9130" y="5891"/>
                  <a:pt x="10800" y="5891"/>
                </a:cubicBezTo>
                <a:moveTo>
                  <a:pt x="10800" y="4909"/>
                </a:moveTo>
                <a:cubicBezTo>
                  <a:pt x="7547" y="4909"/>
                  <a:pt x="4909" y="7547"/>
                  <a:pt x="4909" y="10800"/>
                </a:cubicBezTo>
                <a:cubicBezTo>
                  <a:pt x="4909" y="14054"/>
                  <a:pt x="7547" y="16691"/>
                  <a:pt x="10800" y="16691"/>
                </a:cubicBezTo>
                <a:cubicBezTo>
                  <a:pt x="14053" y="16691"/>
                  <a:pt x="16691" y="14054"/>
                  <a:pt x="16691" y="10800"/>
                </a:cubicBezTo>
                <a:cubicBezTo>
                  <a:pt x="16691" y="7547"/>
                  <a:pt x="14053" y="4909"/>
                  <a:pt x="10800" y="4909"/>
                </a:cubicBezTo>
              </a:path>
            </a:pathLst>
          </a:custGeom>
          <a:solidFill>
            <a:srgbClr val="7030A0"/>
          </a:solidFill>
          <a:ln w="12700">
            <a:solidFill>
              <a:srgbClr val="7030A0"/>
            </a:solidFill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Source Sans Pro Regular" charset="0"/>
              <a:ea typeface="Source Sans Pro Regular" charset="0"/>
              <a:cs typeface="Source Sans Pro Regular" charset="0"/>
            </a:endParaRPr>
          </a:p>
        </p:txBody>
      </p:sp>
      <p:sp>
        <p:nvSpPr>
          <p:cNvPr id="26" name="Shape 2575"/>
          <p:cNvSpPr/>
          <p:nvPr/>
        </p:nvSpPr>
        <p:spPr>
          <a:xfrm>
            <a:off x="6691532" y="3352350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14727"/>
                </a:moveTo>
                <a:lnTo>
                  <a:pt x="18655" y="14727"/>
                </a:lnTo>
                <a:lnTo>
                  <a:pt x="18655" y="12273"/>
                </a:lnTo>
                <a:cubicBezTo>
                  <a:pt x="18655" y="12002"/>
                  <a:pt x="18434" y="11782"/>
                  <a:pt x="18164" y="11782"/>
                </a:cubicBezTo>
                <a:cubicBezTo>
                  <a:pt x="17893" y="11782"/>
                  <a:pt x="17673" y="12002"/>
                  <a:pt x="17673" y="12273"/>
                </a:cubicBezTo>
                <a:lnTo>
                  <a:pt x="17673" y="14727"/>
                </a:lnTo>
                <a:lnTo>
                  <a:pt x="15218" y="14727"/>
                </a:lnTo>
                <a:cubicBezTo>
                  <a:pt x="14947" y="14727"/>
                  <a:pt x="14727" y="14947"/>
                  <a:pt x="14727" y="15218"/>
                </a:cubicBezTo>
                <a:cubicBezTo>
                  <a:pt x="14727" y="15490"/>
                  <a:pt x="14947" y="15709"/>
                  <a:pt x="15218" y="15709"/>
                </a:cubicBezTo>
                <a:lnTo>
                  <a:pt x="17673" y="15709"/>
                </a:lnTo>
                <a:lnTo>
                  <a:pt x="17673" y="18164"/>
                </a:lnTo>
                <a:cubicBezTo>
                  <a:pt x="17673" y="18435"/>
                  <a:pt x="17893" y="18655"/>
                  <a:pt x="18164" y="18655"/>
                </a:cubicBezTo>
                <a:cubicBezTo>
                  <a:pt x="18434" y="18655"/>
                  <a:pt x="18655" y="18435"/>
                  <a:pt x="18655" y="18164"/>
                </a:cubicBezTo>
                <a:lnTo>
                  <a:pt x="18655" y="15709"/>
                </a:lnTo>
                <a:lnTo>
                  <a:pt x="21109" y="15709"/>
                </a:lnTo>
                <a:cubicBezTo>
                  <a:pt x="21380" y="15709"/>
                  <a:pt x="21600" y="15490"/>
                  <a:pt x="21600" y="15218"/>
                </a:cubicBezTo>
                <a:cubicBezTo>
                  <a:pt x="21600" y="14947"/>
                  <a:pt x="21380" y="14727"/>
                  <a:pt x="21109" y="14727"/>
                </a:cubicBezTo>
                <a:moveTo>
                  <a:pt x="14823" y="8659"/>
                </a:moveTo>
                <a:cubicBezTo>
                  <a:pt x="12845" y="10260"/>
                  <a:pt x="10800" y="11916"/>
                  <a:pt x="10800" y="14727"/>
                </a:cubicBezTo>
                <a:cubicBezTo>
                  <a:pt x="10800" y="17561"/>
                  <a:pt x="10800" y="19270"/>
                  <a:pt x="10584" y="20135"/>
                </a:cubicBezTo>
                <a:cubicBezTo>
                  <a:pt x="10474" y="20573"/>
                  <a:pt x="10463" y="20618"/>
                  <a:pt x="9818" y="20618"/>
                </a:cubicBezTo>
                <a:cubicBezTo>
                  <a:pt x="9173" y="20618"/>
                  <a:pt x="9162" y="20573"/>
                  <a:pt x="9052" y="20135"/>
                </a:cubicBezTo>
                <a:cubicBezTo>
                  <a:pt x="8926" y="19627"/>
                  <a:pt x="8874" y="18820"/>
                  <a:pt x="8853" y="17673"/>
                </a:cubicBezTo>
                <a:lnTo>
                  <a:pt x="9327" y="17673"/>
                </a:lnTo>
                <a:cubicBezTo>
                  <a:pt x="9598" y="17673"/>
                  <a:pt x="9818" y="17453"/>
                  <a:pt x="9818" y="17182"/>
                </a:cubicBezTo>
                <a:cubicBezTo>
                  <a:pt x="9818" y="16910"/>
                  <a:pt x="9598" y="16691"/>
                  <a:pt x="9327" y="16691"/>
                </a:cubicBezTo>
                <a:lnTo>
                  <a:pt x="8840" y="16691"/>
                </a:lnTo>
                <a:cubicBezTo>
                  <a:pt x="8838" y="16381"/>
                  <a:pt x="8837" y="16059"/>
                  <a:pt x="8837" y="15709"/>
                </a:cubicBezTo>
                <a:lnTo>
                  <a:pt x="9327" y="15709"/>
                </a:lnTo>
                <a:cubicBezTo>
                  <a:pt x="9598" y="15709"/>
                  <a:pt x="9818" y="15490"/>
                  <a:pt x="9818" y="15218"/>
                </a:cubicBezTo>
                <a:cubicBezTo>
                  <a:pt x="9818" y="14947"/>
                  <a:pt x="9598" y="14727"/>
                  <a:pt x="9327" y="14727"/>
                </a:cubicBezTo>
                <a:lnTo>
                  <a:pt x="8836" y="14727"/>
                </a:lnTo>
                <a:cubicBezTo>
                  <a:pt x="8836" y="11916"/>
                  <a:pt x="6791" y="10260"/>
                  <a:pt x="4813" y="8659"/>
                </a:cubicBezTo>
                <a:cubicBezTo>
                  <a:pt x="3221" y="7370"/>
                  <a:pt x="1702" y="6139"/>
                  <a:pt x="1176" y="4344"/>
                </a:cubicBezTo>
                <a:cubicBezTo>
                  <a:pt x="2835" y="5266"/>
                  <a:pt x="6083" y="5891"/>
                  <a:pt x="9818" y="5891"/>
                </a:cubicBezTo>
                <a:cubicBezTo>
                  <a:pt x="13550" y="5891"/>
                  <a:pt x="16795" y="5266"/>
                  <a:pt x="18456" y="4347"/>
                </a:cubicBezTo>
                <a:cubicBezTo>
                  <a:pt x="17928" y="6143"/>
                  <a:pt x="16412" y="7373"/>
                  <a:pt x="14823" y="8659"/>
                </a:cubicBezTo>
                <a:moveTo>
                  <a:pt x="982" y="2945"/>
                </a:moveTo>
                <a:cubicBezTo>
                  <a:pt x="982" y="1861"/>
                  <a:pt x="4938" y="982"/>
                  <a:pt x="9818" y="982"/>
                </a:cubicBezTo>
                <a:cubicBezTo>
                  <a:pt x="14698" y="982"/>
                  <a:pt x="18655" y="1861"/>
                  <a:pt x="18655" y="2945"/>
                </a:cubicBezTo>
                <a:cubicBezTo>
                  <a:pt x="18655" y="4031"/>
                  <a:pt x="14698" y="4909"/>
                  <a:pt x="9818" y="4909"/>
                </a:cubicBezTo>
                <a:cubicBezTo>
                  <a:pt x="4938" y="4909"/>
                  <a:pt x="982" y="4031"/>
                  <a:pt x="982" y="2945"/>
                </a:cubicBezTo>
                <a:moveTo>
                  <a:pt x="19636" y="2945"/>
                </a:moveTo>
                <a:cubicBezTo>
                  <a:pt x="19636" y="1319"/>
                  <a:pt x="15241" y="0"/>
                  <a:pt x="9818" y="0"/>
                </a:cubicBezTo>
                <a:cubicBezTo>
                  <a:pt x="4396" y="0"/>
                  <a:pt x="0" y="1319"/>
                  <a:pt x="0" y="2945"/>
                </a:cubicBezTo>
                <a:cubicBezTo>
                  <a:pt x="0" y="8836"/>
                  <a:pt x="7855" y="9818"/>
                  <a:pt x="7855" y="14727"/>
                </a:cubicBezTo>
                <a:cubicBezTo>
                  <a:pt x="7855" y="14900"/>
                  <a:pt x="7855" y="15053"/>
                  <a:pt x="7855" y="15217"/>
                </a:cubicBezTo>
                <a:cubicBezTo>
                  <a:pt x="7855" y="15217"/>
                  <a:pt x="7855" y="15218"/>
                  <a:pt x="7855" y="15218"/>
                </a:cubicBezTo>
                <a:cubicBezTo>
                  <a:pt x="7855" y="15219"/>
                  <a:pt x="7855" y="15219"/>
                  <a:pt x="7855" y="15219"/>
                </a:cubicBezTo>
                <a:cubicBezTo>
                  <a:pt x="7855" y="15938"/>
                  <a:pt x="7856" y="16572"/>
                  <a:pt x="7863" y="17142"/>
                </a:cubicBezTo>
                <a:cubicBezTo>
                  <a:pt x="7861" y="17155"/>
                  <a:pt x="7855" y="17168"/>
                  <a:pt x="7855" y="17182"/>
                </a:cubicBezTo>
                <a:cubicBezTo>
                  <a:pt x="7855" y="17199"/>
                  <a:pt x="7862" y="17212"/>
                  <a:pt x="7864" y="17229"/>
                </a:cubicBezTo>
                <a:cubicBezTo>
                  <a:pt x="7908" y="20896"/>
                  <a:pt x="8177" y="21600"/>
                  <a:pt x="9818" y="21600"/>
                </a:cubicBezTo>
                <a:cubicBezTo>
                  <a:pt x="11782" y="21600"/>
                  <a:pt x="11782" y="20618"/>
                  <a:pt x="11782" y="14727"/>
                </a:cubicBezTo>
                <a:cubicBezTo>
                  <a:pt x="11782" y="9818"/>
                  <a:pt x="19636" y="8836"/>
                  <a:pt x="19636" y="2945"/>
                </a:cubicBezTo>
              </a:path>
            </a:pathLst>
          </a:custGeom>
          <a:solidFill>
            <a:srgbClr val="7030A0"/>
          </a:solidFill>
          <a:ln w="12700">
            <a:solidFill>
              <a:srgbClr val="7030A0"/>
            </a:solidFill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Source Sans Pro Regular" charset="0"/>
              <a:ea typeface="Source Sans Pro Regular" charset="0"/>
              <a:cs typeface="Source Sans Pro Regular" charset="0"/>
            </a:endParaRPr>
          </a:p>
        </p:txBody>
      </p:sp>
      <p:sp>
        <p:nvSpPr>
          <p:cNvPr id="27" name="Shape 2618"/>
          <p:cNvSpPr/>
          <p:nvPr/>
        </p:nvSpPr>
        <p:spPr>
          <a:xfrm>
            <a:off x="9162795" y="3352324"/>
            <a:ext cx="558602" cy="558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8" h="21600" extrusionOk="0">
                <a:moveTo>
                  <a:pt x="2560" y="18308"/>
                </a:moveTo>
                <a:cubicBezTo>
                  <a:pt x="2472" y="18397"/>
                  <a:pt x="2418" y="18520"/>
                  <a:pt x="2418" y="18655"/>
                </a:cubicBezTo>
                <a:cubicBezTo>
                  <a:pt x="2418" y="18926"/>
                  <a:pt x="2635" y="19146"/>
                  <a:pt x="2902" y="19146"/>
                </a:cubicBezTo>
                <a:cubicBezTo>
                  <a:pt x="3169" y="19146"/>
                  <a:pt x="3385" y="18926"/>
                  <a:pt x="3385" y="18655"/>
                </a:cubicBezTo>
                <a:cubicBezTo>
                  <a:pt x="3385" y="18384"/>
                  <a:pt x="3169" y="18164"/>
                  <a:pt x="2902" y="18164"/>
                </a:cubicBezTo>
                <a:cubicBezTo>
                  <a:pt x="2768" y="18164"/>
                  <a:pt x="2647" y="18219"/>
                  <a:pt x="2560" y="18308"/>
                </a:cubicBezTo>
                <a:moveTo>
                  <a:pt x="20499" y="4279"/>
                </a:moveTo>
                <a:lnTo>
                  <a:pt x="20091" y="4692"/>
                </a:lnTo>
                <a:lnTo>
                  <a:pt x="20088" y="4688"/>
                </a:lnTo>
                <a:lnTo>
                  <a:pt x="17670" y="7143"/>
                </a:lnTo>
                <a:lnTo>
                  <a:pt x="17664" y="7137"/>
                </a:lnTo>
                <a:cubicBezTo>
                  <a:pt x="17227" y="7580"/>
                  <a:pt x="16624" y="7853"/>
                  <a:pt x="15958" y="7853"/>
                </a:cubicBezTo>
                <a:cubicBezTo>
                  <a:pt x="14624" y="7853"/>
                  <a:pt x="13543" y="6755"/>
                  <a:pt x="13543" y="5401"/>
                </a:cubicBezTo>
                <a:cubicBezTo>
                  <a:pt x="13543" y="4725"/>
                  <a:pt x="13813" y="4113"/>
                  <a:pt x="14248" y="3670"/>
                </a:cubicBezTo>
                <a:lnTo>
                  <a:pt x="13563" y="2975"/>
                </a:lnTo>
                <a:cubicBezTo>
                  <a:pt x="12951" y="3596"/>
                  <a:pt x="12571" y="4452"/>
                  <a:pt x="12571" y="5401"/>
                </a:cubicBezTo>
                <a:cubicBezTo>
                  <a:pt x="12571" y="7300"/>
                  <a:pt x="14087" y="8840"/>
                  <a:pt x="15958" y="8840"/>
                </a:cubicBezTo>
                <a:cubicBezTo>
                  <a:pt x="16893" y="8840"/>
                  <a:pt x="17737" y="8454"/>
                  <a:pt x="18348" y="7832"/>
                </a:cubicBezTo>
                <a:lnTo>
                  <a:pt x="18353" y="7837"/>
                </a:lnTo>
                <a:lnTo>
                  <a:pt x="20152" y="6011"/>
                </a:lnTo>
                <a:cubicBezTo>
                  <a:pt x="20516" y="7368"/>
                  <a:pt x="20343" y="8670"/>
                  <a:pt x="19540" y="9505"/>
                </a:cubicBezTo>
                <a:lnTo>
                  <a:pt x="16947" y="12198"/>
                </a:lnTo>
                <a:cubicBezTo>
                  <a:pt x="16605" y="12553"/>
                  <a:pt x="16104" y="12766"/>
                  <a:pt x="15610" y="12766"/>
                </a:cubicBezTo>
                <a:cubicBezTo>
                  <a:pt x="15590" y="12765"/>
                  <a:pt x="13953" y="12652"/>
                  <a:pt x="12318" y="11611"/>
                </a:cubicBezTo>
                <a:lnTo>
                  <a:pt x="12314" y="11620"/>
                </a:lnTo>
                <a:cubicBezTo>
                  <a:pt x="12239" y="11572"/>
                  <a:pt x="12155" y="11537"/>
                  <a:pt x="12060" y="11537"/>
                </a:cubicBezTo>
                <a:cubicBezTo>
                  <a:pt x="11897" y="11537"/>
                  <a:pt x="11759" y="11625"/>
                  <a:pt x="11671" y="11753"/>
                </a:cubicBezTo>
                <a:lnTo>
                  <a:pt x="11654" y="11742"/>
                </a:lnTo>
                <a:lnTo>
                  <a:pt x="4270" y="20043"/>
                </a:lnTo>
                <a:cubicBezTo>
                  <a:pt x="3919" y="20399"/>
                  <a:pt x="3436" y="20618"/>
                  <a:pt x="2902" y="20618"/>
                </a:cubicBezTo>
                <a:cubicBezTo>
                  <a:pt x="1833" y="20618"/>
                  <a:pt x="967" y="19740"/>
                  <a:pt x="967" y="18655"/>
                </a:cubicBezTo>
                <a:cubicBezTo>
                  <a:pt x="967" y="18113"/>
                  <a:pt x="1184" y="17622"/>
                  <a:pt x="1534" y="17267"/>
                </a:cubicBezTo>
                <a:lnTo>
                  <a:pt x="9684" y="9801"/>
                </a:lnTo>
                <a:lnTo>
                  <a:pt x="9671" y="9786"/>
                </a:lnTo>
                <a:cubicBezTo>
                  <a:pt x="9796" y="9698"/>
                  <a:pt x="9884" y="9557"/>
                  <a:pt x="9884" y="9389"/>
                </a:cubicBezTo>
                <a:cubicBezTo>
                  <a:pt x="9884" y="9283"/>
                  <a:pt x="9844" y="9190"/>
                  <a:pt x="9787" y="9110"/>
                </a:cubicBezTo>
                <a:lnTo>
                  <a:pt x="9790" y="9107"/>
                </a:lnTo>
                <a:cubicBezTo>
                  <a:pt x="8390" y="7219"/>
                  <a:pt x="8340" y="5816"/>
                  <a:pt x="9546" y="4488"/>
                </a:cubicBezTo>
                <a:lnTo>
                  <a:pt x="12130" y="1805"/>
                </a:lnTo>
                <a:cubicBezTo>
                  <a:pt x="12785" y="1125"/>
                  <a:pt x="13641" y="982"/>
                  <a:pt x="14244" y="982"/>
                </a:cubicBezTo>
                <a:lnTo>
                  <a:pt x="14246" y="982"/>
                </a:lnTo>
                <a:cubicBezTo>
                  <a:pt x="14611" y="982"/>
                  <a:pt x="14988" y="1037"/>
                  <a:pt x="15366" y="1136"/>
                </a:cubicBezTo>
                <a:lnTo>
                  <a:pt x="13559" y="2970"/>
                </a:lnTo>
                <a:lnTo>
                  <a:pt x="14243" y="3664"/>
                </a:lnTo>
                <a:lnTo>
                  <a:pt x="16661" y="1210"/>
                </a:lnTo>
                <a:lnTo>
                  <a:pt x="16657" y="1206"/>
                </a:lnTo>
                <a:lnTo>
                  <a:pt x="17082" y="775"/>
                </a:lnTo>
                <a:cubicBezTo>
                  <a:pt x="16139" y="269"/>
                  <a:pt x="15160" y="0"/>
                  <a:pt x="14246" y="0"/>
                </a:cubicBezTo>
                <a:lnTo>
                  <a:pt x="14244" y="0"/>
                </a:lnTo>
                <a:cubicBezTo>
                  <a:pt x="13167" y="0"/>
                  <a:pt x="12182" y="361"/>
                  <a:pt x="11460" y="1111"/>
                </a:cubicBezTo>
                <a:lnTo>
                  <a:pt x="8867" y="3804"/>
                </a:lnTo>
                <a:cubicBezTo>
                  <a:pt x="7163" y="5672"/>
                  <a:pt x="7613" y="7584"/>
                  <a:pt x="8769" y="9315"/>
                </a:cubicBezTo>
                <a:lnTo>
                  <a:pt x="850" y="16572"/>
                </a:lnTo>
                <a:cubicBezTo>
                  <a:pt x="325" y="17106"/>
                  <a:pt x="0" y="17842"/>
                  <a:pt x="0" y="18655"/>
                </a:cubicBezTo>
                <a:cubicBezTo>
                  <a:pt x="0" y="20282"/>
                  <a:pt x="1299" y="21600"/>
                  <a:pt x="2902" y="21600"/>
                </a:cubicBezTo>
                <a:cubicBezTo>
                  <a:pt x="3703" y="21600"/>
                  <a:pt x="4429" y="21271"/>
                  <a:pt x="4954" y="20738"/>
                </a:cubicBezTo>
                <a:lnTo>
                  <a:pt x="12160" y="12652"/>
                </a:lnTo>
                <a:cubicBezTo>
                  <a:pt x="13800" y="13590"/>
                  <a:pt x="15363" y="13747"/>
                  <a:pt x="15606" y="13747"/>
                </a:cubicBezTo>
                <a:cubicBezTo>
                  <a:pt x="16313" y="13747"/>
                  <a:pt x="17067" y="13463"/>
                  <a:pt x="17617" y="12892"/>
                </a:cubicBezTo>
                <a:lnTo>
                  <a:pt x="20209" y="10198"/>
                </a:lnTo>
                <a:cubicBezTo>
                  <a:pt x="21560" y="8795"/>
                  <a:pt x="21600" y="6433"/>
                  <a:pt x="20499" y="4279"/>
                </a:cubicBezTo>
              </a:path>
            </a:pathLst>
          </a:custGeom>
          <a:solidFill>
            <a:srgbClr val="7030A0"/>
          </a:solidFill>
          <a:ln w="12700">
            <a:solidFill>
              <a:srgbClr val="7030A0"/>
            </a:solidFill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Source Sans Pro Regular" charset="0"/>
              <a:ea typeface="Source Sans Pro Regular" charset="0"/>
              <a:cs typeface="Source Sans Pro Regular" charset="0"/>
            </a:endParaRPr>
          </a:p>
        </p:txBody>
      </p:sp>
      <p:sp>
        <p:nvSpPr>
          <p:cNvPr id="28" name="Shape 2537"/>
          <p:cNvSpPr/>
          <p:nvPr/>
        </p:nvSpPr>
        <p:spPr>
          <a:xfrm>
            <a:off x="1849192" y="3352350"/>
            <a:ext cx="457082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13745"/>
                </a:moveTo>
                <a:lnTo>
                  <a:pt x="3600" y="13745"/>
                </a:lnTo>
                <a:cubicBezTo>
                  <a:pt x="3269" y="13745"/>
                  <a:pt x="3000" y="13966"/>
                  <a:pt x="3000" y="14236"/>
                </a:cubicBezTo>
                <a:cubicBezTo>
                  <a:pt x="3000" y="14508"/>
                  <a:pt x="3269" y="14727"/>
                  <a:pt x="3600" y="14727"/>
                </a:cubicBezTo>
                <a:lnTo>
                  <a:pt x="14400" y="14727"/>
                </a:lnTo>
                <a:cubicBezTo>
                  <a:pt x="14731" y="14727"/>
                  <a:pt x="15000" y="14508"/>
                  <a:pt x="15000" y="14236"/>
                </a:cubicBezTo>
                <a:cubicBezTo>
                  <a:pt x="15000" y="13966"/>
                  <a:pt x="14731" y="13745"/>
                  <a:pt x="14400" y="13745"/>
                </a:cubicBezTo>
                <a:moveTo>
                  <a:pt x="3000" y="11291"/>
                </a:moveTo>
                <a:cubicBezTo>
                  <a:pt x="3000" y="11562"/>
                  <a:pt x="3269" y="11782"/>
                  <a:pt x="3600" y="11782"/>
                </a:cubicBezTo>
                <a:lnTo>
                  <a:pt x="18000" y="11782"/>
                </a:lnTo>
                <a:cubicBezTo>
                  <a:pt x="18331" y="11782"/>
                  <a:pt x="18600" y="11562"/>
                  <a:pt x="18600" y="11291"/>
                </a:cubicBezTo>
                <a:cubicBezTo>
                  <a:pt x="18600" y="11020"/>
                  <a:pt x="18331" y="10800"/>
                  <a:pt x="18000" y="10800"/>
                </a:cubicBezTo>
                <a:lnTo>
                  <a:pt x="3600" y="10800"/>
                </a:lnTo>
                <a:cubicBezTo>
                  <a:pt x="3269" y="10800"/>
                  <a:pt x="3000" y="11020"/>
                  <a:pt x="3000" y="11291"/>
                </a:cubicBezTo>
                <a:moveTo>
                  <a:pt x="20400" y="20618"/>
                </a:moveTo>
                <a:lnTo>
                  <a:pt x="6600" y="20618"/>
                </a:lnTo>
                <a:lnTo>
                  <a:pt x="1200" y="16200"/>
                </a:lnTo>
                <a:lnTo>
                  <a:pt x="1200" y="2945"/>
                </a:lnTo>
                <a:lnTo>
                  <a:pt x="4200" y="2945"/>
                </a:lnTo>
                <a:lnTo>
                  <a:pt x="4200" y="4418"/>
                </a:lnTo>
                <a:cubicBezTo>
                  <a:pt x="4200" y="4690"/>
                  <a:pt x="4469" y="4909"/>
                  <a:pt x="4800" y="4909"/>
                </a:cubicBezTo>
                <a:cubicBezTo>
                  <a:pt x="5131" y="4909"/>
                  <a:pt x="5400" y="4690"/>
                  <a:pt x="5400" y="4418"/>
                </a:cubicBezTo>
                <a:lnTo>
                  <a:pt x="5400" y="2945"/>
                </a:lnTo>
                <a:lnTo>
                  <a:pt x="6600" y="2945"/>
                </a:lnTo>
                <a:lnTo>
                  <a:pt x="6600" y="4418"/>
                </a:lnTo>
                <a:cubicBezTo>
                  <a:pt x="6600" y="4690"/>
                  <a:pt x="6869" y="4909"/>
                  <a:pt x="7200" y="4909"/>
                </a:cubicBezTo>
                <a:cubicBezTo>
                  <a:pt x="7531" y="4909"/>
                  <a:pt x="7800" y="4690"/>
                  <a:pt x="7800" y="4418"/>
                </a:cubicBezTo>
                <a:lnTo>
                  <a:pt x="7800" y="2945"/>
                </a:lnTo>
                <a:lnTo>
                  <a:pt x="9000" y="2945"/>
                </a:lnTo>
                <a:lnTo>
                  <a:pt x="9000" y="4418"/>
                </a:lnTo>
                <a:cubicBezTo>
                  <a:pt x="9000" y="4690"/>
                  <a:pt x="9269" y="4909"/>
                  <a:pt x="9600" y="4909"/>
                </a:cubicBezTo>
                <a:cubicBezTo>
                  <a:pt x="9931" y="4909"/>
                  <a:pt x="10200" y="4690"/>
                  <a:pt x="10200" y="4418"/>
                </a:cubicBezTo>
                <a:lnTo>
                  <a:pt x="10200" y="2945"/>
                </a:lnTo>
                <a:lnTo>
                  <a:pt x="11400" y="2945"/>
                </a:lnTo>
                <a:lnTo>
                  <a:pt x="11400" y="4418"/>
                </a:lnTo>
                <a:cubicBezTo>
                  <a:pt x="11400" y="4690"/>
                  <a:pt x="11669" y="4909"/>
                  <a:pt x="12000" y="4909"/>
                </a:cubicBezTo>
                <a:cubicBezTo>
                  <a:pt x="12331" y="4909"/>
                  <a:pt x="12600" y="4690"/>
                  <a:pt x="12600" y="4418"/>
                </a:cubicBezTo>
                <a:lnTo>
                  <a:pt x="12600" y="2945"/>
                </a:lnTo>
                <a:lnTo>
                  <a:pt x="13800" y="2945"/>
                </a:lnTo>
                <a:lnTo>
                  <a:pt x="13800" y="4418"/>
                </a:lnTo>
                <a:cubicBezTo>
                  <a:pt x="13800" y="4690"/>
                  <a:pt x="14069" y="4909"/>
                  <a:pt x="14400" y="4909"/>
                </a:cubicBezTo>
                <a:cubicBezTo>
                  <a:pt x="14731" y="4909"/>
                  <a:pt x="15000" y="4690"/>
                  <a:pt x="15000" y="4418"/>
                </a:cubicBezTo>
                <a:lnTo>
                  <a:pt x="15000" y="2945"/>
                </a:lnTo>
                <a:lnTo>
                  <a:pt x="16200" y="2945"/>
                </a:lnTo>
                <a:lnTo>
                  <a:pt x="16200" y="4418"/>
                </a:lnTo>
                <a:cubicBezTo>
                  <a:pt x="16200" y="4690"/>
                  <a:pt x="16469" y="4909"/>
                  <a:pt x="16800" y="4909"/>
                </a:cubicBezTo>
                <a:cubicBezTo>
                  <a:pt x="17131" y="4909"/>
                  <a:pt x="17400" y="4690"/>
                  <a:pt x="17400" y="4418"/>
                </a:cubicBezTo>
                <a:lnTo>
                  <a:pt x="17400" y="2945"/>
                </a:lnTo>
                <a:lnTo>
                  <a:pt x="20400" y="2945"/>
                </a:lnTo>
                <a:cubicBezTo>
                  <a:pt x="20400" y="2945"/>
                  <a:pt x="20400" y="20618"/>
                  <a:pt x="20400" y="20618"/>
                </a:cubicBezTo>
                <a:close/>
                <a:moveTo>
                  <a:pt x="1200" y="20618"/>
                </a:moveTo>
                <a:lnTo>
                  <a:pt x="1200" y="17673"/>
                </a:lnTo>
                <a:lnTo>
                  <a:pt x="4800" y="20618"/>
                </a:lnTo>
                <a:cubicBezTo>
                  <a:pt x="4800" y="20618"/>
                  <a:pt x="1200" y="20618"/>
                  <a:pt x="1200" y="20618"/>
                </a:cubicBezTo>
                <a:close/>
                <a:moveTo>
                  <a:pt x="20400" y="1964"/>
                </a:moveTo>
                <a:lnTo>
                  <a:pt x="17400" y="1964"/>
                </a:lnTo>
                <a:lnTo>
                  <a:pt x="17400" y="491"/>
                </a:lnTo>
                <a:cubicBezTo>
                  <a:pt x="17400" y="220"/>
                  <a:pt x="17131" y="0"/>
                  <a:pt x="16800" y="0"/>
                </a:cubicBezTo>
                <a:cubicBezTo>
                  <a:pt x="16469" y="0"/>
                  <a:pt x="16200" y="220"/>
                  <a:pt x="16200" y="491"/>
                </a:cubicBezTo>
                <a:lnTo>
                  <a:pt x="16200" y="1964"/>
                </a:lnTo>
                <a:lnTo>
                  <a:pt x="15000" y="1964"/>
                </a:lnTo>
                <a:lnTo>
                  <a:pt x="15000" y="491"/>
                </a:lnTo>
                <a:cubicBezTo>
                  <a:pt x="15000" y="220"/>
                  <a:pt x="14731" y="0"/>
                  <a:pt x="14400" y="0"/>
                </a:cubicBezTo>
                <a:cubicBezTo>
                  <a:pt x="14069" y="0"/>
                  <a:pt x="13800" y="220"/>
                  <a:pt x="13800" y="491"/>
                </a:cubicBezTo>
                <a:lnTo>
                  <a:pt x="13800" y="1964"/>
                </a:lnTo>
                <a:lnTo>
                  <a:pt x="12600" y="1964"/>
                </a:lnTo>
                <a:lnTo>
                  <a:pt x="12600" y="491"/>
                </a:lnTo>
                <a:cubicBezTo>
                  <a:pt x="12600" y="220"/>
                  <a:pt x="12331" y="0"/>
                  <a:pt x="12000" y="0"/>
                </a:cubicBezTo>
                <a:cubicBezTo>
                  <a:pt x="11669" y="0"/>
                  <a:pt x="11400" y="220"/>
                  <a:pt x="11400" y="491"/>
                </a:cubicBezTo>
                <a:lnTo>
                  <a:pt x="11400" y="1964"/>
                </a:lnTo>
                <a:lnTo>
                  <a:pt x="10200" y="1964"/>
                </a:lnTo>
                <a:lnTo>
                  <a:pt x="10200" y="491"/>
                </a:lnTo>
                <a:cubicBezTo>
                  <a:pt x="10200" y="220"/>
                  <a:pt x="9931" y="0"/>
                  <a:pt x="9600" y="0"/>
                </a:cubicBezTo>
                <a:cubicBezTo>
                  <a:pt x="9269" y="0"/>
                  <a:pt x="9000" y="220"/>
                  <a:pt x="9000" y="491"/>
                </a:cubicBezTo>
                <a:lnTo>
                  <a:pt x="9000" y="1964"/>
                </a:lnTo>
                <a:lnTo>
                  <a:pt x="7800" y="1964"/>
                </a:lnTo>
                <a:lnTo>
                  <a:pt x="7800" y="491"/>
                </a:lnTo>
                <a:cubicBezTo>
                  <a:pt x="7800" y="220"/>
                  <a:pt x="7531" y="0"/>
                  <a:pt x="7200" y="0"/>
                </a:cubicBezTo>
                <a:cubicBezTo>
                  <a:pt x="6869" y="0"/>
                  <a:pt x="6600" y="220"/>
                  <a:pt x="6600" y="491"/>
                </a:cubicBezTo>
                <a:lnTo>
                  <a:pt x="6600" y="1964"/>
                </a:lnTo>
                <a:lnTo>
                  <a:pt x="5400" y="1964"/>
                </a:lnTo>
                <a:lnTo>
                  <a:pt x="5400" y="491"/>
                </a:lnTo>
                <a:cubicBezTo>
                  <a:pt x="5400" y="220"/>
                  <a:pt x="5131" y="0"/>
                  <a:pt x="4800" y="0"/>
                </a:cubicBezTo>
                <a:cubicBezTo>
                  <a:pt x="4469" y="0"/>
                  <a:pt x="4200" y="220"/>
                  <a:pt x="4200" y="491"/>
                </a:cubicBezTo>
                <a:lnTo>
                  <a:pt x="4200" y="1964"/>
                </a:lnTo>
                <a:lnTo>
                  <a:pt x="1200" y="1964"/>
                </a:lnTo>
                <a:cubicBezTo>
                  <a:pt x="538" y="1964"/>
                  <a:pt x="0" y="2404"/>
                  <a:pt x="0" y="2945"/>
                </a:cubicBezTo>
                <a:lnTo>
                  <a:pt x="0" y="20618"/>
                </a:lnTo>
                <a:cubicBezTo>
                  <a:pt x="0" y="21161"/>
                  <a:pt x="538" y="21600"/>
                  <a:pt x="1200" y="21600"/>
                </a:cubicBezTo>
                <a:lnTo>
                  <a:pt x="20400" y="21600"/>
                </a:lnTo>
                <a:cubicBezTo>
                  <a:pt x="21062" y="21600"/>
                  <a:pt x="21600" y="21161"/>
                  <a:pt x="21600" y="20618"/>
                </a:cubicBezTo>
                <a:lnTo>
                  <a:pt x="21600" y="2945"/>
                </a:lnTo>
                <a:cubicBezTo>
                  <a:pt x="21600" y="2404"/>
                  <a:pt x="21062" y="1964"/>
                  <a:pt x="20400" y="1964"/>
                </a:cubicBezTo>
                <a:moveTo>
                  <a:pt x="3600" y="8836"/>
                </a:moveTo>
                <a:lnTo>
                  <a:pt x="10800" y="8836"/>
                </a:lnTo>
                <a:cubicBezTo>
                  <a:pt x="11131" y="8836"/>
                  <a:pt x="11400" y="8617"/>
                  <a:pt x="11400" y="8345"/>
                </a:cubicBezTo>
                <a:cubicBezTo>
                  <a:pt x="11400" y="8075"/>
                  <a:pt x="11131" y="7855"/>
                  <a:pt x="10800" y="7855"/>
                </a:cubicBezTo>
                <a:lnTo>
                  <a:pt x="3600" y="7855"/>
                </a:lnTo>
                <a:cubicBezTo>
                  <a:pt x="3269" y="7855"/>
                  <a:pt x="3000" y="8075"/>
                  <a:pt x="3000" y="8345"/>
                </a:cubicBezTo>
                <a:cubicBezTo>
                  <a:pt x="3000" y="8617"/>
                  <a:pt x="3269" y="8836"/>
                  <a:pt x="3600" y="8836"/>
                </a:cubicBezTo>
              </a:path>
            </a:pathLst>
          </a:custGeom>
          <a:solidFill>
            <a:srgbClr val="7030A0"/>
          </a:solidFill>
          <a:ln w="12700">
            <a:solidFill>
              <a:srgbClr val="7030A0"/>
            </a:solidFill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Source Sans Pro Regular" charset="0"/>
              <a:ea typeface="Source Sans Pro Regular" charset="0"/>
              <a:cs typeface="Source Sans Pro Regular" charset="0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90D-D9F4-2B41-A91A-46FC886083AD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82044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Analysis</a:t>
            </a:r>
            <a:r>
              <a:rPr kumimoji="1" lang="zh-CN" altLang="en-US" dirty="0"/>
              <a:t> </a:t>
            </a:r>
            <a:r>
              <a:rPr kumimoji="1" lang="en-US" altLang="zh-CN" dirty="0"/>
              <a:t>about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CoFlux</a:t>
            </a:r>
            <a:endParaRPr kumimoji="1"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838200" y="1715728"/>
            <a:ext cx="10512000" cy="84857"/>
          </a:xfrm>
          <a:prstGeom prst="rect">
            <a:avLst/>
          </a:prstGeom>
          <a:gradFill>
            <a:gsLst>
              <a:gs pos="0">
                <a:srgbClr val="7030A0"/>
              </a:gs>
              <a:gs pos="65000">
                <a:schemeClr val="accent4">
                  <a:lumMod val="40000"/>
                  <a:lumOff val="60000"/>
                </a:schemeClr>
              </a:gs>
              <a:gs pos="94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90D-D9F4-2B41-A91A-46FC886083AD}" type="slidenum">
              <a:rPr kumimoji="1" lang="zh-CN" altLang="en-US" smtClean="0"/>
              <a:t>20</a:t>
            </a:fld>
            <a:endParaRPr kumimoji="1"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892" y="2264354"/>
            <a:ext cx="8018616" cy="334109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024599" y="5796231"/>
            <a:ext cx="813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PRCs</a:t>
            </a:r>
            <a:r>
              <a:rPr lang="zh-CN" altLang="en-US" dirty="0"/>
              <a:t> </a:t>
            </a:r>
            <a:r>
              <a:rPr lang="en-US" altLang="zh-CN" dirty="0"/>
              <a:t>about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existence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flux-correlation among </a:t>
            </a:r>
            <a:r>
              <a:rPr lang="en-US" altLang="zh-CN" dirty="0" err="1"/>
              <a:t>CoFlux</a:t>
            </a:r>
            <a:r>
              <a:rPr lang="en-US" altLang="zh-CN" dirty="0"/>
              <a:t> and its variants. </a:t>
            </a:r>
          </a:p>
        </p:txBody>
      </p:sp>
    </p:spTree>
    <p:extLst>
      <p:ext uri="{BB962C8B-B14F-4D97-AF65-F5344CB8AC3E}">
        <p14:creationId xmlns:p14="http://schemas.microsoft.com/office/powerpoint/2010/main" val="1928191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Outline</a:t>
            </a:r>
            <a:endParaRPr kumimoji="1"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838200" y="1715728"/>
            <a:ext cx="10512000" cy="84857"/>
          </a:xfrm>
          <a:prstGeom prst="rect">
            <a:avLst/>
          </a:prstGeom>
          <a:gradFill>
            <a:gsLst>
              <a:gs pos="0">
                <a:srgbClr val="7030A0"/>
              </a:gs>
              <a:gs pos="65000">
                <a:schemeClr val="accent4">
                  <a:lumMod val="40000"/>
                  <a:lumOff val="60000"/>
                </a:schemeClr>
              </a:gs>
              <a:gs pos="94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1443554" y="3012247"/>
            <a:ext cx="1268361" cy="1238864"/>
          </a:xfrm>
          <a:prstGeom prst="ellipse">
            <a:avLst/>
          </a:prstGeom>
          <a:solidFill>
            <a:srgbClr val="9E98D5">
              <a:alpha val="15000"/>
            </a:srgb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3820502" y="3012247"/>
            <a:ext cx="1268361" cy="1238864"/>
          </a:xfrm>
          <a:prstGeom prst="ellipse">
            <a:avLst/>
          </a:prstGeom>
          <a:solidFill>
            <a:srgbClr val="9E98D5">
              <a:alpha val="15000"/>
            </a:srgb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6314209" y="3012247"/>
            <a:ext cx="1268361" cy="1238864"/>
          </a:xfrm>
          <a:prstGeom prst="ellipse">
            <a:avLst/>
          </a:prstGeom>
          <a:solidFill>
            <a:srgbClr val="9E98D5">
              <a:alpha val="15000"/>
            </a:srgb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8807916" y="3012247"/>
            <a:ext cx="1268361" cy="1238864"/>
          </a:xfrm>
          <a:prstGeom prst="ellipse">
            <a:avLst/>
          </a:prstGeom>
          <a:solidFill>
            <a:srgbClr val="FFC000">
              <a:alpha val="15000"/>
            </a:srgb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1062872" y="4850012"/>
            <a:ext cx="2029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Background</a:t>
            </a:r>
            <a:endParaRPr kumimoji="1" lang="zh-CN" altLang="en-US" sz="2800" dirty="0"/>
          </a:p>
        </p:txBody>
      </p:sp>
      <p:sp>
        <p:nvSpPr>
          <p:cNvPr id="22" name="文本框 21"/>
          <p:cNvSpPr txBox="1"/>
          <p:nvPr/>
        </p:nvSpPr>
        <p:spPr>
          <a:xfrm>
            <a:off x="3638080" y="4850012"/>
            <a:ext cx="1633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/>
              <a:t>Algorithm</a:t>
            </a:r>
            <a:endParaRPr kumimoji="1" lang="zh-CN" altLang="en-US" sz="2800" dirty="0"/>
          </a:p>
        </p:txBody>
      </p:sp>
      <p:sp>
        <p:nvSpPr>
          <p:cNvPr id="23" name="文本框 22"/>
          <p:cNvSpPr txBox="1"/>
          <p:nvPr/>
        </p:nvSpPr>
        <p:spPr>
          <a:xfrm>
            <a:off x="6065775" y="4850012"/>
            <a:ext cx="1765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Evaluation</a:t>
            </a:r>
            <a:endParaRPr kumimoji="1" lang="zh-CN" altLang="en-US" sz="2800" dirty="0"/>
          </a:p>
        </p:txBody>
      </p:sp>
      <p:sp>
        <p:nvSpPr>
          <p:cNvPr id="24" name="文本框 23"/>
          <p:cNvSpPr txBox="1"/>
          <p:nvPr/>
        </p:nvSpPr>
        <p:spPr>
          <a:xfrm>
            <a:off x="8272117" y="4850012"/>
            <a:ext cx="2339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dirty="0"/>
              <a:t>Case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Studies</a:t>
            </a:r>
            <a:endParaRPr kumimoji="1" lang="zh-CN" altLang="en-US" sz="2800" dirty="0"/>
          </a:p>
        </p:txBody>
      </p:sp>
      <p:sp>
        <p:nvSpPr>
          <p:cNvPr id="25" name="Shape 2592"/>
          <p:cNvSpPr/>
          <p:nvPr/>
        </p:nvSpPr>
        <p:spPr>
          <a:xfrm>
            <a:off x="4164101" y="3352351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2012"/>
                </a:moveTo>
                <a:cubicBezTo>
                  <a:pt x="20614" y="12014"/>
                  <a:pt x="20611" y="12016"/>
                  <a:pt x="20607" y="12016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2"/>
                  <a:pt x="18421" y="14352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8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7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2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8"/>
                  <a:pt x="4714" y="18600"/>
                </a:cubicBezTo>
                <a:lnTo>
                  <a:pt x="3000" y="16885"/>
                </a:lnTo>
                <a:lnTo>
                  <a:pt x="3540" y="15984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6"/>
                </a:lnTo>
                <a:cubicBezTo>
                  <a:pt x="989" y="12016"/>
                  <a:pt x="986" y="12014"/>
                  <a:pt x="982" y="12012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6"/>
                  <a:pt x="2616" y="8979"/>
                  <a:pt x="2708" y="8634"/>
                </a:cubicBezTo>
                <a:cubicBezTo>
                  <a:pt x="2897" y="7929"/>
                  <a:pt x="3179" y="7249"/>
                  <a:pt x="3548" y="6615"/>
                </a:cubicBezTo>
                <a:cubicBezTo>
                  <a:pt x="3727" y="6305"/>
                  <a:pt x="3724" y="5923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9"/>
                  <a:pt x="3000" y="4715"/>
                </a:cubicBezTo>
                <a:lnTo>
                  <a:pt x="4715" y="3000"/>
                </a:lnTo>
                <a:lnTo>
                  <a:pt x="5621" y="3543"/>
                </a:lnTo>
                <a:cubicBezTo>
                  <a:pt x="5777" y="3637"/>
                  <a:pt x="5951" y="3683"/>
                  <a:pt x="6127" y="3683"/>
                </a:cubicBezTo>
                <a:cubicBezTo>
                  <a:pt x="6296" y="3683"/>
                  <a:pt x="6465" y="3639"/>
                  <a:pt x="6618" y="3552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2"/>
                  <a:pt x="9331" y="2006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6"/>
                </a:lnTo>
                <a:cubicBezTo>
                  <a:pt x="12356" y="2352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2"/>
                </a:cubicBezTo>
                <a:cubicBezTo>
                  <a:pt x="15134" y="3639"/>
                  <a:pt x="15304" y="3683"/>
                  <a:pt x="15473" y="3683"/>
                </a:cubicBezTo>
                <a:cubicBezTo>
                  <a:pt x="15648" y="3683"/>
                  <a:pt x="15822" y="3637"/>
                  <a:pt x="15978" y="3543"/>
                </a:cubicBezTo>
                <a:lnTo>
                  <a:pt x="16884" y="3000"/>
                </a:lnTo>
                <a:lnTo>
                  <a:pt x="18600" y="4715"/>
                </a:lnTo>
                <a:cubicBezTo>
                  <a:pt x="18598" y="4719"/>
                  <a:pt x="18597" y="4722"/>
                  <a:pt x="18595" y="4725"/>
                </a:cubicBezTo>
                <a:lnTo>
                  <a:pt x="18060" y="5616"/>
                </a:lnTo>
                <a:cubicBezTo>
                  <a:pt x="17876" y="5923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6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2"/>
                  <a:pt x="20618" y="12012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0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5"/>
                </a:lnTo>
                <a:cubicBezTo>
                  <a:pt x="17292" y="2019"/>
                  <a:pt x="17136" y="1968"/>
                  <a:pt x="16975" y="1968"/>
                </a:cubicBezTo>
                <a:cubicBezTo>
                  <a:pt x="16778" y="1968"/>
                  <a:pt x="16572" y="2043"/>
                  <a:pt x="16400" y="2145"/>
                </a:cubicBezTo>
                <a:lnTo>
                  <a:pt x="15473" y="2701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1"/>
                </a:cubicBezTo>
                <a:lnTo>
                  <a:pt x="5200" y="2145"/>
                </a:lnTo>
                <a:cubicBezTo>
                  <a:pt x="5028" y="2043"/>
                  <a:pt x="4822" y="1968"/>
                  <a:pt x="4625" y="1968"/>
                </a:cubicBezTo>
                <a:cubicBezTo>
                  <a:pt x="4464" y="1968"/>
                  <a:pt x="4308" y="2019"/>
                  <a:pt x="4181" y="2145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0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2"/>
                  <a:pt x="0" y="9361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9"/>
                </a:cubicBezTo>
                <a:lnTo>
                  <a:pt x="2145" y="16400"/>
                </a:lnTo>
                <a:cubicBezTo>
                  <a:pt x="1959" y="16713"/>
                  <a:pt x="1864" y="17137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2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2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7"/>
                  <a:pt x="19641" y="16713"/>
                  <a:pt x="19455" y="16400"/>
                </a:cubicBezTo>
                <a:lnTo>
                  <a:pt x="18902" y="15479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1"/>
                </a:lnTo>
                <a:cubicBezTo>
                  <a:pt x="21600" y="8962"/>
                  <a:pt x="21233" y="8730"/>
                  <a:pt x="20880" y="8641"/>
                </a:cubicBezTo>
                <a:moveTo>
                  <a:pt x="15709" y="10800"/>
                </a:moveTo>
                <a:cubicBezTo>
                  <a:pt x="15709" y="13346"/>
                  <a:pt x="13771" y="15438"/>
                  <a:pt x="11291" y="15685"/>
                </a:cubicBezTo>
                <a:lnTo>
                  <a:pt x="11291" y="12694"/>
                </a:lnTo>
                <a:cubicBezTo>
                  <a:pt x="12137" y="12476"/>
                  <a:pt x="12764" y="11714"/>
                  <a:pt x="12764" y="10800"/>
                </a:cubicBezTo>
                <a:cubicBezTo>
                  <a:pt x="12764" y="10630"/>
                  <a:pt x="12735" y="10468"/>
                  <a:pt x="12694" y="10310"/>
                </a:cubicBezTo>
                <a:lnTo>
                  <a:pt x="15308" y="8857"/>
                </a:lnTo>
                <a:cubicBezTo>
                  <a:pt x="15565" y="9453"/>
                  <a:pt x="15709" y="10110"/>
                  <a:pt x="15709" y="10800"/>
                </a:cubicBezTo>
                <a:moveTo>
                  <a:pt x="9818" y="10800"/>
                </a:move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cubicBezTo>
                  <a:pt x="10258" y="11782"/>
                  <a:pt x="9818" y="11342"/>
                  <a:pt x="9818" y="10800"/>
                </a:cubicBezTo>
                <a:moveTo>
                  <a:pt x="10309" y="15685"/>
                </a:moveTo>
                <a:cubicBezTo>
                  <a:pt x="7829" y="15438"/>
                  <a:pt x="5891" y="13346"/>
                  <a:pt x="5891" y="10800"/>
                </a:cubicBezTo>
                <a:cubicBezTo>
                  <a:pt x="5891" y="10110"/>
                  <a:pt x="6035" y="9453"/>
                  <a:pt x="6292" y="8857"/>
                </a:cubicBezTo>
                <a:lnTo>
                  <a:pt x="8906" y="10310"/>
                </a:lnTo>
                <a:cubicBezTo>
                  <a:pt x="8865" y="10468"/>
                  <a:pt x="8836" y="10630"/>
                  <a:pt x="8836" y="10800"/>
                </a:cubicBezTo>
                <a:cubicBezTo>
                  <a:pt x="8836" y="11714"/>
                  <a:pt x="9463" y="12476"/>
                  <a:pt x="10309" y="12694"/>
                </a:cubicBezTo>
                <a:cubicBezTo>
                  <a:pt x="10309" y="12694"/>
                  <a:pt x="10309" y="15685"/>
                  <a:pt x="10309" y="15685"/>
                </a:cubicBezTo>
                <a:close/>
                <a:moveTo>
                  <a:pt x="10800" y="5891"/>
                </a:moveTo>
                <a:cubicBezTo>
                  <a:pt x="12470" y="5891"/>
                  <a:pt x="13942" y="6727"/>
                  <a:pt x="14829" y="8000"/>
                </a:cubicBezTo>
                <a:lnTo>
                  <a:pt x="12220" y="9450"/>
                </a:lnTo>
                <a:cubicBezTo>
                  <a:pt x="11862" y="9074"/>
                  <a:pt x="11360" y="8836"/>
                  <a:pt x="10800" y="8836"/>
                </a:cubicBezTo>
                <a:cubicBezTo>
                  <a:pt x="10240" y="8836"/>
                  <a:pt x="9738" y="9074"/>
                  <a:pt x="9380" y="9450"/>
                </a:cubicBezTo>
                <a:lnTo>
                  <a:pt x="6771" y="8000"/>
                </a:lnTo>
                <a:cubicBezTo>
                  <a:pt x="7658" y="6727"/>
                  <a:pt x="9130" y="5891"/>
                  <a:pt x="10800" y="5891"/>
                </a:cubicBezTo>
                <a:moveTo>
                  <a:pt x="10800" y="4909"/>
                </a:moveTo>
                <a:cubicBezTo>
                  <a:pt x="7547" y="4909"/>
                  <a:pt x="4909" y="7547"/>
                  <a:pt x="4909" y="10800"/>
                </a:cubicBezTo>
                <a:cubicBezTo>
                  <a:pt x="4909" y="14054"/>
                  <a:pt x="7547" y="16691"/>
                  <a:pt x="10800" y="16691"/>
                </a:cubicBezTo>
                <a:cubicBezTo>
                  <a:pt x="14053" y="16691"/>
                  <a:pt x="16691" y="14054"/>
                  <a:pt x="16691" y="10800"/>
                </a:cubicBezTo>
                <a:cubicBezTo>
                  <a:pt x="16691" y="7547"/>
                  <a:pt x="14053" y="4909"/>
                  <a:pt x="10800" y="4909"/>
                </a:cubicBezTo>
              </a:path>
            </a:pathLst>
          </a:custGeom>
          <a:solidFill>
            <a:srgbClr val="7030A0"/>
          </a:solidFill>
          <a:ln w="12700">
            <a:solidFill>
              <a:srgbClr val="7030A0"/>
            </a:solidFill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Source Sans Pro Regular" charset="0"/>
              <a:ea typeface="Source Sans Pro Regular" charset="0"/>
              <a:cs typeface="Source Sans Pro Regular" charset="0"/>
            </a:endParaRPr>
          </a:p>
        </p:txBody>
      </p:sp>
      <p:sp>
        <p:nvSpPr>
          <p:cNvPr id="26" name="Shape 2575"/>
          <p:cNvSpPr/>
          <p:nvPr/>
        </p:nvSpPr>
        <p:spPr>
          <a:xfrm>
            <a:off x="6691532" y="3352350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14727"/>
                </a:moveTo>
                <a:lnTo>
                  <a:pt x="18655" y="14727"/>
                </a:lnTo>
                <a:lnTo>
                  <a:pt x="18655" y="12273"/>
                </a:lnTo>
                <a:cubicBezTo>
                  <a:pt x="18655" y="12002"/>
                  <a:pt x="18434" y="11782"/>
                  <a:pt x="18164" y="11782"/>
                </a:cubicBezTo>
                <a:cubicBezTo>
                  <a:pt x="17893" y="11782"/>
                  <a:pt x="17673" y="12002"/>
                  <a:pt x="17673" y="12273"/>
                </a:cubicBezTo>
                <a:lnTo>
                  <a:pt x="17673" y="14727"/>
                </a:lnTo>
                <a:lnTo>
                  <a:pt x="15218" y="14727"/>
                </a:lnTo>
                <a:cubicBezTo>
                  <a:pt x="14947" y="14727"/>
                  <a:pt x="14727" y="14947"/>
                  <a:pt x="14727" y="15218"/>
                </a:cubicBezTo>
                <a:cubicBezTo>
                  <a:pt x="14727" y="15490"/>
                  <a:pt x="14947" y="15709"/>
                  <a:pt x="15218" y="15709"/>
                </a:cubicBezTo>
                <a:lnTo>
                  <a:pt x="17673" y="15709"/>
                </a:lnTo>
                <a:lnTo>
                  <a:pt x="17673" y="18164"/>
                </a:lnTo>
                <a:cubicBezTo>
                  <a:pt x="17673" y="18435"/>
                  <a:pt x="17893" y="18655"/>
                  <a:pt x="18164" y="18655"/>
                </a:cubicBezTo>
                <a:cubicBezTo>
                  <a:pt x="18434" y="18655"/>
                  <a:pt x="18655" y="18435"/>
                  <a:pt x="18655" y="18164"/>
                </a:cubicBezTo>
                <a:lnTo>
                  <a:pt x="18655" y="15709"/>
                </a:lnTo>
                <a:lnTo>
                  <a:pt x="21109" y="15709"/>
                </a:lnTo>
                <a:cubicBezTo>
                  <a:pt x="21380" y="15709"/>
                  <a:pt x="21600" y="15490"/>
                  <a:pt x="21600" y="15218"/>
                </a:cubicBezTo>
                <a:cubicBezTo>
                  <a:pt x="21600" y="14947"/>
                  <a:pt x="21380" y="14727"/>
                  <a:pt x="21109" y="14727"/>
                </a:cubicBezTo>
                <a:moveTo>
                  <a:pt x="14823" y="8659"/>
                </a:moveTo>
                <a:cubicBezTo>
                  <a:pt x="12845" y="10260"/>
                  <a:pt x="10800" y="11916"/>
                  <a:pt x="10800" y="14727"/>
                </a:cubicBezTo>
                <a:cubicBezTo>
                  <a:pt x="10800" y="17561"/>
                  <a:pt x="10800" y="19270"/>
                  <a:pt x="10584" y="20135"/>
                </a:cubicBezTo>
                <a:cubicBezTo>
                  <a:pt x="10474" y="20573"/>
                  <a:pt x="10463" y="20618"/>
                  <a:pt x="9818" y="20618"/>
                </a:cubicBezTo>
                <a:cubicBezTo>
                  <a:pt x="9173" y="20618"/>
                  <a:pt x="9162" y="20573"/>
                  <a:pt x="9052" y="20135"/>
                </a:cubicBezTo>
                <a:cubicBezTo>
                  <a:pt x="8926" y="19627"/>
                  <a:pt x="8874" y="18820"/>
                  <a:pt x="8853" y="17673"/>
                </a:cubicBezTo>
                <a:lnTo>
                  <a:pt x="9327" y="17673"/>
                </a:lnTo>
                <a:cubicBezTo>
                  <a:pt x="9598" y="17673"/>
                  <a:pt x="9818" y="17453"/>
                  <a:pt x="9818" y="17182"/>
                </a:cubicBezTo>
                <a:cubicBezTo>
                  <a:pt x="9818" y="16910"/>
                  <a:pt x="9598" y="16691"/>
                  <a:pt x="9327" y="16691"/>
                </a:cubicBezTo>
                <a:lnTo>
                  <a:pt x="8840" y="16691"/>
                </a:lnTo>
                <a:cubicBezTo>
                  <a:pt x="8838" y="16381"/>
                  <a:pt x="8837" y="16059"/>
                  <a:pt x="8837" y="15709"/>
                </a:cubicBezTo>
                <a:lnTo>
                  <a:pt x="9327" y="15709"/>
                </a:lnTo>
                <a:cubicBezTo>
                  <a:pt x="9598" y="15709"/>
                  <a:pt x="9818" y="15490"/>
                  <a:pt x="9818" y="15218"/>
                </a:cubicBezTo>
                <a:cubicBezTo>
                  <a:pt x="9818" y="14947"/>
                  <a:pt x="9598" y="14727"/>
                  <a:pt x="9327" y="14727"/>
                </a:cubicBezTo>
                <a:lnTo>
                  <a:pt x="8836" y="14727"/>
                </a:lnTo>
                <a:cubicBezTo>
                  <a:pt x="8836" y="11916"/>
                  <a:pt x="6791" y="10260"/>
                  <a:pt x="4813" y="8659"/>
                </a:cubicBezTo>
                <a:cubicBezTo>
                  <a:pt x="3221" y="7370"/>
                  <a:pt x="1702" y="6139"/>
                  <a:pt x="1176" y="4344"/>
                </a:cubicBezTo>
                <a:cubicBezTo>
                  <a:pt x="2835" y="5266"/>
                  <a:pt x="6083" y="5891"/>
                  <a:pt x="9818" y="5891"/>
                </a:cubicBezTo>
                <a:cubicBezTo>
                  <a:pt x="13550" y="5891"/>
                  <a:pt x="16795" y="5266"/>
                  <a:pt x="18456" y="4347"/>
                </a:cubicBezTo>
                <a:cubicBezTo>
                  <a:pt x="17928" y="6143"/>
                  <a:pt x="16412" y="7373"/>
                  <a:pt x="14823" y="8659"/>
                </a:cubicBezTo>
                <a:moveTo>
                  <a:pt x="982" y="2945"/>
                </a:moveTo>
                <a:cubicBezTo>
                  <a:pt x="982" y="1861"/>
                  <a:pt x="4938" y="982"/>
                  <a:pt x="9818" y="982"/>
                </a:cubicBezTo>
                <a:cubicBezTo>
                  <a:pt x="14698" y="982"/>
                  <a:pt x="18655" y="1861"/>
                  <a:pt x="18655" y="2945"/>
                </a:cubicBezTo>
                <a:cubicBezTo>
                  <a:pt x="18655" y="4031"/>
                  <a:pt x="14698" y="4909"/>
                  <a:pt x="9818" y="4909"/>
                </a:cubicBezTo>
                <a:cubicBezTo>
                  <a:pt x="4938" y="4909"/>
                  <a:pt x="982" y="4031"/>
                  <a:pt x="982" y="2945"/>
                </a:cubicBezTo>
                <a:moveTo>
                  <a:pt x="19636" y="2945"/>
                </a:moveTo>
                <a:cubicBezTo>
                  <a:pt x="19636" y="1319"/>
                  <a:pt x="15241" y="0"/>
                  <a:pt x="9818" y="0"/>
                </a:cubicBezTo>
                <a:cubicBezTo>
                  <a:pt x="4396" y="0"/>
                  <a:pt x="0" y="1319"/>
                  <a:pt x="0" y="2945"/>
                </a:cubicBezTo>
                <a:cubicBezTo>
                  <a:pt x="0" y="8836"/>
                  <a:pt x="7855" y="9818"/>
                  <a:pt x="7855" y="14727"/>
                </a:cubicBezTo>
                <a:cubicBezTo>
                  <a:pt x="7855" y="14900"/>
                  <a:pt x="7855" y="15053"/>
                  <a:pt x="7855" y="15217"/>
                </a:cubicBezTo>
                <a:cubicBezTo>
                  <a:pt x="7855" y="15217"/>
                  <a:pt x="7855" y="15218"/>
                  <a:pt x="7855" y="15218"/>
                </a:cubicBezTo>
                <a:cubicBezTo>
                  <a:pt x="7855" y="15219"/>
                  <a:pt x="7855" y="15219"/>
                  <a:pt x="7855" y="15219"/>
                </a:cubicBezTo>
                <a:cubicBezTo>
                  <a:pt x="7855" y="15938"/>
                  <a:pt x="7856" y="16572"/>
                  <a:pt x="7863" y="17142"/>
                </a:cubicBezTo>
                <a:cubicBezTo>
                  <a:pt x="7861" y="17155"/>
                  <a:pt x="7855" y="17168"/>
                  <a:pt x="7855" y="17182"/>
                </a:cubicBezTo>
                <a:cubicBezTo>
                  <a:pt x="7855" y="17199"/>
                  <a:pt x="7862" y="17212"/>
                  <a:pt x="7864" y="17229"/>
                </a:cubicBezTo>
                <a:cubicBezTo>
                  <a:pt x="7908" y="20896"/>
                  <a:pt x="8177" y="21600"/>
                  <a:pt x="9818" y="21600"/>
                </a:cubicBezTo>
                <a:cubicBezTo>
                  <a:pt x="11782" y="21600"/>
                  <a:pt x="11782" y="20618"/>
                  <a:pt x="11782" y="14727"/>
                </a:cubicBezTo>
                <a:cubicBezTo>
                  <a:pt x="11782" y="9818"/>
                  <a:pt x="19636" y="8836"/>
                  <a:pt x="19636" y="2945"/>
                </a:cubicBezTo>
              </a:path>
            </a:pathLst>
          </a:custGeom>
          <a:solidFill>
            <a:srgbClr val="7030A0"/>
          </a:solidFill>
          <a:ln w="12700">
            <a:solidFill>
              <a:srgbClr val="7030A0"/>
            </a:solidFill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Source Sans Pro Regular" charset="0"/>
              <a:ea typeface="Source Sans Pro Regular" charset="0"/>
              <a:cs typeface="Source Sans Pro Regular" charset="0"/>
            </a:endParaRPr>
          </a:p>
        </p:txBody>
      </p:sp>
      <p:sp>
        <p:nvSpPr>
          <p:cNvPr id="27" name="Shape 2618"/>
          <p:cNvSpPr/>
          <p:nvPr/>
        </p:nvSpPr>
        <p:spPr>
          <a:xfrm>
            <a:off x="9162795" y="3352324"/>
            <a:ext cx="558602" cy="558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8" h="21600" extrusionOk="0">
                <a:moveTo>
                  <a:pt x="2560" y="18308"/>
                </a:moveTo>
                <a:cubicBezTo>
                  <a:pt x="2472" y="18397"/>
                  <a:pt x="2418" y="18520"/>
                  <a:pt x="2418" y="18655"/>
                </a:cubicBezTo>
                <a:cubicBezTo>
                  <a:pt x="2418" y="18926"/>
                  <a:pt x="2635" y="19146"/>
                  <a:pt x="2902" y="19146"/>
                </a:cubicBezTo>
                <a:cubicBezTo>
                  <a:pt x="3169" y="19146"/>
                  <a:pt x="3385" y="18926"/>
                  <a:pt x="3385" y="18655"/>
                </a:cubicBezTo>
                <a:cubicBezTo>
                  <a:pt x="3385" y="18384"/>
                  <a:pt x="3169" y="18164"/>
                  <a:pt x="2902" y="18164"/>
                </a:cubicBezTo>
                <a:cubicBezTo>
                  <a:pt x="2768" y="18164"/>
                  <a:pt x="2647" y="18219"/>
                  <a:pt x="2560" y="18308"/>
                </a:cubicBezTo>
                <a:moveTo>
                  <a:pt x="20499" y="4279"/>
                </a:moveTo>
                <a:lnTo>
                  <a:pt x="20091" y="4692"/>
                </a:lnTo>
                <a:lnTo>
                  <a:pt x="20088" y="4688"/>
                </a:lnTo>
                <a:lnTo>
                  <a:pt x="17670" y="7143"/>
                </a:lnTo>
                <a:lnTo>
                  <a:pt x="17664" y="7137"/>
                </a:lnTo>
                <a:cubicBezTo>
                  <a:pt x="17227" y="7580"/>
                  <a:pt x="16624" y="7853"/>
                  <a:pt x="15958" y="7853"/>
                </a:cubicBezTo>
                <a:cubicBezTo>
                  <a:pt x="14624" y="7853"/>
                  <a:pt x="13543" y="6755"/>
                  <a:pt x="13543" y="5401"/>
                </a:cubicBezTo>
                <a:cubicBezTo>
                  <a:pt x="13543" y="4725"/>
                  <a:pt x="13813" y="4113"/>
                  <a:pt x="14248" y="3670"/>
                </a:cubicBezTo>
                <a:lnTo>
                  <a:pt x="13563" y="2975"/>
                </a:lnTo>
                <a:cubicBezTo>
                  <a:pt x="12951" y="3596"/>
                  <a:pt x="12571" y="4452"/>
                  <a:pt x="12571" y="5401"/>
                </a:cubicBezTo>
                <a:cubicBezTo>
                  <a:pt x="12571" y="7300"/>
                  <a:pt x="14087" y="8840"/>
                  <a:pt x="15958" y="8840"/>
                </a:cubicBezTo>
                <a:cubicBezTo>
                  <a:pt x="16893" y="8840"/>
                  <a:pt x="17737" y="8454"/>
                  <a:pt x="18348" y="7832"/>
                </a:cubicBezTo>
                <a:lnTo>
                  <a:pt x="18353" y="7837"/>
                </a:lnTo>
                <a:lnTo>
                  <a:pt x="20152" y="6011"/>
                </a:lnTo>
                <a:cubicBezTo>
                  <a:pt x="20516" y="7368"/>
                  <a:pt x="20343" y="8670"/>
                  <a:pt x="19540" y="9505"/>
                </a:cubicBezTo>
                <a:lnTo>
                  <a:pt x="16947" y="12198"/>
                </a:lnTo>
                <a:cubicBezTo>
                  <a:pt x="16605" y="12553"/>
                  <a:pt x="16104" y="12766"/>
                  <a:pt x="15610" y="12766"/>
                </a:cubicBezTo>
                <a:cubicBezTo>
                  <a:pt x="15590" y="12765"/>
                  <a:pt x="13953" y="12652"/>
                  <a:pt x="12318" y="11611"/>
                </a:cubicBezTo>
                <a:lnTo>
                  <a:pt x="12314" y="11620"/>
                </a:lnTo>
                <a:cubicBezTo>
                  <a:pt x="12239" y="11572"/>
                  <a:pt x="12155" y="11537"/>
                  <a:pt x="12060" y="11537"/>
                </a:cubicBezTo>
                <a:cubicBezTo>
                  <a:pt x="11897" y="11537"/>
                  <a:pt x="11759" y="11625"/>
                  <a:pt x="11671" y="11753"/>
                </a:cubicBezTo>
                <a:lnTo>
                  <a:pt x="11654" y="11742"/>
                </a:lnTo>
                <a:lnTo>
                  <a:pt x="4270" y="20043"/>
                </a:lnTo>
                <a:cubicBezTo>
                  <a:pt x="3919" y="20399"/>
                  <a:pt x="3436" y="20618"/>
                  <a:pt x="2902" y="20618"/>
                </a:cubicBezTo>
                <a:cubicBezTo>
                  <a:pt x="1833" y="20618"/>
                  <a:pt x="967" y="19740"/>
                  <a:pt x="967" y="18655"/>
                </a:cubicBezTo>
                <a:cubicBezTo>
                  <a:pt x="967" y="18113"/>
                  <a:pt x="1184" y="17622"/>
                  <a:pt x="1534" y="17267"/>
                </a:cubicBezTo>
                <a:lnTo>
                  <a:pt x="9684" y="9801"/>
                </a:lnTo>
                <a:lnTo>
                  <a:pt x="9671" y="9786"/>
                </a:lnTo>
                <a:cubicBezTo>
                  <a:pt x="9796" y="9698"/>
                  <a:pt x="9884" y="9557"/>
                  <a:pt x="9884" y="9389"/>
                </a:cubicBezTo>
                <a:cubicBezTo>
                  <a:pt x="9884" y="9283"/>
                  <a:pt x="9844" y="9190"/>
                  <a:pt x="9787" y="9110"/>
                </a:cubicBezTo>
                <a:lnTo>
                  <a:pt x="9790" y="9107"/>
                </a:lnTo>
                <a:cubicBezTo>
                  <a:pt x="8390" y="7219"/>
                  <a:pt x="8340" y="5816"/>
                  <a:pt x="9546" y="4488"/>
                </a:cubicBezTo>
                <a:lnTo>
                  <a:pt x="12130" y="1805"/>
                </a:lnTo>
                <a:cubicBezTo>
                  <a:pt x="12785" y="1125"/>
                  <a:pt x="13641" y="982"/>
                  <a:pt x="14244" y="982"/>
                </a:cubicBezTo>
                <a:lnTo>
                  <a:pt x="14246" y="982"/>
                </a:lnTo>
                <a:cubicBezTo>
                  <a:pt x="14611" y="982"/>
                  <a:pt x="14988" y="1037"/>
                  <a:pt x="15366" y="1136"/>
                </a:cubicBezTo>
                <a:lnTo>
                  <a:pt x="13559" y="2970"/>
                </a:lnTo>
                <a:lnTo>
                  <a:pt x="14243" y="3664"/>
                </a:lnTo>
                <a:lnTo>
                  <a:pt x="16661" y="1210"/>
                </a:lnTo>
                <a:lnTo>
                  <a:pt x="16657" y="1206"/>
                </a:lnTo>
                <a:lnTo>
                  <a:pt x="17082" y="775"/>
                </a:lnTo>
                <a:cubicBezTo>
                  <a:pt x="16139" y="269"/>
                  <a:pt x="15160" y="0"/>
                  <a:pt x="14246" y="0"/>
                </a:cubicBezTo>
                <a:lnTo>
                  <a:pt x="14244" y="0"/>
                </a:lnTo>
                <a:cubicBezTo>
                  <a:pt x="13167" y="0"/>
                  <a:pt x="12182" y="361"/>
                  <a:pt x="11460" y="1111"/>
                </a:cubicBezTo>
                <a:lnTo>
                  <a:pt x="8867" y="3804"/>
                </a:lnTo>
                <a:cubicBezTo>
                  <a:pt x="7163" y="5672"/>
                  <a:pt x="7613" y="7584"/>
                  <a:pt x="8769" y="9315"/>
                </a:cubicBezTo>
                <a:lnTo>
                  <a:pt x="850" y="16572"/>
                </a:lnTo>
                <a:cubicBezTo>
                  <a:pt x="325" y="17106"/>
                  <a:pt x="0" y="17842"/>
                  <a:pt x="0" y="18655"/>
                </a:cubicBezTo>
                <a:cubicBezTo>
                  <a:pt x="0" y="20282"/>
                  <a:pt x="1299" y="21600"/>
                  <a:pt x="2902" y="21600"/>
                </a:cubicBezTo>
                <a:cubicBezTo>
                  <a:pt x="3703" y="21600"/>
                  <a:pt x="4429" y="21271"/>
                  <a:pt x="4954" y="20738"/>
                </a:cubicBezTo>
                <a:lnTo>
                  <a:pt x="12160" y="12652"/>
                </a:lnTo>
                <a:cubicBezTo>
                  <a:pt x="13800" y="13590"/>
                  <a:pt x="15363" y="13747"/>
                  <a:pt x="15606" y="13747"/>
                </a:cubicBezTo>
                <a:cubicBezTo>
                  <a:pt x="16313" y="13747"/>
                  <a:pt x="17067" y="13463"/>
                  <a:pt x="17617" y="12892"/>
                </a:cubicBezTo>
                <a:lnTo>
                  <a:pt x="20209" y="10198"/>
                </a:lnTo>
                <a:cubicBezTo>
                  <a:pt x="21560" y="8795"/>
                  <a:pt x="21600" y="6433"/>
                  <a:pt x="20499" y="4279"/>
                </a:cubicBezTo>
              </a:path>
            </a:pathLst>
          </a:custGeom>
          <a:solidFill>
            <a:srgbClr val="7030A0"/>
          </a:solidFill>
          <a:ln w="12700">
            <a:solidFill>
              <a:srgbClr val="7030A0"/>
            </a:solidFill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Source Sans Pro Regular" charset="0"/>
              <a:ea typeface="Source Sans Pro Regular" charset="0"/>
              <a:cs typeface="Source Sans Pro Regular" charset="0"/>
            </a:endParaRPr>
          </a:p>
        </p:txBody>
      </p:sp>
      <p:sp>
        <p:nvSpPr>
          <p:cNvPr id="28" name="Shape 2537"/>
          <p:cNvSpPr/>
          <p:nvPr/>
        </p:nvSpPr>
        <p:spPr>
          <a:xfrm>
            <a:off x="1849192" y="3352350"/>
            <a:ext cx="457082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13745"/>
                </a:moveTo>
                <a:lnTo>
                  <a:pt x="3600" y="13745"/>
                </a:lnTo>
                <a:cubicBezTo>
                  <a:pt x="3269" y="13745"/>
                  <a:pt x="3000" y="13966"/>
                  <a:pt x="3000" y="14236"/>
                </a:cubicBezTo>
                <a:cubicBezTo>
                  <a:pt x="3000" y="14508"/>
                  <a:pt x="3269" y="14727"/>
                  <a:pt x="3600" y="14727"/>
                </a:cubicBezTo>
                <a:lnTo>
                  <a:pt x="14400" y="14727"/>
                </a:lnTo>
                <a:cubicBezTo>
                  <a:pt x="14731" y="14727"/>
                  <a:pt x="15000" y="14508"/>
                  <a:pt x="15000" y="14236"/>
                </a:cubicBezTo>
                <a:cubicBezTo>
                  <a:pt x="15000" y="13966"/>
                  <a:pt x="14731" y="13745"/>
                  <a:pt x="14400" y="13745"/>
                </a:cubicBezTo>
                <a:moveTo>
                  <a:pt x="3000" y="11291"/>
                </a:moveTo>
                <a:cubicBezTo>
                  <a:pt x="3000" y="11562"/>
                  <a:pt x="3269" y="11782"/>
                  <a:pt x="3600" y="11782"/>
                </a:cubicBezTo>
                <a:lnTo>
                  <a:pt x="18000" y="11782"/>
                </a:lnTo>
                <a:cubicBezTo>
                  <a:pt x="18331" y="11782"/>
                  <a:pt x="18600" y="11562"/>
                  <a:pt x="18600" y="11291"/>
                </a:cubicBezTo>
                <a:cubicBezTo>
                  <a:pt x="18600" y="11020"/>
                  <a:pt x="18331" y="10800"/>
                  <a:pt x="18000" y="10800"/>
                </a:cubicBezTo>
                <a:lnTo>
                  <a:pt x="3600" y="10800"/>
                </a:lnTo>
                <a:cubicBezTo>
                  <a:pt x="3269" y="10800"/>
                  <a:pt x="3000" y="11020"/>
                  <a:pt x="3000" y="11291"/>
                </a:cubicBezTo>
                <a:moveTo>
                  <a:pt x="20400" y="20618"/>
                </a:moveTo>
                <a:lnTo>
                  <a:pt x="6600" y="20618"/>
                </a:lnTo>
                <a:lnTo>
                  <a:pt x="1200" y="16200"/>
                </a:lnTo>
                <a:lnTo>
                  <a:pt x="1200" y="2945"/>
                </a:lnTo>
                <a:lnTo>
                  <a:pt x="4200" y="2945"/>
                </a:lnTo>
                <a:lnTo>
                  <a:pt x="4200" y="4418"/>
                </a:lnTo>
                <a:cubicBezTo>
                  <a:pt x="4200" y="4690"/>
                  <a:pt x="4469" y="4909"/>
                  <a:pt x="4800" y="4909"/>
                </a:cubicBezTo>
                <a:cubicBezTo>
                  <a:pt x="5131" y="4909"/>
                  <a:pt x="5400" y="4690"/>
                  <a:pt x="5400" y="4418"/>
                </a:cubicBezTo>
                <a:lnTo>
                  <a:pt x="5400" y="2945"/>
                </a:lnTo>
                <a:lnTo>
                  <a:pt x="6600" y="2945"/>
                </a:lnTo>
                <a:lnTo>
                  <a:pt x="6600" y="4418"/>
                </a:lnTo>
                <a:cubicBezTo>
                  <a:pt x="6600" y="4690"/>
                  <a:pt x="6869" y="4909"/>
                  <a:pt x="7200" y="4909"/>
                </a:cubicBezTo>
                <a:cubicBezTo>
                  <a:pt x="7531" y="4909"/>
                  <a:pt x="7800" y="4690"/>
                  <a:pt x="7800" y="4418"/>
                </a:cubicBezTo>
                <a:lnTo>
                  <a:pt x="7800" y="2945"/>
                </a:lnTo>
                <a:lnTo>
                  <a:pt x="9000" y="2945"/>
                </a:lnTo>
                <a:lnTo>
                  <a:pt x="9000" y="4418"/>
                </a:lnTo>
                <a:cubicBezTo>
                  <a:pt x="9000" y="4690"/>
                  <a:pt x="9269" y="4909"/>
                  <a:pt x="9600" y="4909"/>
                </a:cubicBezTo>
                <a:cubicBezTo>
                  <a:pt x="9931" y="4909"/>
                  <a:pt x="10200" y="4690"/>
                  <a:pt x="10200" y="4418"/>
                </a:cubicBezTo>
                <a:lnTo>
                  <a:pt x="10200" y="2945"/>
                </a:lnTo>
                <a:lnTo>
                  <a:pt x="11400" y="2945"/>
                </a:lnTo>
                <a:lnTo>
                  <a:pt x="11400" y="4418"/>
                </a:lnTo>
                <a:cubicBezTo>
                  <a:pt x="11400" y="4690"/>
                  <a:pt x="11669" y="4909"/>
                  <a:pt x="12000" y="4909"/>
                </a:cubicBezTo>
                <a:cubicBezTo>
                  <a:pt x="12331" y="4909"/>
                  <a:pt x="12600" y="4690"/>
                  <a:pt x="12600" y="4418"/>
                </a:cubicBezTo>
                <a:lnTo>
                  <a:pt x="12600" y="2945"/>
                </a:lnTo>
                <a:lnTo>
                  <a:pt x="13800" y="2945"/>
                </a:lnTo>
                <a:lnTo>
                  <a:pt x="13800" y="4418"/>
                </a:lnTo>
                <a:cubicBezTo>
                  <a:pt x="13800" y="4690"/>
                  <a:pt x="14069" y="4909"/>
                  <a:pt x="14400" y="4909"/>
                </a:cubicBezTo>
                <a:cubicBezTo>
                  <a:pt x="14731" y="4909"/>
                  <a:pt x="15000" y="4690"/>
                  <a:pt x="15000" y="4418"/>
                </a:cubicBezTo>
                <a:lnTo>
                  <a:pt x="15000" y="2945"/>
                </a:lnTo>
                <a:lnTo>
                  <a:pt x="16200" y="2945"/>
                </a:lnTo>
                <a:lnTo>
                  <a:pt x="16200" y="4418"/>
                </a:lnTo>
                <a:cubicBezTo>
                  <a:pt x="16200" y="4690"/>
                  <a:pt x="16469" y="4909"/>
                  <a:pt x="16800" y="4909"/>
                </a:cubicBezTo>
                <a:cubicBezTo>
                  <a:pt x="17131" y="4909"/>
                  <a:pt x="17400" y="4690"/>
                  <a:pt x="17400" y="4418"/>
                </a:cubicBezTo>
                <a:lnTo>
                  <a:pt x="17400" y="2945"/>
                </a:lnTo>
                <a:lnTo>
                  <a:pt x="20400" y="2945"/>
                </a:lnTo>
                <a:cubicBezTo>
                  <a:pt x="20400" y="2945"/>
                  <a:pt x="20400" y="20618"/>
                  <a:pt x="20400" y="20618"/>
                </a:cubicBezTo>
                <a:close/>
                <a:moveTo>
                  <a:pt x="1200" y="20618"/>
                </a:moveTo>
                <a:lnTo>
                  <a:pt x="1200" y="17673"/>
                </a:lnTo>
                <a:lnTo>
                  <a:pt x="4800" y="20618"/>
                </a:lnTo>
                <a:cubicBezTo>
                  <a:pt x="4800" y="20618"/>
                  <a:pt x="1200" y="20618"/>
                  <a:pt x="1200" y="20618"/>
                </a:cubicBezTo>
                <a:close/>
                <a:moveTo>
                  <a:pt x="20400" y="1964"/>
                </a:moveTo>
                <a:lnTo>
                  <a:pt x="17400" y="1964"/>
                </a:lnTo>
                <a:lnTo>
                  <a:pt x="17400" y="491"/>
                </a:lnTo>
                <a:cubicBezTo>
                  <a:pt x="17400" y="220"/>
                  <a:pt x="17131" y="0"/>
                  <a:pt x="16800" y="0"/>
                </a:cubicBezTo>
                <a:cubicBezTo>
                  <a:pt x="16469" y="0"/>
                  <a:pt x="16200" y="220"/>
                  <a:pt x="16200" y="491"/>
                </a:cubicBezTo>
                <a:lnTo>
                  <a:pt x="16200" y="1964"/>
                </a:lnTo>
                <a:lnTo>
                  <a:pt x="15000" y="1964"/>
                </a:lnTo>
                <a:lnTo>
                  <a:pt x="15000" y="491"/>
                </a:lnTo>
                <a:cubicBezTo>
                  <a:pt x="15000" y="220"/>
                  <a:pt x="14731" y="0"/>
                  <a:pt x="14400" y="0"/>
                </a:cubicBezTo>
                <a:cubicBezTo>
                  <a:pt x="14069" y="0"/>
                  <a:pt x="13800" y="220"/>
                  <a:pt x="13800" y="491"/>
                </a:cubicBezTo>
                <a:lnTo>
                  <a:pt x="13800" y="1964"/>
                </a:lnTo>
                <a:lnTo>
                  <a:pt x="12600" y="1964"/>
                </a:lnTo>
                <a:lnTo>
                  <a:pt x="12600" y="491"/>
                </a:lnTo>
                <a:cubicBezTo>
                  <a:pt x="12600" y="220"/>
                  <a:pt x="12331" y="0"/>
                  <a:pt x="12000" y="0"/>
                </a:cubicBezTo>
                <a:cubicBezTo>
                  <a:pt x="11669" y="0"/>
                  <a:pt x="11400" y="220"/>
                  <a:pt x="11400" y="491"/>
                </a:cubicBezTo>
                <a:lnTo>
                  <a:pt x="11400" y="1964"/>
                </a:lnTo>
                <a:lnTo>
                  <a:pt x="10200" y="1964"/>
                </a:lnTo>
                <a:lnTo>
                  <a:pt x="10200" y="491"/>
                </a:lnTo>
                <a:cubicBezTo>
                  <a:pt x="10200" y="220"/>
                  <a:pt x="9931" y="0"/>
                  <a:pt x="9600" y="0"/>
                </a:cubicBezTo>
                <a:cubicBezTo>
                  <a:pt x="9269" y="0"/>
                  <a:pt x="9000" y="220"/>
                  <a:pt x="9000" y="491"/>
                </a:cubicBezTo>
                <a:lnTo>
                  <a:pt x="9000" y="1964"/>
                </a:lnTo>
                <a:lnTo>
                  <a:pt x="7800" y="1964"/>
                </a:lnTo>
                <a:lnTo>
                  <a:pt x="7800" y="491"/>
                </a:lnTo>
                <a:cubicBezTo>
                  <a:pt x="7800" y="220"/>
                  <a:pt x="7531" y="0"/>
                  <a:pt x="7200" y="0"/>
                </a:cubicBezTo>
                <a:cubicBezTo>
                  <a:pt x="6869" y="0"/>
                  <a:pt x="6600" y="220"/>
                  <a:pt x="6600" y="491"/>
                </a:cubicBezTo>
                <a:lnTo>
                  <a:pt x="6600" y="1964"/>
                </a:lnTo>
                <a:lnTo>
                  <a:pt x="5400" y="1964"/>
                </a:lnTo>
                <a:lnTo>
                  <a:pt x="5400" y="491"/>
                </a:lnTo>
                <a:cubicBezTo>
                  <a:pt x="5400" y="220"/>
                  <a:pt x="5131" y="0"/>
                  <a:pt x="4800" y="0"/>
                </a:cubicBezTo>
                <a:cubicBezTo>
                  <a:pt x="4469" y="0"/>
                  <a:pt x="4200" y="220"/>
                  <a:pt x="4200" y="491"/>
                </a:cubicBezTo>
                <a:lnTo>
                  <a:pt x="4200" y="1964"/>
                </a:lnTo>
                <a:lnTo>
                  <a:pt x="1200" y="1964"/>
                </a:lnTo>
                <a:cubicBezTo>
                  <a:pt x="538" y="1964"/>
                  <a:pt x="0" y="2404"/>
                  <a:pt x="0" y="2945"/>
                </a:cubicBezTo>
                <a:lnTo>
                  <a:pt x="0" y="20618"/>
                </a:lnTo>
                <a:cubicBezTo>
                  <a:pt x="0" y="21161"/>
                  <a:pt x="538" y="21600"/>
                  <a:pt x="1200" y="21600"/>
                </a:cubicBezTo>
                <a:lnTo>
                  <a:pt x="20400" y="21600"/>
                </a:lnTo>
                <a:cubicBezTo>
                  <a:pt x="21062" y="21600"/>
                  <a:pt x="21600" y="21161"/>
                  <a:pt x="21600" y="20618"/>
                </a:cubicBezTo>
                <a:lnTo>
                  <a:pt x="21600" y="2945"/>
                </a:lnTo>
                <a:cubicBezTo>
                  <a:pt x="21600" y="2404"/>
                  <a:pt x="21062" y="1964"/>
                  <a:pt x="20400" y="1964"/>
                </a:cubicBezTo>
                <a:moveTo>
                  <a:pt x="3600" y="8836"/>
                </a:moveTo>
                <a:lnTo>
                  <a:pt x="10800" y="8836"/>
                </a:lnTo>
                <a:cubicBezTo>
                  <a:pt x="11131" y="8836"/>
                  <a:pt x="11400" y="8617"/>
                  <a:pt x="11400" y="8345"/>
                </a:cubicBezTo>
                <a:cubicBezTo>
                  <a:pt x="11400" y="8075"/>
                  <a:pt x="11131" y="7855"/>
                  <a:pt x="10800" y="7855"/>
                </a:cubicBezTo>
                <a:lnTo>
                  <a:pt x="3600" y="7855"/>
                </a:lnTo>
                <a:cubicBezTo>
                  <a:pt x="3269" y="7855"/>
                  <a:pt x="3000" y="8075"/>
                  <a:pt x="3000" y="8345"/>
                </a:cubicBezTo>
                <a:cubicBezTo>
                  <a:pt x="3000" y="8617"/>
                  <a:pt x="3269" y="8836"/>
                  <a:pt x="3600" y="8836"/>
                </a:cubicBezTo>
              </a:path>
            </a:pathLst>
          </a:custGeom>
          <a:solidFill>
            <a:srgbClr val="7030A0"/>
          </a:solidFill>
          <a:ln w="12700">
            <a:solidFill>
              <a:srgbClr val="7030A0"/>
            </a:solidFill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Source Sans Pro Regular" charset="0"/>
              <a:ea typeface="Source Sans Pro Regular" charset="0"/>
              <a:cs typeface="Source Sans Pro Regular" charset="0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90D-D9F4-2B41-A91A-46FC886083AD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112683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Goal</a:t>
            </a:r>
            <a:endParaRPr kumimoji="1"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838200" y="1715728"/>
            <a:ext cx="10512000" cy="84857"/>
          </a:xfrm>
          <a:prstGeom prst="rect">
            <a:avLst/>
          </a:prstGeom>
          <a:gradFill>
            <a:gsLst>
              <a:gs pos="0">
                <a:srgbClr val="7030A0"/>
              </a:gs>
              <a:gs pos="65000">
                <a:schemeClr val="accent4">
                  <a:lumMod val="40000"/>
                  <a:lumOff val="60000"/>
                </a:schemeClr>
              </a:gs>
              <a:gs pos="94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833940" y="3544987"/>
            <a:ext cx="2366460" cy="758952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>
                <a:solidFill>
                  <a:schemeClr val="tx1"/>
                </a:solidFill>
              </a:rPr>
              <a:t>Flux-correlations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of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KPIs</a:t>
            </a:r>
            <a:endParaRPr kumimoji="1"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4315104" y="3544987"/>
            <a:ext cx="2419488" cy="758952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>
                <a:solidFill>
                  <a:schemeClr val="tx1"/>
                </a:solidFill>
              </a:rPr>
              <a:t>Service</a:t>
            </a:r>
            <a:endParaRPr kumimoji="1" lang="zh-CN" altLang="en-US" sz="2400" dirty="0">
              <a:solidFill>
                <a:schemeClr val="tx1"/>
              </a:solidFill>
            </a:endParaRPr>
          </a:p>
          <a:p>
            <a:pPr algn="ctr"/>
            <a:r>
              <a:rPr kumimoji="1" lang="en-US" altLang="zh-CN" sz="2400" dirty="0">
                <a:solidFill>
                  <a:schemeClr val="tx1"/>
                </a:solidFill>
              </a:rPr>
              <a:t>Troubleshooting</a:t>
            </a:r>
            <a:endParaRPr kumimoji="1"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7849296" y="1954841"/>
            <a:ext cx="3500904" cy="64008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>
                <a:solidFill>
                  <a:schemeClr val="tx1"/>
                </a:solidFill>
              </a:rPr>
              <a:t>Alert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Compression</a:t>
            </a:r>
            <a:endParaRPr kumimoji="1"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7849296" y="3544987"/>
            <a:ext cx="3500904" cy="758952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>
                <a:solidFill>
                  <a:schemeClr val="tx1"/>
                </a:solidFill>
              </a:rPr>
              <a:t>Recommending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TOP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N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causes</a:t>
            </a:r>
            <a:endParaRPr kumimoji="1"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7849296" y="5067135"/>
            <a:ext cx="3500904" cy="839025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>
                <a:solidFill>
                  <a:schemeClr val="tx1"/>
                </a:solidFill>
              </a:rPr>
              <a:t>Constructing  Fluctuation Propagation Chains</a:t>
            </a:r>
            <a:endParaRPr kumimoji="1"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11" name="右箭头 10"/>
          <p:cNvSpPr/>
          <p:nvPr/>
        </p:nvSpPr>
        <p:spPr>
          <a:xfrm>
            <a:off x="3410280" y="3823879"/>
            <a:ext cx="694944" cy="201168"/>
          </a:xfrm>
          <a:prstGeom prst="rightArrow">
            <a:avLst/>
          </a:prstGeom>
          <a:solidFill>
            <a:srgbClr val="B551FF"/>
          </a:solidFill>
          <a:ln>
            <a:solidFill>
              <a:srgbClr val="B55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左大括号 11"/>
          <p:cNvSpPr/>
          <p:nvPr/>
        </p:nvSpPr>
        <p:spPr>
          <a:xfrm>
            <a:off x="6944472" y="2274881"/>
            <a:ext cx="625536" cy="3247231"/>
          </a:xfrm>
          <a:prstGeom prst="leftBrace">
            <a:avLst/>
          </a:prstGeom>
          <a:ln w="31750">
            <a:solidFill>
              <a:srgbClr val="B55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幻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90D-D9F4-2B41-A91A-46FC886083AD}" type="slidenum">
              <a:rPr kumimoji="1" lang="zh-CN" altLang="en-US" smtClean="0"/>
              <a:t>22</a:t>
            </a:fld>
            <a:endParaRPr kumimoji="1" lang="zh-CN" altLang="en-US"/>
          </a:p>
        </p:txBody>
      </p:sp>
      <p:pic>
        <p:nvPicPr>
          <p:cNvPr id="1026" name="Picture 2" descr="http://www.51pptmoban.com/d/file/2015/03/02/7100a26651d01761cd3dfe859097e6c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711" y="4168800"/>
            <a:ext cx="805513" cy="151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515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Clustering KPIs for alert compression </a:t>
            </a:r>
            <a:endParaRPr kumimoji="1"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838200" y="1715728"/>
            <a:ext cx="10512000" cy="84857"/>
          </a:xfrm>
          <a:prstGeom prst="rect">
            <a:avLst/>
          </a:prstGeom>
          <a:gradFill>
            <a:gsLst>
              <a:gs pos="0">
                <a:srgbClr val="7030A0"/>
              </a:gs>
              <a:gs pos="65000">
                <a:schemeClr val="accent4">
                  <a:lumMod val="40000"/>
                  <a:lumOff val="60000"/>
                </a:schemeClr>
              </a:gs>
              <a:gs pos="94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90D-D9F4-2B41-A91A-46FC886083AD}" type="slidenum">
              <a:rPr kumimoji="1" lang="zh-CN" altLang="en-US" smtClean="0"/>
              <a:t>23</a:t>
            </a:fld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850" y="1852253"/>
            <a:ext cx="5854700" cy="43942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838588" y="6273383"/>
            <a:ext cx="4772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/>
              <a:t>Heat map visualization for clustering results of 24 KPIs. </a:t>
            </a:r>
          </a:p>
        </p:txBody>
      </p:sp>
      <p:sp>
        <p:nvSpPr>
          <p:cNvPr id="3" name="矩形 2"/>
          <p:cNvSpPr/>
          <p:nvPr/>
        </p:nvSpPr>
        <p:spPr>
          <a:xfrm>
            <a:off x="3579223" y="1942011"/>
            <a:ext cx="2490651" cy="211618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069875" y="4058194"/>
            <a:ext cx="1142584" cy="98641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7212459" y="5044611"/>
            <a:ext cx="945222" cy="80138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4139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Recommending Top </a:t>
            </a:r>
            <a:r>
              <a:rPr lang="en-US" altLang="zh-CN"/>
              <a:t>N flux-correlated KPIs </a:t>
            </a:r>
            <a:endParaRPr kumimoji="1"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838200" y="1715728"/>
            <a:ext cx="10512000" cy="84857"/>
          </a:xfrm>
          <a:prstGeom prst="rect">
            <a:avLst/>
          </a:prstGeom>
          <a:gradFill>
            <a:gsLst>
              <a:gs pos="0">
                <a:srgbClr val="7030A0"/>
              </a:gs>
              <a:gs pos="65000">
                <a:schemeClr val="accent4">
                  <a:lumMod val="40000"/>
                  <a:lumOff val="60000"/>
                </a:schemeClr>
              </a:gs>
              <a:gs pos="94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90D-D9F4-2B41-A91A-46FC886083AD}" type="slidenum">
              <a:rPr kumimoji="1" lang="zh-CN" altLang="en-US" smtClean="0"/>
              <a:t>24</a:t>
            </a:fld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1862619"/>
            <a:ext cx="7734300" cy="443169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207316" y="6248131"/>
            <a:ext cx="38154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/>
              <a:t>Top </a:t>
            </a:r>
            <a:r>
              <a:rPr lang="en-US" altLang="zh-CN" sz="1600"/>
              <a:t>5  flux-correlated </a:t>
            </a:r>
            <a:r>
              <a:rPr lang="en-US" altLang="zh-CN" sz="1600" dirty="0"/>
              <a:t>KPIs for a given KPI X.</a:t>
            </a:r>
          </a:p>
        </p:txBody>
      </p:sp>
    </p:spTree>
    <p:extLst>
      <p:ext uri="{BB962C8B-B14F-4D97-AF65-F5344CB8AC3E}">
        <p14:creationId xmlns:p14="http://schemas.microsoft.com/office/powerpoint/2010/main" val="4396661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Constructing fluctuation propagation chains</a:t>
            </a:r>
            <a:endParaRPr kumimoji="1"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838200" y="1715728"/>
            <a:ext cx="10512000" cy="84857"/>
          </a:xfrm>
          <a:prstGeom prst="rect">
            <a:avLst/>
          </a:prstGeom>
          <a:gradFill>
            <a:gsLst>
              <a:gs pos="0">
                <a:srgbClr val="7030A0"/>
              </a:gs>
              <a:gs pos="65000">
                <a:schemeClr val="accent4">
                  <a:lumMod val="40000"/>
                  <a:lumOff val="60000"/>
                </a:schemeClr>
              </a:gs>
              <a:gs pos="94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90D-D9F4-2B41-A91A-46FC886083AD}" type="slidenum">
              <a:rPr kumimoji="1" lang="zh-CN" altLang="en-US" smtClean="0"/>
              <a:t>25</a:t>
            </a:fld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358" y="1935287"/>
            <a:ext cx="3616253" cy="37388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204" y="1935287"/>
            <a:ext cx="3616253" cy="373883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776499" y="5890260"/>
            <a:ext cx="39639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/>
              <a:t>Fluctuation</a:t>
            </a:r>
            <a:r>
              <a:rPr lang="zh-CN" altLang="en-US" sz="1600" dirty="0"/>
              <a:t> </a:t>
            </a:r>
            <a:r>
              <a:rPr lang="en-US" altLang="zh-CN" sz="1600" dirty="0"/>
              <a:t>propagation</a:t>
            </a:r>
            <a:r>
              <a:rPr lang="zh-CN" altLang="en-US" sz="1600" dirty="0"/>
              <a:t> </a:t>
            </a:r>
            <a:r>
              <a:rPr lang="en-US" altLang="zh-CN" sz="1600" dirty="0"/>
              <a:t>chains</a:t>
            </a:r>
            <a:r>
              <a:rPr lang="zh-CN" altLang="en-US" sz="1600" dirty="0"/>
              <a:t> </a:t>
            </a:r>
            <a:r>
              <a:rPr lang="en-US" altLang="zh-CN" sz="1600" dirty="0"/>
              <a:t>of</a:t>
            </a:r>
            <a:r>
              <a:rPr lang="zh-CN" altLang="en-US" sz="1600" dirty="0"/>
              <a:t> </a:t>
            </a:r>
            <a:r>
              <a:rPr lang="en-US" altLang="zh-CN" sz="1600" dirty="0"/>
              <a:t>a</a:t>
            </a:r>
            <a:r>
              <a:rPr lang="zh-CN" altLang="en-US" sz="1600" dirty="0"/>
              <a:t> </a:t>
            </a:r>
            <a:r>
              <a:rPr lang="en-US" altLang="zh-CN" sz="1600" dirty="0"/>
              <a:t>database</a:t>
            </a:r>
            <a:r>
              <a:rPr lang="zh-CN" altLang="en-US" sz="1600" dirty="0"/>
              <a:t> </a:t>
            </a:r>
          </a:p>
          <a:p>
            <a:pPr algn="ctr"/>
            <a:r>
              <a:rPr lang="en-US" altLang="zh-CN" sz="1600" dirty="0"/>
              <a:t>service</a:t>
            </a:r>
            <a:r>
              <a:rPr lang="zh-CN" altLang="en-US" sz="1600" dirty="0"/>
              <a:t> </a:t>
            </a:r>
            <a:r>
              <a:rPr lang="en-US" altLang="zh-CN" sz="1600" dirty="0"/>
              <a:t>constructed</a:t>
            </a:r>
            <a:r>
              <a:rPr lang="zh-CN" altLang="en-US" sz="1600" dirty="0"/>
              <a:t> </a:t>
            </a:r>
            <a:r>
              <a:rPr lang="en-US" altLang="zh-CN" sz="1600" dirty="0"/>
              <a:t>by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b="1" dirty="0">
                <a:solidFill>
                  <a:srgbClr val="FF0000"/>
                </a:solidFill>
              </a:rPr>
              <a:t>operators</a:t>
            </a:r>
          </a:p>
        </p:txBody>
      </p:sp>
      <p:sp>
        <p:nvSpPr>
          <p:cNvPr id="8" name="矩形 7"/>
          <p:cNvSpPr/>
          <p:nvPr/>
        </p:nvSpPr>
        <p:spPr>
          <a:xfrm>
            <a:off x="6481345" y="5895063"/>
            <a:ext cx="39639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/>
              <a:t>Fluctuation</a:t>
            </a:r>
            <a:r>
              <a:rPr lang="zh-CN" altLang="en-US" sz="1600" dirty="0"/>
              <a:t> </a:t>
            </a:r>
            <a:r>
              <a:rPr lang="en-US" altLang="zh-CN" sz="1600" dirty="0"/>
              <a:t>propagation</a:t>
            </a:r>
            <a:r>
              <a:rPr lang="zh-CN" altLang="en-US" sz="1600" dirty="0"/>
              <a:t> </a:t>
            </a:r>
            <a:r>
              <a:rPr lang="en-US" altLang="zh-CN" sz="1600" dirty="0"/>
              <a:t>chains</a:t>
            </a:r>
            <a:r>
              <a:rPr lang="zh-CN" altLang="en-US" sz="1600" dirty="0"/>
              <a:t> </a:t>
            </a:r>
            <a:r>
              <a:rPr lang="en-US" altLang="zh-CN" sz="1600" dirty="0"/>
              <a:t>of</a:t>
            </a:r>
            <a:r>
              <a:rPr lang="zh-CN" altLang="en-US" sz="1600" dirty="0"/>
              <a:t> </a:t>
            </a:r>
            <a:r>
              <a:rPr lang="en-US" altLang="zh-CN" sz="1600" dirty="0"/>
              <a:t>a</a:t>
            </a:r>
            <a:r>
              <a:rPr lang="zh-CN" altLang="en-US" sz="1600" dirty="0"/>
              <a:t> </a:t>
            </a:r>
            <a:r>
              <a:rPr lang="en-US" altLang="zh-CN" sz="1600" dirty="0"/>
              <a:t>database</a:t>
            </a:r>
            <a:r>
              <a:rPr lang="zh-CN" altLang="en-US" sz="1600" dirty="0"/>
              <a:t> </a:t>
            </a:r>
          </a:p>
          <a:p>
            <a:pPr algn="ctr"/>
            <a:r>
              <a:rPr lang="en-US" altLang="zh-CN" sz="1600" dirty="0"/>
              <a:t>service</a:t>
            </a:r>
            <a:r>
              <a:rPr lang="zh-CN" altLang="en-US" sz="1600" dirty="0"/>
              <a:t> </a:t>
            </a:r>
            <a:r>
              <a:rPr lang="en-US" altLang="zh-CN" sz="1600" dirty="0"/>
              <a:t>constructed</a:t>
            </a:r>
            <a:r>
              <a:rPr lang="zh-CN" altLang="en-US" sz="1600" dirty="0"/>
              <a:t> </a:t>
            </a:r>
            <a:r>
              <a:rPr lang="en-US" altLang="zh-CN" sz="1600" dirty="0"/>
              <a:t>by</a:t>
            </a:r>
            <a:r>
              <a:rPr lang="zh-CN" altLang="en-US" sz="1600" dirty="0"/>
              <a:t> </a:t>
            </a:r>
            <a:r>
              <a:rPr lang="en-US" altLang="zh-CN" sz="1600" b="1" dirty="0" err="1">
                <a:solidFill>
                  <a:srgbClr val="FF0000"/>
                </a:solidFill>
              </a:rPr>
              <a:t>CoFlux</a:t>
            </a:r>
            <a:endParaRPr lang="en-US" altLang="zh-CN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9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Conclusion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40622"/>
          </a:xfrm>
        </p:spPr>
        <p:txBody>
          <a:bodyPr>
            <a:noAutofit/>
          </a:bodyPr>
          <a:lstStyle/>
          <a:p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best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knowledge,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paper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the first</a:t>
            </a:r>
            <a:r>
              <a:rPr lang="zh-CN" altLang="en-US" dirty="0"/>
              <a:t> </a:t>
            </a:r>
            <a:r>
              <a:rPr lang="en-US" altLang="zh-CN" dirty="0"/>
              <a:t>attempt</a:t>
            </a:r>
            <a:r>
              <a:rPr lang="zh-CN" altLang="en-US" dirty="0"/>
              <a:t> </a:t>
            </a:r>
            <a:r>
              <a:rPr lang="en-US" altLang="zh-CN" dirty="0"/>
              <a:t>to formulate flux-correlation and study it in detail in the domain of Internet service operations management. </a:t>
            </a:r>
          </a:p>
          <a:p>
            <a:endParaRPr kumimoji="1" lang="zh-CN" altLang="en-US" dirty="0"/>
          </a:p>
          <a:p>
            <a:r>
              <a:rPr lang="en-US" altLang="zh-CN" dirty="0" err="1"/>
              <a:t>CoFlux</a:t>
            </a:r>
            <a:r>
              <a:rPr lang="en-US" altLang="zh-CN" dirty="0"/>
              <a:t> includes a robust set of flux-features and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robust</a:t>
            </a:r>
            <a:r>
              <a:rPr lang="zh-CN" altLang="en-US" dirty="0"/>
              <a:t> </a:t>
            </a:r>
            <a:r>
              <a:rPr lang="en-US" altLang="zh-CN" dirty="0"/>
              <a:t>Correlation</a:t>
            </a:r>
            <a:r>
              <a:rPr lang="zh-CN" altLang="en-US" dirty="0"/>
              <a:t> </a:t>
            </a:r>
            <a:r>
              <a:rPr lang="en-US" altLang="zh-CN" dirty="0"/>
              <a:t>score.</a:t>
            </a:r>
          </a:p>
          <a:p>
            <a:pPr marL="0" indent="0">
              <a:buNone/>
            </a:pPr>
            <a:endParaRPr kumimoji="1" lang="zh-CN" altLang="en-US" dirty="0"/>
          </a:p>
          <a:p>
            <a:r>
              <a:rPr lang="en-US" altLang="zh-CN" dirty="0"/>
              <a:t>Our extensive experiments have demonstrated that </a:t>
            </a:r>
            <a:r>
              <a:rPr lang="en-US" altLang="zh-CN" dirty="0" err="1"/>
              <a:t>CoFlux</a:t>
            </a:r>
            <a:r>
              <a:rPr lang="zh-CN" altLang="en-US" dirty="0"/>
              <a:t> </a:t>
            </a:r>
            <a:r>
              <a:rPr lang="en-US" altLang="zh-CN" dirty="0"/>
              <a:t>significantly outperforming the baseline algorithms and their variants. </a:t>
            </a:r>
          </a:p>
        </p:txBody>
      </p:sp>
      <p:sp>
        <p:nvSpPr>
          <p:cNvPr id="4" name="矩形 3"/>
          <p:cNvSpPr/>
          <p:nvPr/>
        </p:nvSpPr>
        <p:spPr>
          <a:xfrm>
            <a:off x="838200" y="1715728"/>
            <a:ext cx="10512000" cy="84857"/>
          </a:xfrm>
          <a:prstGeom prst="rect">
            <a:avLst/>
          </a:prstGeom>
          <a:gradFill>
            <a:gsLst>
              <a:gs pos="0">
                <a:srgbClr val="7030A0"/>
              </a:gs>
              <a:gs pos="65000">
                <a:schemeClr val="accent4">
                  <a:lumMod val="40000"/>
                  <a:lumOff val="60000"/>
                </a:schemeClr>
              </a:gs>
              <a:gs pos="94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90D-D9F4-2B41-A91A-46FC886083AD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2210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kumimoji="1" lang="en-US" altLang="zh-CN" sz="4400" dirty="0"/>
              <a:t>Thank</a:t>
            </a:r>
            <a:r>
              <a:rPr kumimoji="1" lang="zh-CN" altLang="en-US" sz="4400" dirty="0"/>
              <a:t> </a:t>
            </a:r>
            <a:r>
              <a:rPr kumimoji="1" lang="en-US" altLang="zh-CN" sz="4400" dirty="0"/>
              <a:t>you!</a:t>
            </a:r>
            <a:endParaRPr kumimoji="1" lang="zh-CN" altLang="en-US" sz="4400" dirty="0"/>
          </a:p>
          <a:p>
            <a:pPr marL="0" indent="0" algn="ctr">
              <a:buNone/>
            </a:pPr>
            <a:r>
              <a:rPr kumimoji="1" lang="en-US" altLang="zh-CN" sz="4400" dirty="0"/>
              <a:t>Q</a:t>
            </a:r>
            <a:r>
              <a:rPr kumimoji="1" lang="zh-CN" altLang="en-US" sz="4400" dirty="0"/>
              <a:t> </a:t>
            </a:r>
            <a:r>
              <a:rPr kumimoji="1" lang="en-US" altLang="zh-CN" sz="4400" dirty="0"/>
              <a:t>&amp;</a:t>
            </a:r>
            <a:r>
              <a:rPr kumimoji="1" lang="zh-CN" altLang="en-US" sz="4400" dirty="0"/>
              <a:t> </a:t>
            </a:r>
            <a:r>
              <a:rPr kumimoji="1" lang="en-US" altLang="zh-CN" sz="4400" dirty="0"/>
              <a:t>A</a:t>
            </a:r>
            <a:endParaRPr kumimoji="1" lang="zh-CN" altLang="en-US" sz="4400" dirty="0"/>
          </a:p>
          <a:p>
            <a:pPr marL="0" indent="0" algn="ctr">
              <a:buNone/>
            </a:pPr>
            <a:endParaRPr kumimoji="1" lang="zh-CN" altLang="en-US" dirty="0"/>
          </a:p>
          <a:p>
            <a:pPr marL="0" indent="0" algn="ctr">
              <a:buNone/>
            </a:pPr>
            <a:endParaRPr kumimoji="1" lang="zh-CN" altLang="en-US" dirty="0"/>
          </a:p>
          <a:p>
            <a:pPr marL="0" indent="0" algn="ctr">
              <a:buNone/>
            </a:pPr>
            <a:r>
              <a:rPr kumimoji="1" lang="en-US" altLang="zh-CN" dirty="0">
                <a:solidFill>
                  <a:srgbClr val="7030A0"/>
                </a:solidFill>
                <a:hlinkClick r:id="rId3"/>
              </a:rPr>
              <a:t>su-y16@mails.tsinghua.edu.cn</a:t>
            </a:r>
            <a:endParaRPr kumimoji="1" lang="zh-CN" altLang="en-US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kumimoji="1" lang="en-US" altLang="zh-CN" dirty="0"/>
              <a:t>IWQOS</a:t>
            </a:r>
            <a:r>
              <a:rPr kumimoji="1" lang="zh-CN" altLang="en-US" dirty="0"/>
              <a:t> </a:t>
            </a:r>
            <a:r>
              <a:rPr kumimoji="1" lang="en-US" altLang="zh-CN" dirty="0"/>
              <a:t>2019</a:t>
            </a:r>
            <a:endParaRPr kumimoji="1" lang="zh-CN" altLang="en-US" dirty="0"/>
          </a:p>
        </p:txBody>
      </p:sp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90D-D9F4-2B41-A91A-46FC886083AD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85645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Outline</a:t>
            </a:r>
            <a:endParaRPr kumimoji="1"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838200" y="1715728"/>
            <a:ext cx="10512000" cy="84857"/>
          </a:xfrm>
          <a:prstGeom prst="rect">
            <a:avLst/>
          </a:prstGeom>
          <a:gradFill>
            <a:gsLst>
              <a:gs pos="0">
                <a:srgbClr val="7030A0"/>
              </a:gs>
              <a:gs pos="65000">
                <a:schemeClr val="accent4">
                  <a:lumMod val="40000"/>
                  <a:lumOff val="60000"/>
                </a:schemeClr>
              </a:gs>
              <a:gs pos="94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1443554" y="3012247"/>
            <a:ext cx="1268361" cy="1238864"/>
          </a:xfrm>
          <a:prstGeom prst="ellipse">
            <a:avLst/>
          </a:prstGeom>
          <a:solidFill>
            <a:srgbClr val="FFC000">
              <a:alpha val="15000"/>
            </a:srgb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3820502" y="3012247"/>
            <a:ext cx="1268361" cy="1238864"/>
          </a:xfrm>
          <a:prstGeom prst="ellipse">
            <a:avLst/>
          </a:prstGeom>
          <a:solidFill>
            <a:srgbClr val="9E98D5">
              <a:alpha val="15000"/>
            </a:srgb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6314209" y="3012247"/>
            <a:ext cx="1268361" cy="1238864"/>
          </a:xfrm>
          <a:prstGeom prst="ellipse">
            <a:avLst/>
          </a:prstGeom>
          <a:solidFill>
            <a:srgbClr val="9E98D5">
              <a:alpha val="15000"/>
            </a:srgb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8807916" y="3012247"/>
            <a:ext cx="1268361" cy="1238864"/>
          </a:xfrm>
          <a:prstGeom prst="ellipse">
            <a:avLst/>
          </a:prstGeom>
          <a:solidFill>
            <a:srgbClr val="9E98D5">
              <a:alpha val="15000"/>
            </a:srgb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1062872" y="4850012"/>
            <a:ext cx="2029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Background</a:t>
            </a:r>
            <a:endParaRPr kumimoji="1" lang="zh-CN" altLang="en-US" sz="2800" dirty="0"/>
          </a:p>
        </p:txBody>
      </p:sp>
      <p:sp>
        <p:nvSpPr>
          <p:cNvPr id="22" name="文本框 21"/>
          <p:cNvSpPr txBox="1"/>
          <p:nvPr/>
        </p:nvSpPr>
        <p:spPr>
          <a:xfrm>
            <a:off x="3638080" y="4850012"/>
            <a:ext cx="1633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/>
              <a:t>Algorithm</a:t>
            </a:r>
            <a:endParaRPr kumimoji="1" lang="zh-CN" altLang="en-US" sz="2800" dirty="0"/>
          </a:p>
        </p:txBody>
      </p:sp>
      <p:sp>
        <p:nvSpPr>
          <p:cNvPr id="23" name="文本框 22"/>
          <p:cNvSpPr txBox="1"/>
          <p:nvPr/>
        </p:nvSpPr>
        <p:spPr>
          <a:xfrm>
            <a:off x="6065775" y="4850012"/>
            <a:ext cx="1765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Evaluation</a:t>
            </a:r>
            <a:endParaRPr kumimoji="1" lang="zh-CN" altLang="en-US" sz="2800" dirty="0"/>
          </a:p>
        </p:txBody>
      </p:sp>
      <p:sp>
        <p:nvSpPr>
          <p:cNvPr id="24" name="文本框 23"/>
          <p:cNvSpPr txBox="1"/>
          <p:nvPr/>
        </p:nvSpPr>
        <p:spPr>
          <a:xfrm>
            <a:off x="8272117" y="4850012"/>
            <a:ext cx="2339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dirty="0"/>
              <a:t>Case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Studies</a:t>
            </a:r>
            <a:endParaRPr kumimoji="1" lang="zh-CN" altLang="en-US" sz="2800" dirty="0"/>
          </a:p>
        </p:txBody>
      </p:sp>
      <p:sp>
        <p:nvSpPr>
          <p:cNvPr id="25" name="Shape 2592"/>
          <p:cNvSpPr/>
          <p:nvPr/>
        </p:nvSpPr>
        <p:spPr>
          <a:xfrm>
            <a:off x="4164101" y="3352351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2012"/>
                </a:moveTo>
                <a:cubicBezTo>
                  <a:pt x="20614" y="12014"/>
                  <a:pt x="20611" y="12016"/>
                  <a:pt x="20607" y="12016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2"/>
                  <a:pt x="18421" y="14352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8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7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2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8"/>
                  <a:pt x="4714" y="18600"/>
                </a:cubicBezTo>
                <a:lnTo>
                  <a:pt x="3000" y="16885"/>
                </a:lnTo>
                <a:lnTo>
                  <a:pt x="3540" y="15984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6"/>
                </a:lnTo>
                <a:cubicBezTo>
                  <a:pt x="989" y="12016"/>
                  <a:pt x="986" y="12014"/>
                  <a:pt x="982" y="12012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6"/>
                  <a:pt x="2616" y="8979"/>
                  <a:pt x="2708" y="8634"/>
                </a:cubicBezTo>
                <a:cubicBezTo>
                  <a:pt x="2897" y="7929"/>
                  <a:pt x="3179" y="7249"/>
                  <a:pt x="3548" y="6615"/>
                </a:cubicBezTo>
                <a:cubicBezTo>
                  <a:pt x="3727" y="6305"/>
                  <a:pt x="3724" y="5923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9"/>
                  <a:pt x="3000" y="4715"/>
                </a:cubicBezTo>
                <a:lnTo>
                  <a:pt x="4715" y="3000"/>
                </a:lnTo>
                <a:lnTo>
                  <a:pt x="5621" y="3543"/>
                </a:lnTo>
                <a:cubicBezTo>
                  <a:pt x="5777" y="3637"/>
                  <a:pt x="5951" y="3683"/>
                  <a:pt x="6127" y="3683"/>
                </a:cubicBezTo>
                <a:cubicBezTo>
                  <a:pt x="6296" y="3683"/>
                  <a:pt x="6465" y="3639"/>
                  <a:pt x="6618" y="3552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2"/>
                  <a:pt x="9331" y="2006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6"/>
                </a:lnTo>
                <a:cubicBezTo>
                  <a:pt x="12356" y="2352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2"/>
                </a:cubicBezTo>
                <a:cubicBezTo>
                  <a:pt x="15134" y="3639"/>
                  <a:pt x="15304" y="3683"/>
                  <a:pt x="15473" y="3683"/>
                </a:cubicBezTo>
                <a:cubicBezTo>
                  <a:pt x="15648" y="3683"/>
                  <a:pt x="15822" y="3637"/>
                  <a:pt x="15978" y="3543"/>
                </a:cubicBezTo>
                <a:lnTo>
                  <a:pt x="16884" y="3000"/>
                </a:lnTo>
                <a:lnTo>
                  <a:pt x="18600" y="4715"/>
                </a:lnTo>
                <a:cubicBezTo>
                  <a:pt x="18598" y="4719"/>
                  <a:pt x="18597" y="4722"/>
                  <a:pt x="18595" y="4725"/>
                </a:cubicBezTo>
                <a:lnTo>
                  <a:pt x="18060" y="5616"/>
                </a:lnTo>
                <a:cubicBezTo>
                  <a:pt x="17876" y="5923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6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2"/>
                  <a:pt x="20618" y="12012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0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5"/>
                </a:lnTo>
                <a:cubicBezTo>
                  <a:pt x="17292" y="2019"/>
                  <a:pt x="17136" y="1968"/>
                  <a:pt x="16975" y="1968"/>
                </a:cubicBezTo>
                <a:cubicBezTo>
                  <a:pt x="16778" y="1968"/>
                  <a:pt x="16572" y="2043"/>
                  <a:pt x="16400" y="2145"/>
                </a:cubicBezTo>
                <a:lnTo>
                  <a:pt x="15473" y="2701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1"/>
                </a:cubicBezTo>
                <a:lnTo>
                  <a:pt x="5200" y="2145"/>
                </a:lnTo>
                <a:cubicBezTo>
                  <a:pt x="5028" y="2043"/>
                  <a:pt x="4822" y="1968"/>
                  <a:pt x="4625" y="1968"/>
                </a:cubicBezTo>
                <a:cubicBezTo>
                  <a:pt x="4464" y="1968"/>
                  <a:pt x="4308" y="2019"/>
                  <a:pt x="4181" y="2145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0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2"/>
                  <a:pt x="0" y="9361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9"/>
                </a:cubicBezTo>
                <a:lnTo>
                  <a:pt x="2145" y="16400"/>
                </a:lnTo>
                <a:cubicBezTo>
                  <a:pt x="1959" y="16713"/>
                  <a:pt x="1864" y="17137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2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2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7"/>
                  <a:pt x="19641" y="16713"/>
                  <a:pt x="19455" y="16400"/>
                </a:cubicBezTo>
                <a:lnTo>
                  <a:pt x="18902" y="15479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1"/>
                </a:lnTo>
                <a:cubicBezTo>
                  <a:pt x="21600" y="8962"/>
                  <a:pt x="21233" y="8730"/>
                  <a:pt x="20880" y="8641"/>
                </a:cubicBezTo>
                <a:moveTo>
                  <a:pt x="15709" y="10800"/>
                </a:moveTo>
                <a:cubicBezTo>
                  <a:pt x="15709" y="13346"/>
                  <a:pt x="13771" y="15438"/>
                  <a:pt x="11291" y="15685"/>
                </a:cubicBezTo>
                <a:lnTo>
                  <a:pt x="11291" y="12694"/>
                </a:lnTo>
                <a:cubicBezTo>
                  <a:pt x="12137" y="12476"/>
                  <a:pt x="12764" y="11714"/>
                  <a:pt x="12764" y="10800"/>
                </a:cubicBezTo>
                <a:cubicBezTo>
                  <a:pt x="12764" y="10630"/>
                  <a:pt x="12735" y="10468"/>
                  <a:pt x="12694" y="10310"/>
                </a:cubicBezTo>
                <a:lnTo>
                  <a:pt x="15308" y="8857"/>
                </a:lnTo>
                <a:cubicBezTo>
                  <a:pt x="15565" y="9453"/>
                  <a:pt x="15709" y="10110"/>
                  <a:pt x="15709" y="10800"/>
                </a:cubicBezTo>
                <a:moveTo>
                  <a:pt x="9818" y="10800"/>
                </a:move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cubicBezTo>
                  <a:pt x="10258" y="11782"/>
                  <a:pt x="9818" y="11342"/>
                  <a:pt x="9818" y="10800"/>
                </a:cubicBezTo>
                <a:moveTo>
                  <a:pt x="10309" y="15685"/>
                </a:moveTo>
                <a:cubicBezTo>
                  <a:pt x="7829" y="15438"/>
                  <a:pt x="5891" y="13346"/>
                  <a:pt x="5891" y="10800"/>
                </a:cubicBezTo>
                <a:cubicBezTo>
                  <a:pt x="5891" y="10110"/>
                  <a:pt x="6035" y="9453"/>
                  <a:pt x="6292" y="8857"/>
                </a:cubicBezTo>
                <a:lnTo>
                  <a:pt x="8906" y="10310"/>
                </a:lnTo>
                <a:cubicBezTo>
                  <a:pt x="8865" y="10468"/>
                  <a:pt x="8836" y="10630"/>
                  <a:pt x="8836" y="10800"/>
                </a:cubicBezTo>
                <a:cubicBezTo>
                  <a:pt x="8836" y="11714"/>
                  <a:pt x="9463" y="12476"/>
                  <a:pt x="10309" y="12694"/>
                </a:cubicBezTo>
                <a:cubicBezTo>
                  <a:pt x="10309" y="12694"/>
                  <a:pt x="10309" y="15685"/>
                  <a:pt x="10309" y="15685"/>
                </a:cubicBezTo>
                <a:close/>
                <a:moveTo>
                  <a:pt x="10800" y="5891"/>
                </a:moveTo>
                <a:cubicBezTo>
                  <a:pt x="12470" y="5891"/>
                  <a:pt x="13942" y="6727"/>
                  <a:pt x="14829" y="8000"/>
                </a:cubicBezTo>
                <a:lnTo>
                  <a:pt x="12220" y="9450"/>
                </a:lnTo>
                <a:cubicBezTo>
                  <a:pt x="11862" y="9074"/>
                  <a:pt x="11360" y="8836"/>
                  <a:pt x="10800" y="8836"/>
                </a:cubicBezTo>
                <a:cubicBezTo>
                  <a:pt x="10240" y="8836"/>
                  <a:pt x="9738" y="9074"/>
                  <a:pt x="9380" y="9450"/>
                </a:cubicBezTo>
                <a:lnTo>
                  <a:pt x="6771" y="8000"/>
                </a:lnTo>
                <a:cubicBezTo>
                  <a:pt x="7658" y="6727"/>
                  <a:pt x="9130" y="5891"/>
                  <a:pt x="10800" y="5891"/>
                </a:cubicBezTo>
                <a:moveTo>
                  <a:pt x="10800" y="4909"/>
                </a:moveTo>
                <a:cubicBezTo>
                  <a:pt x="7547" y="4909"/>
                  <a:pt x="4909" y="7547"/>
                  <a:pt x="4909" y="10800"/>
                </a:cubicBezTo>
                <a:cubicBezTo>
                  <a:pt x="4909" y="14054"/>
                  <a:pt x="7547" y="16691"/>
                  <a:pt x="10800" y="16691"/>
                </a:cubicBezTo>
                <a:cubicBezTo>
                  <a:pt x="14053" y="16691"/>
                  <a:pt x="16691" y="14054"/>
                  <a:pt x="16691" y="10800"/>
                </a:cubicBezTo>
                <a:cubicBezTo>
                  <a:pt x="16691" y="7547"/>
                  <a:pt x="14053" y="4909"/>
                  <a:pt x="10800" y="4909"/>
                </a:cubicBezTo>
              </a:path>
            </a:pathLst>
          </a:custGeom>
          <a:solidFill>
            <a:srgbClr val="7030A0"/>
          </a:solidFill>
          <a:ln w="12700">
            <a:solidFill>
              <a:srgbClr val="7030A0"/>
            </a:solidFill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Source Sans Pro Regular" charset="0"/>
              <a:ea typeface="Source Sans Pro Regular" charset="0"/>
              <a:cs typeface="Source Sans Pro Regular" charset="0"/>
            </a:endParaRPr>
          </a:p>
        </p:txBody>
      </p:sp>
      <p:sp>
        <p:nvSpPr>
          <p:cNvPr id="26" name="Shape 2575"/>
          <p:cNvSpPr/>
          <p:nvPr/>
        </p:nvSpPr>
        <p:spPr>
          <a:xfrm>
            <a:off x="6691532" y="3352350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14727"/>
                </a:moveTo>
                <a:lnTo>
                  <a:pt x="18655" y="14727"/>
                </a:lnTo>
                <a:lnTo>
                  <a:pt x="18655" y="12273"/>
                </a:lnTo>
                <a:cubicBezTo>
                  <a:pt x="18655" y="12002"/>
                  <a:pt x="18434" y="11782"/>
                  <a:pt x="18164" y="11782"/>
                </a:cubicBezTo>
                <a:cubicBezTo>
                  <a:pt x="17893" y="11782"/>
                  <a:pt x="17673" y="12002"/>
                  <a:pt x="17673" y="12273"/>
                </a:cubicBezTo>
                <a:lnTo>
                  <a:pt x="17673" y="14727"/>
                </a:lnTo>
                <a:lnTo>
                  <a:pt x="15218" y="14727"/>
                </a:lnTo>
                <a:cubicBezTo>
                  <a:pt x="14947" y="14727"/>
                  <a:pt x="14727" y="14947"/>
                  <a:pt x="14727" y="15218"/>
                </a:cubicBezTo>
                <a:cubicBezTo>
                  <a:pt x="14727" y="15490"/>
                  <a:pt x="14947" y="15709"/>
                  <a:pt x="15218" y="15709"/>
                </a:cubicBezTo>
                <a:lnTo>
                  <a:pt x="17673" y="15709"/>
                </a:lnTo>
                <a:lnTo>
                  <a:pt x="17673" y="18164"/>
                </a:lnTo>
                <a:cubicBezTo>
                  <a:pt x="17673" y="18435"/>
                  <a:pt x="17893" y="18655"/>
                  <a:pt x="18164" y="18655"/>
                </a:cubicBezTo>
                <a:cubicBezTo>
                  <a:pt x="18434" y="18655"/>
                  <a:pt x="18655" y="18435"/>
                  <a:pt x="18655" y="18164"/>
                </a:cubicBezTo>
                <a:lnTo>
                  <a:pt x="18655" y="15709"/>
                </a:lnTo>
                <a:lnTo>
                  <a:pt x="21109" y="15709"/>
                </a:lnTo>
                <a:cubicBezTo>
                  <a:pt x="21380" y="15709"/>
                  <a:pt x="21600" y="15490"/>
                  <a:pt x="21600" y="15218"/>
                </a:cubicBezTo>
                <a:cubicBezTo>
                  <a:pt x="21600" y="14947"/>
                  <a:pt x="21380" y="14727"/>
                  <a:pt x="21109" y="14727"/>
                </a:cubicBezTo>
                <a:moveTo>
                  <a:pt x="14823" y="8659"/>
                </a:moveTo>
                <a:cubicBezTo>
                  <a:pt x="12845" y="10260"/>
                  <a:pt x="10800" y="11916"/>
                  <a:pt x="10800" y="14727"/>
                </a:cubicBezTo>
                <a:cubicBezTo>
                  <a:pt x="10800" y="17561"/>
                  <a:pt x="10800" y="19270"/>
                  <a:pt x="10584" y="20135"/>
                </a:cubicBezTo>
                <a:cubicBezTo>
                  <a:pt x="10474" y="20573"/>
                  <a:pt x="10463" y="20618"/>
                  <a:pt x="9818" y="20618"/>
                </a:cubicBezTo>
                <a:cubicBezTo>
                  <a:pt x="9173" y="20618"/>
                  <a:pt x="9162" y="20573"/>
                  <a:pt x="9052" y="20135"/>
                </a:cubicBezTo>
                <a:cubicBezTo>
                  <a:pt x="8926" y="19627"/>
                  <a:pt x="8874" y="18820"/>
                  <a:pt x="8853" y="17673"/>
                </a:cubicBezTo>
                <a:lnTo>
                  <a:pt x="9327" y="17673"/>
                </a:lnTo>
                <a:cubicBezTo>
                  <a:pt x="9598" y="17673"/>
                  <a:pt x="9818" y="17453"/>
                  <a:pt x="9818" y="17182"/>
                </a:cubicBezTo>
                <a:cubicBezTo>
                  <a:pt x="9818" y="16910"/>
                  <a:pt x="9598" y="16691"/>
                  <a:pt x="9327" y="16691"/>
                </a:cubicBezTo>
                <a:lnTo>
                  <a:pt x="8840" y="16691"/>
                </a:lnTo>
                <a:cubicBezTo>
                  <a:pt x="8838" y="16381"/>
                  <a:pt x="8837" y="16059"/>
                  <a:pt x="8837" y="15709"/>
                </a:cubicBezTo>
                <a:lnTo>
                  <a:pt x="9327" y="15709"/>
                </a:lnTo>
                <a:cubicBezTo>
                  <a:pt x="9598" y="15709"/>
                  <a:pt x="9818" y="15490"/>
                  <a:pt x="9818" y="15218"/>
                </a:cubicBezTo>
                <a:cubicBezTo>
                  <a:pt x="9818" y="14947"/>
                  <a:pt x="9598" y="14727"/>
                  <a:pt x="9327" y="14727"/>
                </a:cubicBezTo>
                <a:lnTo>
                  <a:pt x="8836" y="14727"/>
                </a:lnTo>
                <a:cubicBezTo>
                  <a:pt x="8836" y="11916"/>
                  <a:pt x="6791" y="10260"/>
                  <a:pt x="4813" y="8659"/>
                </a:cubicBezTo>
                <a:cubicBezTo>
                  <a:pt x="3221" y="7370"/>
                  <a:pt x="1702" y="6139"/>
                  <a:pt x="1176" y="4344"/>
                </a:cubicBezTo>
                <a:cubicBezTo>
                  <a:pt x="2835" y="5266"/>
                  <a:pt x="6083" y="5891"/>
                  <a:pt x="9818" y="5891"/>
                </a:cubicBezTo>
                <a:cubicBezTo>
                  <a:pt x="13550" y="5891"/>
                  <a:pt x="16795" y="5266"/>
                  <a:pt x="18456" y="4347"/>
                </a:cubicBezTo>
                <a:cubicBezTo>
                  <a:pt x="17928" y="6143"/>
                  <a:pt x="16412" y="7373"/>
                  <a:pt x="14823" y="8659"/>
                </a:cubicBezTo>
                <a:moveTo>
                  <a:pt x="982" y="2945"/>
                </a:moveTo>
                <a:cubicBezTo>
                  <a:pt x="982" y="1861"/>
                  <a:pt x="4938" y="982"/>
                  <a:pt x="9818" y="982"/>
                </a:cubicBezTo>
                <a:cubicBezTo>
                  <a:pt x="14698" y="982"/>
                  <a:pt x="18655" y="1861"/>
                  <a:pt x="18655" y="2945"/>
                </a:cubicBezTo>
                <a:cubicBezTo>
                  <a:pt x="18655" y="4031"/>
                  <a:pt x="14698" y="4909"/>
                  <a:pt x="9818" y="4909"/>
                </a:cubicBezTo>
                <a:cubicBezTo>
                  <a:pt x="4938" y="4909"/>
                  <a:pt x="982" y="4031"/>
                  <a:pt x="982" y="2945"/>
                </a:cubicBezTo>
                <a:moveTo>
                  <a:pt x="19636" y="2945"/>
                </a:moveTo>
                <a:cubicBezTo>
                  <a:pt x="19636" y="1319"/>
                  <a:pt x="15241" y="0"/>
                  <a:pt x="9818" y="0"/>
                </a:cubicBezTo>
                <a:cubicBezTo>
                  <a:pt x="4396" y="0"/>
                  <a:pt x="0" y="1319"/>
                  <a:pt x="0" y="2945"/>
                </a:cubicBezTo>
                <a:cubicBezTo>
                  <a:pt x="0" y="8836"/>
                  <a:pt x="7855" y="9818"/>
                  <a:pt x="7855" y="14727"/>
                </a:cubicBezTo>
                <a:cubicBezTo>
                  <a:pt x="7855" y="14900"/>
                  <a:pt x="7855" y="15053"/>
                  <a:pt x="7855" y="15217"/>
                </a:cubicBezTo>
                <a:cubicBezTo>
                  <a:pt x="7855" y="15217"/>
                  <a:pt x="7855" y="15218"/>
                  <a:pt x="7855" y="15218"/>
                </a:cubicBezTo>
                <a:cubicBezTo>
                  <a:pt x="7855" y="15219"/>
                  <a:pt x="7855" y="15219"/>
                  <a:pt x="7855" y="15219"/>
                </a:cubicBezTo>
                <a:cubicBezTo>
                  <a:pt x="7855" y="15938"/>
                  <a:pt x="7856" y="16572"/>
                  <a:pt x="7863" y="17142"/>
                </a:cubicBezTo>
                <a:cubicBezTo>
                  <a:pt x="7861" y="17155"/>
                  <a:pt x="7855" y="17168"/>
                  <a:pt x="7855" y="17182"/>
                </a:cubicBezTo>
                <a:cubicBezTo>
                  <a:pt x="7855" y="17199"/>
                  <a:pt x="7862" y="17212"/>
                  <a:pt x="7864" y="17229"/>
                </a:cubicBezTo>
                <a:cubicBezTo>
                  <a:pt x="7908" y="20896"/>
                  <a:pt x="8177" y="21600"/>
                  <a:pt x="9818" y="21600"/>
                </a:cubicBezTo>
                <a:cubicBezTo>
                  <a:pt x="11782" y="21600"/>
                  <a:pt x="11782" y="20618"/>
                  <a:pt x="11782" y="14727"/>
                </a:cubicBezTo>
                <a:cubicBezTo>
                  <a:pt x="11782" y="9818"/>
                  <a:pt x="19636" y="8836"/>
                  <a:pt x="19636" y="2945"/>
                </a:cubicBezTo>
              </a:path>
            </a:pathLst>
          </a:custGeom>
          <a:solidFill>
            <a:srgbClr val="7030A0"/>
          </a:solidFill>
          <a:ln w="12700">
            <a:solidFill>
              <a:srgbClr val="7030A0"/>
            </a:solidFill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Source Sans Pro Regular" charset="0"/>
              <a:ea typeface="Source Sans Pro Regular" charset="0"/>
              <a:cs typeface="Source Sans Pro Regular" charset="0"/>
            </a:endParaRPr>
          </a:p>
        </p:txBody>
      </p:sp>
      <p:sp>
        <p:nvSpPr>
          <p:cNvPr id="27" name="Shape 2618"/>
          <p:cNvSpPr/>
          <p:nvPr/>
        </p:nvSpPr>
        <p:spPr>
          <a:xfrm>
            <a:off x="9162795" y="3352324"/>
            <a:ext cx="558602" cy="558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8" h="21600" extrusionOk="0">
                <a:moveTo>
                  <a:pt x="2560" y="18308"/>
                </a:moveTo>
                <a:cubicBezTo>
                  <a:pt x="2472" y="18397"/>
                  <a:pt x="2418" y="18520"/>
                  <a:pt x="2418" y="18655"/>
                </a:cubicBezTo>
                <a:cubicBezTo>
                  <a:pt x="2418" y="18926"/>
                  <a:pt x="2635" y="19146"/>
                  <a:pt x="2902" y="19146"/>
                </a:cubicBezTo>
                <a:cubicBezTo>
                  <a:pt x="3169" y="19146"/>
                  <a:pt x="3385" y="18926"/>
                  <a:pt x="3385" y="18655"/>
                </a:cubicBezTo>
                <a:cubicBezTo>
                  <a:pt x="3385" y="18384"/>
                  <a:pt x="3169" y="18164"/>
                  <a:pt x="2902" y="18164"/>
                </a:cubicBezTo>
                <a:cubicBezTo>
                  <a:pt x="2768" y="18164"/>
                  <a:pt x="2647" y="18219"/>
                  <a:pt x="2560" y="18308"/>
                </a:cubicBezTo>
                <a:moveTo>
                  <a:pt x="20499" y="4279"/>
                </a:moveTo>
                <a:lnTo>
                  <a:pt x="20091" y="4692"/>
                </a:lnTo>
                <a:lnTo>
                  <a:pt x="20088" y="4688"/>
                </a:lnTo>
                <a:lnTo>
                  <a:pt x="17670" y="7143"/>
                </a:lnTo>
                <a:lnTo>
                  <a:pt x="17664" y="7137"/>
                </a:lnTo>
                <a:cubicBezTo>
                  <a:pt x="17227" y="7580"/>
                  <a:pt x="16624" y="7853"/>
                  <a:pt x="15958" y="7853"/>
                </a:cubicBezTo>
                <a:cubicBezTo>
                  <a:pt x="14624" y="7853"/>
                  <a:pt x="13543" y="6755"/>
                  <a:pt x="13543" y="5401"/>
                </a:cubicBezTo>
                <a:cubicBezTo>
                  <a:pt x="13543" y="4725"/>
                  <a:pt x="13813" y="4113"/>
                  <a:pt x="14248" y="3670"/>
                </a:cubicBezTo>
                <a:lnTo>
                  <a:pt x="13563" y="2975"/>
                </a:lnTo>
                <a:cubicBezTo>
                  <a:pt x="12951" y="3596"/>
                  <a:pt x="12571" y="4452"/>
                  <a:pt x="12571" y="5401"/>
                </a:cubicBezTo>
                <a:cubicBezTo>
                  <a:pt x="12571" y="7300"/>
                  <a:pt x="14087" y="8840"/>
                  <a:pt x="15958" y="8840"/>
                </a:cubicBezTo>
                <a:cubicBezTo>
                  <a:pt x="16893" y="8840"/>
                  <a:pt x="17737" y="8454"/>
                  <a:pt x="18348" y="7832"/>
                </a:cubicBezTo>
                <a:lnTo>
                  <a:pt x="18353" y="7837"/>
                </a:lnTo>
                <a:lnTo>
                  <a:pt x="20152" y="6011"/>
                </a:lnTo>
                <a:cubicBezTo>
                  <a:pt x="20516" y="7368"/>
                  <a:pt x="20343" y="8670"/>
                  <a:pt x="19540" y="9505"/>
                </a:cubicBezTo>
                <a:lnTo>
                  <a:pt x="16947" y="12198"/>
                </a:lnTo>
                <a:cubicBezTo>
                  <a:pt x="16605" y="12553"/>
                  <a:pt x="16104" y="12766"/>
                  <a:pt x="15610" y="12766"/>
                </a:cubicBezTo>
                <a:cubicBezTo>
                  <a:pt x="15590" y="12765"/>
                  <a:pt x="13953" y="12652"/>
                  <a:pt x="12318" y="11611"/>
                </a:cubicBezTo>
                <a:lnTo>
                  <a:pt x="12314" y="11620"/>
                </a:lnTo>
                <a:cubicBezTo>
                  <a:pt x="12239" y="11572"/>
                  <a:pt x="12155" y="11537"/>
                  <a:pt x="12060" y="11537"/>
                </a:cubicBezTo>
                <a:cubicBezTo>
                  <a:pt x="11897" y="11537"/>
                  <a:pt x="11759" y="11625"/>
                  <a:pt x="11671" y="11753"/>
                </a:cubicBezTo>
                <a:lnTo>
                  <a:pt x="11654" y="11742"/>
                </a:lnTo>
                <a:lnTo>
                  <a:pt x="4270" y="20043"/>
                </a:lnTo>
                <a:cubicBezTo>
                  <a:pt x="3919" y="20399"/>
                  <a:pt x="3436" y="20618"/>
                  <a:pt x="2902" y="20618"/>
                </a:cubicBezTo>
                <a:cubicBezTo>
                  <a:pt x="1833" y="20618"/>
                  <a:pt x="967" y="19740"/>
                  <a:pt x="967" y="18655"/>
                </a:cubicBezTo>
                <a:cubicBezTo>
                  <a:pt x="967" y="18113"/>
                  <a:pt x="1184" y="17622"/>
                  <a:pt x="1534" y="17267"/>
                </a:cubicBezTo>
                <a:lnTo>
                  <a:pt x="9684" y="9801"/>
                </a:lnTo>
                <a:lnTo>
                  <a:pt x="9671" y="9786"/>
                </a:lnTo>
                <a:cubicBezTo>
                  <a:pt x="9796" y="9698"/>
                  <a:pt x="9884" y="9557"/>
                  <a:pt x="9884" y="9389"/>
                </a:cubicBezTo>
                <a:cubicBezTo>
                  <a:pt x="9884" y="9283"/>
                  <a:pt x="9844" y="9190"/>
                  <a:pt x="9787" y="9110"/>
                </a:cubicBezTo>
                <a:lnTo>
                  <a:pt x="9790" y="9107"/>
                </a:lnTo>
                <a:cubicBezTo>
                  <a:pt x="8390" y="7219"/>
                  <a:pt x="8340" y="5816"/>
                  <a:pt x="9546" y="4488"/>
                </a:cubicBezTo>
                <a:lnTo>
                  <a:pt x="12130" y="1805"/>
                </a:lnTo>
                <a:cubicBezTo>
                  <a:pt x="12785" y="1125"/>
                  <a:pt x="13641" y="982"/>
                  <a:pt x="14244" y="982"/>
                </a:cubicBezTo>
                <a:lnTo>
                  <a:pt x="14246" y="982"/>
                </a:lnTo>
                <a:cubicBezTo>
                  <a:pt x="14611" y="982"/>
                  <a:pt x="14988" y="1037"/>
                  <a:pt x="15366" y="1136"/>
                </a:cubicBezTo>
                <a:lnTo>
                  <a:pt x="13559" y="2970"/>
                </a:lnTo>
                <a:lnTo>
                  <a:pt x="14243" y="3664"/>
                </a:lnTo>
                <a:lnTo>
                  <a:pt x="16661" y="1210"/>
                </a:lnTo>
                <a:lnTo>
                  <a:pt x="16657" y="1206"/>
                </a:lnTo>
                <a:lnTo>
                  <a:pt x="17082" y="775"/>
                </a:lnTo>
                <a:cubicBezTo>
                  <a:pt x="16139" y="269"/>
                  <a:pt x="15160" y="0"/>
                  <a:pt x="14246" y="0"/>
                </a:cubicBezTo>
                <a:lnTo>
                  <a:pt x="14244" y="0"/>
                </a:lnTo>
                <a:cubicBezTo>
                  <a:pt x="13167" y="0"/>
                  <a:pt x="12182" y="361"/>
                  <a:pt x="11460" y="1111"/>
                </a:cubicBezTo>
                <a:lnTo>
                  <a:pt x="8867" y="3804"/>
                </a:lnTo>
                <a:cubicBezTo>
                  <a:pt x="7163" y="5672"/>
                  <a:pt x="7613" y="7584"/>
                  <a:pt x="8769" y="9315"/>
                </a:cubicBezTo>
                <a:lnTo>
                  <a:pt x="850" y="16572"/>
                </a:lnTo>
                <a:cubicBezTo>
                  <a:pt x="325" y="17106"/>
                  <a:pt x="0" y="17842"/>
                  <a:pt x="0" y="18655"/>
                </a:cubicBezTo>
                <a:cubicBezTo>
                  <a:pt x="0" y="20282"/>
                  <a:pt x="1299" y="21600"/>
                  <a:pt x="2902" y="21600"/>
                </a:cubicBezTo>
                <a:cubicBezTo>
                  <a:pt x="3703" y="21600"/>
                  <a:pt x="4429" y="21271"/>
                  <a:pt x="4954" y="20738"/>
                </a:cubicBezTo>
                <a:lnTo>
                  <a:pt x="12160" y="12652"/>
                </a:lnTo>
                <a:cubicBezTo>
                  <a:pt x="13800" y="13590"/>
                  <a:pt x="15363" y="13747"/>
                  <a:pt x="15606" y="13747"/>
                </a:cubicBezTo>
                <a:cubicBezTo>
                  <a:pt x="16313" y="13747"/>
                  <a:pt x="17067" y="13463"/>
                  <a:pt x="17617" y="12892"/>
                </a:cubicBezTo>
                <a:lnTo>
                  <a:pt x="20209" y="10198"/>
                </a:lnTo>
                <a:cubicBezTo>
                  <a:pt x="21560" y="8795"/>
                  <a:pt x="21600" y="6433"/>
                  <a:pt x="20499" y="4279"/>
                </a:cubicBezTo>
              </a:path>
            </a:pathLst>
          </a:custGeom>
          <a:solidFill>
            <a:srgbClr val="7030A0"/>
          </a:solidFill>
          <a:ln w="12700">
            <a:solidFill>
              <a:srgbClr val="7030A0"/>
            </a:solidFill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Source Sans Pro Regular" charset="0"/>
              <a:ea typeface="Source Sans Pro Regular" charset="0"/>
              <a:cs typeface="Source Sans Pro Regular" charset="0"/>
            </a:endParaRPr>
          </a:p>
        </p:txBody>
      </p:sp>
      <p:sp>
        <p:nvSpPr>
          <p:cNvPr id="28" name="Shape 2537"/>
          <p:cNvSpPr/>
          <p:nvPr/>
        </p:nvSpPr>
        <p:spPr>
          <a:xfrm>
            <a:off x="1849192" y="3352350"/>
            <a:ext cx="457082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13745"/>
                </a:moveTo>
                <a:lnTo>
                  <a:pt x="3600" y="13745"/>
                </a:lnTo>
                <a:cubicBezTo>
                  <a:pt x="3269" y="13745"/>
                  <a:pt x="3000" y="13966"/>
                  <a:pt x="3000" y="14236"/>
                </a:cubicBezTo>
                <a:cubicBezTo>
                  <a:pt x="3000" y="14508"/>
                  <a:pt x="3269" y="14727"/>
                  <a:pt x="3600" y="14727"/>
                </a:cubicBezTo>
                <a:lnTo>
                  <a:pt x="14400" y="14727"/>
                </a:lnTo>
                <a:cubicBezTo>
                  <a:pt x="14731" y="14727"/>
                  <a:pt x="15000" y="14508"/>
                  <a:pt x="15000" y="14236"/>
                </a:cubicBezTo>
                <a:cubicBezTo>
                  <a:pt x="15000" y="13966"/>
                  <a:pt x="14731" y="13745"/>
                  <a:pt x="14400" y="13745"/>
                </a:cubicBezTo>
                <a:moveTo>
                  <a:pt x="3000" y="11291"/>
                </a:moveTo>
                <a:cubicBezTo>
                  <a:pt x="3000" y="11562"/>
                  <a:pt x="3269" y="11782"/>
                  <a:pt x="3600" y="11782"/>
                </a:cubicBezTo>
                <a:lnTo>
                  <a:pt x="18000" y="11782"/>
                </a:lnTo>
                <a:cubicBezTo>
                  <a:pt x="18331" y="11782"/>
                  <a:pt x="18600" y="11562"/>
                  <a:pt x="18600" y="11291"/>
                </a:cubicBezTo>
                <a:cubicBezTo>
                  <a:pt x="18600" y="11020"/>
                  <a:pt x="18331" y="10800"/>
                  <a:pt x="18000" y="10800"/>
                </a:cubicBezTo>
                <a:lnTo>
                  <a:pt x="3600" y="10800"/>
                </a:lnTo>
                <a:cubicBezTo>
                  <a:pt x="3269" y="10800"/>
                  <a:pt x="3000" y="11020"/>
                  <a:pt x="3000" y="11291"/>
                </a:cubicBezTo>
                <a:moveTo>
                  <a:pt x="20400" y="20618"/>
                </a:moveTo>
                <a:lnTo>
                  <a:pt x="6600" y="20618"/>
                </a:lnTo>
                <a:lnTo>
                  <a:pt x="1200" y="16200"/>
                </a:lnTo>
                <a:lnTo>
                  <a:pt x="1200" y="2945"/>
                </a:lnTo>
                <a:lnTo>
                  <a:pt x="4200" y="2945"/>
                </a:lnTo>
                <a:lnTo>
                  <a:pt x="4200" y="4418"/>
                </a:lnTo>
                <a:cubicBezTo>
                  <a:pt x="4200" y="4690"/>
                  <a:pt x="4469" y="4909"/>
                  <a:pt x="4800" y="4909"/>
                </a:cubicBezTo>
                <a:cubicBezTo>
                  <a:pt x="5131" y="4909"/>
                  <a:pt x="5400" y="4690"/>
                  <a:pt x="5400" y="4418"/>
                </a:cubicBezTo>
                <a:lnTo>
                  <a:pt x="5400" y="2945"/>
                </a:lnTo>
                <a:lnTo>
                  <a:pt x="6600" y="2945"/>
                </a:lnTo>
                <a:lnTo>
                  <a:pt x="6600" y="4418"/>
                </a:lnTo>
                <a:cubicBezTo>
                  <a:pt x="6600" y="4690"/>
                  <a:pt x="6869" y="4909"/>
                  <a:pt x="7200" y="4909"/>
                </a:cubicBezTo>
                <a:cubicBezTo>
                  <a:pt x="7531" y="4909"/>
                  <a:pt x="7800" y="4690"/>
                  <a:pt x="7800" y="4418"/>
                </a:cubicBezTo>
                <a:lnTo>
                  <a:pt x="7800" y="2945"/>
                </a:lnTo>
                <a:lnTo>
                  <a:pt x="9000" y="2945"/>
                </a:lnTo>
                <a:lnTo>
                  <a:pt x="9000" y="4418"/>
                </a:lnTo>
                <a:cubicBezTo>
                  <a:pt x="9000" y="4690"/>
                  <a:pt x="9269" y="4909"/>
                  <a:pt x="9600" y="4909"/>
                </a:cubicBezTo>
                <a:cubicBezTo>
                  <a:pt x="9931" y="4909"/>
                  <a:pt x="10200" y="4690"/>
                  <a:pt x="10200" y="4418"/>
                </a:cubicBezTo>
                <a:lnTo>
                  <a:pt x="10200" y="2945"/>
                </a:lnTo>
                <a:lnTo>
                  <a:pt x="11400" y="2945"/>
                </a:lnTo>
                <a:lnTo>
                  <a:pt x="11400" y="4418"/>
                </a:lnTo>
                <a:cubicBezTo>
                  <a:pt x="11400" y="4690"/>
                  <a:pt x="11669" y="4909"/>
                  <a:pt x="12000" y="4909"/>
                </a:cubicBezTo>
                <a:cubicBezTo>
                  <a:pt x="12331" y="4909"/>
                  <a:pt x="12600" y="4690"/>
                  <a:pt x="12600" y="4418"/>
                </a:cubicBezTo>
                <a:lnTo>
                  <a:pt x="12600" y="2945"/>
                </a:lnTo>
                <a:lnTo>
                  <a:pt x="13800" y="2945"/>
                </a:lnTo>
                <a:lnTo>
                  <a:pt x="13800" y="4418"/>
                </a:lnTo>
                <a:cubicBezTo>
                  <a:pt x="13800" y="4690"/>
                  <a:pt x="14069" y="4909"/>
                  <a:pt x="14400" y="4909"/>
                </a:cubicBezTo>
                <a:cubicBezTo>
                  <a:pt x="14731" y="4909"/>
                  <a:pt x="15000" y="4690"/>
                  <a:pt x="15000" y="4418"/>
                </a:cubicBezTo>
                <a:lnTo>
                  <a:pt x="15000" y="2945"/>
                </a:lnTo>
                <a:lnTo>
                  <a:pt x="16200" y="2945"/>
                </a:lnTo>
                <a:lnTo>
                  <a:pt x="16200" y="4418"/>
                </a:lnTo>
                <a:cubicBezTo>
                  <a:pt x="16200" y="4690"/>
                  <a:pt x="16469" y="4909"/>
                  <a:pt x="16800" y="4909"/>
                </a:cubicBezTo>
                <a:cubicBezTo>
                  <a:pt x="17131" y="4909"/>
                  <a:pt x="17400" y="4690"/>
                  <a:pt x="17400" y="4418"/>
                </a:cubicBezTo>
                <a:lnTo>
                  <a:pt x="17400" y="2945"/>
                </a:lnTo>
                <a:lnTo>
                  <a:pt x="20400" y="2945"/>
                </a:lnTo>
                <a:cubicBezTo>
                  <a:pt x="20400" y="2945"/>
                  <a:pt x="20400" y="20618"/>
                  <a:pt x="20400" y="20618"/>
                </a:cubicBezTo>
                <a:close/>
                <a:moveTo>
                  <a:pt x="1200" y="20618"/>
                </a:moveTo>
                <a:lnTo>
                  <a:pt x="1200" y="17673"/>
                </a:lnTo>
                <a:lnTo>
                  <a:pt x="4800" y="20618"/>
                </a:lnTo>
                <a:cubicBezTo>
                  <a:pt x="4800" y="20618"/>
                  <a:pt x="1200" y="20618"/>
                  <a:pt x="1200" y="20618"/>
                </a:cubicBezTo>
                <a:close/>
                <a:moveTo>
                  <a:pt x="20400" y="1964"/>
                </a:moveTo>
                <a:lnTo>
                  <a:pt x="17400" y="1964"/>
                </a:lnTo>
                <a:lnTo>
                  <a:pt x="17400" y="491"/>
                </a:lnTo>
                <a:cubicBezTo>
                  <a:pt x="17400" y="220"/>
                  <a:pt x="17131" y="0"/>
                  <a:pt x="16800" y="0"/>
                </a:cubicBezTo>
                <a:cubicBezTo>
                  <a:pt x="16469" y="0"/>
                  <a:pt x="16200" y="220"/>
                  <a:pt x="16200" y="491"/>
                </a:cubicBezTo>
                <a:lnTo>
                  <a:pt x="16200" y="1964"/>
                </a:lnTo>
                <a:lnTo>
                  <a:pt x="15000" y="1964"/>
                </a:lnTo>
                <a:lnTo>
                  <a:pt x="15000" y="491"/>
                </a:lnTo>
                <a:cubicBezTo>
                  <a:pt x="15000" y="220"/>
                  <a:pt x="14731" y="0"/>
                  <a:pt x="14400" y="0"/>
                </a:cubicBezTo>
                <a:cubicBezTo>
                  <a:pt x="14069" y="0"/>
                  <a:pt x="13800" y="220"/>
                  <a:pt x="13800" y="491"/>
                </a:cubicBezTo>
                <a:lnTo>
                  <a:pt x="13800" y="1964"/>
                </a:lnTo>
                <a:lnTo>
                  <a:pt x="12600" y="1964"/>
                </a:lnTo>
                <a:lnTo>
                  <a:pt x="12600" y="491"/>
                </a:lnTo>
                <a:cubicBezTo>
                  <a:pt x="12600" y="220"/>
                  <a:pt x="12331" y="0"/>
                  <a:pt x="12000" y="0"/>
                </a:cubicBezTo>
                <a:cubicBezTo>
                  <a:pt x="11669" y="0"/>
                  <a:pt x="11400" y="220"/>
                  <a:pt x="11400" y="491"/>
                </a:cubicBezTo>
                <a:lnTo>
                  <a:pt x="11400" y="1964"/>
                </a:lnTo>
                <a:lnTo>
                  <a:pt x="10200" y="1964"/>
                </a:lnTo>
                <a:lnTo>
                  <a:pt x="10200" y="491"/>
                </a:lnTo>
                <a:cubicBezTo>
                  <a:pt x="10200" y="220"/>
                  <a:pt x="9931" y="0"/>
                  <a:pt x="9600" y="0"/>
                </a:cubicBezTo>
                <a:cubicBezTo>
                  <a:pt x="9269" y="0"/>
                  <a:pt x="9000" y="220"/>
                  <a:pt x="9000" y="491"/>
                </a:cubicBezTo>
                <a:lnTo>
                  <a:pt x="9000" y="1964"/>
                </a:lnTo>
                <a:lnTo>
                  <a:pt x="7800" y="1964"/>
                </a:lnTo>
                <a:lnTo>
                  <a:pt x="7800" y="491"/>
                </a:lnTo>
                <a:cubicBezTo>
                  <a:pt x="7800" y="220"/>
                  <a:pt x="7531" y="0"/>
                  <a:pt x="7200" y="0"/>
                </a:cubicBezTo>
                <a:cubicBezTo>
                  <a:pt x="6869" y="0"/>
                  <a:pt x="6600" y="220"/>
                  <a:pt x="6600" y="491"/>
                </a:cubicBezTo>
                <a:lnTo>
                  <a:pt x="6600" y="1964"/>
                </a:lnTo>
                <a:lnTo>
                  <a:pt x="5400" y="1964"/>
                </a:lnTo>
                <a:lnTo>
                  <a:pt x="5400" y="491"/>
                </a:lnTo>
                <a:cubicBezTo>
                  <a:pt x="5400" y="220"/>
                  <a:pt x="5131" y="0"/>
                  <a:pt x="4800" y="0"/>
                </a:cubicBezTo>
                <a:cubicBezTo>
                  <a:pt x="4469" y="0"/>
                  <a:pt x="4200" y="220"/>
                  <a:pt x="4200" y="491"/>
                </a:cubicBezTo>
                <a:lnTo>
                  <a:pt x="4200" y="1964"/>
                </a:lnTo>
                <a:lnTo>
                  <a:pt x="1200" y="1964"/>
                </a:lnTo>
                <a:cubicBezTo>
                  <a:pt x="538" y="1964"/>
                  <a:pt x="0" y="2404"/>
                  <a:pt x="0" y="2945"/>
                </a:cubicBezTo>
                <a:lnTo>
                  <a:pt x="0" y="20618"/>
                </a:lnTo>
                <a:cubicBezTo>
                  <a:pt x="0" y="21161"/>
                  <a:pt x="538" y="21600"/>
                  <a:pt x="1200" y="21600"/>
                </a:cubicBezTo>
                <a:lnTo>
                  <a:pt x="20400" y="21600"/>
                </a:lnTo>
                <a:cubicBezTo>
                  <a:pt x="21062" y="21600"/>
                  <a:pt x="21600" y="21161"/>
                  <a:pt x="21600" y="20618"/>
                </a:cubicBezTo>
                <a:lnTo>
                  <a:pt x="21600" y="2945"/>
                </a:lnTo>
                <a:cubicBezTo>
                  <a:pt x="21600" y="2404"/>
                  <a:pt x="21062" y="1964"/>
                  <a:pt x="20400" y="1964"/>
                </a:cubicBezTo>
                <a:moveTo>
                  <a:pt x="3600" y="8836"/>
                </a:moveTo>
                <a:lnTo>
                  <a:pt x="10800" y="8836"/>
                </a:lnTo>
                <a:cubicBezTo>
                  <a:pt x="11131" y="8836"/>
                  <a:pt x="11400" y="8617"/>
                  <a:pt x="11400" y="8345"/>
                </a:cubicBezTo>
                <a:cubicBezTo>
                  <a:pt x="11400" y="8075"/>
                  <a:pt x="11131" y="7855"/>
                  <a:pt x="10800" y="7855"/>
                </a:cubicBezTo>
                <a:lnTo>
                  <a:pt x="3600" y="7855"/>
                </a:lnTo>
                <a:cubicBezTo>
                  <a:pt x="3269" y="7855"/>
                  <a:pt x="3000" y="8075"/>
                  <a:pt x="3000" y="8345"/>
                </a:cubicBezTo>
                <a:cubicBezTo>
                  <a:pt x="3000" y="8617"/>
                  <a:pt x="3269" y="8836"/>
                  <a:pt x="3600" y="8836"/>
                </a:cubicBezTo>
              </a:path>
            </a:pathLst>
          </a:custGeom>
          <a:solidFill>
            <a:srgbClr val="7030A0"/>
          </a:solidFill>
          <a:ln w="12700">
            <a:solidFill>
              <a:srgbClr val="7030A0"/>
            </a:solidFill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Source Sans Pro Regular" charset="0"/>
              <a:ea typeface="Source Sans Pro Regular" charset="0"/>
              <a:cs typeface="Source Sans Pro Regular" charset="0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90D-D9F4-2B41-A91A-46FC886083AD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96481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Internet-based</a:t>
            </a:r>
            <a:r>
              <a:rPr kumimoji="1" lang="zh-CN" altLang="en-US" dirty="0"/>
              <a:t> </a:t>
            </a:r>
            <a:r>
              <a:rPr kumimoji="1" lang="en-US" altLang="zh-CN" dirty="0"/>
              <a:t>Services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90600" y="1972435"/>
            <a:ext cx="10515600" cy="906349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Internet-based</a:t>
            </a:r>
            <a:r>
              <a:rPr kumimoji="1" lang="zh-CN" altLang="en-US" dirty="0"/>
              <a:t> </a:t>
            </a:r>
            <a:r>
              <a:rPr kumimoji="1" lang="en-US" altLang="zh-CN" dirty="0"/>
              <a:t>services</a:t>
            </a:r>
            <a:r>
              <a:rPr kumimoji="1" lang="zh-CN" altLang="en-US" dirty="0"/>
              <a:t> </a:t>
            </a:r>
            <a:r>
              <a:rPr kumimoji="1" lang="en-US" altLang="zh-CN" dirty="0"/>
              <a:t>are</a:t>
            </a:r>
            <a:r>
              <a:rPr kumimoji="1" lang="zh-CN" altLang="en-US" dirty="0"/>
              <a:t> </a:t>
            </a:r>
            <a:r>
              <a:rPr kumimoji="1" lang="en-US" altLang="zh-CN" dirty="0"/>
              <a:t>everywhere.</a:t>
            </a:r>
            <a:endParaRPr kumimoji="1"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838200" y="1715728"/>
            <a:ext cx="10512000" cy="84857"/>
          </a:xfrm>
          <a:prstGeom prst="rect">
            <a:avLst/>
          </a:prstGeom>
          <a:gradFill>
            <a:gsLst>
              <a:gs pos="0">
                <a:srgbClr val="7030A0"/>
              </a:gs>
              <a:gs pos="65000">
                <a:schemeClr val="accent4">
                  <a:lumMod val="40000"/>
                  <a:lumOff val="60000"/>
                </a:schemeClr>
              </a:gs>
              <a:gs pos="94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 10"/>
          <p:cNvGrpSpPr/>
          <p:nvPr/>
        </p:nvGrpSpPr>
        <p:grpSpPr>
          <a:xfrm>
            <a:off x="1982188" y="2664505"/>
            <a:ext cx="7666111" cy="494779"/>
            <a:chOff x="1982188" y="2664505"/>
            <a:chExt cx="7666111" cy="494779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A0E7A00-110E-924C-B95D-83447F61E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2188" y="2664505"/>
              <a:ext cx="1349079" cy="487778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670F15A-AD24-0F40-B8ED-F5AC90615ADA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13" b="17098"/>
            <a:stretch/>
          </p:blipFill>
          <p:spPr>
            <a:xfrm>
              <a:off x="4311044" y="2699457"/>
              <a:ext cx="1125943" cy="41787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418B1A90-55E0-804A-9CEA-E407E944C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6764" y="2664505"/>
              <a:ext cx="954981" cy="49477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3AB5D6C-0178-734D-B9FD-0AEF30EEB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2484" y="2734796"/>
              <a:ext cx="1125815" cy="424488"/>
            </a:xfrm>
            <a:prstGeom prst="rect">
              <a:avLst/>
            </a:prstGeom>
          </p:spPr>
        </p:pic>
      </p:grpSp>
      <p:grpSp>
        <p:nvGrpSpPr>
          <p:cNvPr id="13" name="组 12"/>
          <p:cNvGrpSpPr/>
          <p:nvPr/>
        </p:nvGrpSpPr>
        <p:grpSpPr>
          <a:xfrm>
            <a:off x="3331267" y="4290248"/>
            <a:ext cx="5191217" cy="989953"/>
            <a:chOff x="3331267" y="4290248"/>
            <a:chExt cx="5191217" cy="989953"/>
          </a:xfrm>
        </p:grpSpPr>
        <p:pic>
          <p:nvPicPr>
            <p:cNvPr id="1026" name="Picture 2" descr="https://timgsa.baidu.com/timg?image&amp;quality=80&amp;size=b9999_10000&amp;sec=1558537179085&amp;di=8e45d7c07fec2e25f9fa3b7f2b7f3b19&amp;imgtype=0&amp;src=http%3A%2F%2Fbpic.588ku.com%2Felement_origin_min_pic%2F01%2F40%2F36%2F28573cf975aaf1a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1267" y="4566230"/>
              <a:ext cx="838200" cy="572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77667" y="4425185"/>
              <a:ext cx="553266" cy="855016"/>
            </a:xfrm>
            <a:prstGeom prst="rect">
              <a:avLst/>
            </a:prstGeom>
          </p:spPr>
        </p:pic>
        <p:pic>
          <p:nvPicPr>
            <p:cNvPr id="12" name="Picture 4" descr="¸å³å¾ç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4300" y="4290248"/>
              <a:ext cx="512373" cy="491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://img.mottoin.com/image/9av2uFSb2yjuBSGCqZctffENL4JAo00nPaS7EZ2A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5960" y="4425185"/>
              <a:ext cx="1056524" cy="713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90D-D9F4-2B41-A91A-46FC886083AD}" type="slidenum">
              <a:rPr kumimoji="1" lang="zh-CN" altLang="en-US" smtClean="0"/>
              <a:t>4</a:t>
            </a:fld>
            <a:endParaRPr kumimoji="1" lang="zh-CN" altLang="en-US"/>
          </a:p>
        </p:txBody>
      </p:sp>
      <p:sp>
        <p:nvSpPr>
          <p:cNvPr id="16" name="内容占位符 2"/>
          <p:cNvSpPr txBox="1">
            <a:spLocks/>
          </p:cNvSpPr>
          <p:nvPr/>
        </p:nvSpPr>
        <p:spPr>
          <a:xfrm>
            <a:off x="990600" y="3507579"/>
            <a:ext cx="10515600" cy="703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/>
              <a:t>Service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interruptions are inevitable.</a:t>
            </a:r>
            <a:endParaRPr kumimoji="1" lang="zh-CN" altLang="en-US" dirty="0"/>
          </a:p>
        </p:txBody>
      </p:sp>
      <p:sp>
        <p:nvSpPr>
          <p:cNvPr id="17" name="内容占位符 2"/>
          <p:cNvSpPr txBox="1">
            <a:spLocks/>
          </p:cNvSpPr>
          <p:nvPr/>
        </p:nvSpPr>
        <p:spPr>
          <a:xfrm>
            <a:off x="990600" y="5280201"/>
            <a:ext cx="10515600" cy="1004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/>
              <a:t>Service</a:t>
            </a:r>
            <a:r>
              <a:rPr kumimoji="1" lang="zh-CN" altLang="en-US" dirty="0"/>
              <a:t> </a:t>
            </a:r>
            <a:r>
              <a:rPr kumimoji="1" lang="en-US" altLang="zh-CN" dirty="0"/>
              <a:t>Troubleshooting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necessary</a:t>
            </a:r>
            <a:r>
              <a:rPr kumimoji="1" lang="zh-CN" altLang="en-US" dirty="0"/>
              <a:t> </a:t>
            </a:r>
            <a:r>
              <a:rPr kumimoji="1" lang="en-US" altLang="zh-CN" dirty="0"/>
              <a:t>but</a:t>
            </a:r>
            <a:r>
              <a:rPr kumimoji="1" lang="zh-CN" altLang="en-US" dirty="0"/>
              <a:t> </a:t>
            </a:r>
            <a:r>
              <a:rPr lang="en-US" altLang="zh-CN" dirty="0"/>
              <a:t>challenging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because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interweaved anomalies.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3506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KPIs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Fluctuations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6"/>
            <a:ext cx="10657114" cy="4540005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rgbClr val="7030A0"/>
                </a:solidFill>
              </a:rPr>
              <a:t>KPIs (Key Performance Indicators): </a:t>
            </a:r>
            <a:r>
              <a:rPr lang="en-US" altLang="zh-CN" dirty="0"/>
              <a:t>A set of performance metrics</a:t>
            </a:r>
            <a:r>
              <a:rPr lang="zh-CN" altLang="en-US" dirty="0"/>
              <a:t> </a:t>
            </a:r>
            <a:r>
              <a:rPr lang="en-US" altLang="zh-CN" dirty="0"/>
              <a:t>that monitor</a:t>
            </a:r>
            <a:r>
              <a:rPr lang="zh-CN" altLang="en-US" dirty="0"/>
              <a:t> </a:t>
            </a:r>
            <a:r>
              <a:rPr lang="en-US" altLang="zh-CN" dirty="0"/>
              <a:t>the service.</a:t>
            </a:r>
            <a:endParaRPr lang="zh-CN" altLang="en-US" dirty="0">
              <a:solidFill>
                <a:srgbClr val="7030A0"/>
              </a:solidFill>
            </a:endParaRPr>
          </a:p>
          <a:p>
            <a:r>
              <a:rPr lang="en-US" altLang="zh-CN" b="1" dirty="0">
                <a:solidFill>
                  <a:srgbClr val="7030A0"/>
                </a:solidFill>
              </a:rPr>
              <a:t>Fluctuations</a:t>
            </a:r>
            <a:r>
              <a:rPr lang="zh-CN" altLang="en-US" b="1" dirty="0">
                <a:solidFill>
                  <a:srgbClr val="7030A0"/>
                </a:solidFill>
              </a:rPr>
              <a:t> </a:t>
            </a:r>
            <a:r>
              <a:rPr lang="en-US" altLang="zh-CN" b="1" dirty="0">
                <a:solidFill>
                  <a:srgbClr val="7030A0"/>
                </a:solidFill>
              </a:rPr>
              <a:t>(or</a:t>
            </a:r>
            <a:r>
              <a:rPr lang="zh-CN" altLang="en-US" b="1" dirty="0">
                <a:solidFill>
                  <a:srgbClr val="7030A0"/>
                </a:solidFill>
              </a:rPr>
              <a:t> </a:t>
            </a:r>
            <a:r>
              <a:rPr lang="en-US" altLang="zh-CN" b="1" dirty="0">
                <a:solidFill>
                  <a:srgbClr val="7030A0"/>
                </a:solidFill>
              </a:rPr>
              <a:t>Flux-features):</a:t>
            </a:r>
            <a:r>
              <a:rPr lang="zh-CN" altLang="en-US" b="1" dirty="0">
                <a:solidFill>
                  <a:srgbClr val="7030A0"/>
                </a:solidFill>
              </a:rPr>
              <a:t> </a:t>
            </a:r>
            <a:r>
              <a:rPr lang="en-US" altLang="zh-CN" dirty="0"/>
              <a:t>Anomalous changes in</a:t>
            </a:r>
            <a:r>
              <a:rPr lang="zh-CN" altLang="en-US" dirty="0"/>
              <a:t> </a:t>
            </a:r>
            <a:r>
              <a:rPr lang="en-US" altLang="zh-CN" dirty="0"/>
              <a:t>KPIs</a:t>
            </a:r>
            <a:r>
              <a:rPr lang="zh-CN" altLang="en-US" dirty="0"/>
              <a:t> </a:t>
            </a:r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/>
              <a:t>could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indicated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prediction</a:t>
            </a:r>
            <a:r>
              <a:rPr lang="zh-CN" altLang="en-US" dirty="0"/>
              <a:t> </a:t>
            </a:r>
            <a:r>
              <a:rPr lang="en-US" altLang="zh-CN" dirty="0"/>
              <a:t>errors.</a:t>
            </a:r>
          </a:p>
        </p:txBody>
      </p:sp>
      <p:sp>
        <p:nvSpPr>
          <p:cNvPr id="4" name="矩形 3"/>
          <p:cNvSpPr/>
          <p:nvPr/>
        </p:nvSpPr>
        <p:spPr>
          <a:xfrm>
            <a:off x="838200" y="1715728"/>
            <a:ext cx="10512000" cy="84857"/>
          </a:xfrm>
          <a:prstGeom prst="rect">
            <a:avLst/>
          </a:prstGeom>
          <a:gradFill>
            <a:gsLst>
              <a:gs pos="0">
                <a:srgbClr val="7030A0"/>
              </a:gs>
              <a:gs pos="65000">
                <a:schemeClr val="accent4">
                  <a:lumMod val="40000"/>
                  <a:lumOff val="60000"/>
                </a:schemeClr>
              </a:gs>
              <a:gs pos="94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742" y="3747446"/>
            <a:ext cx="6184915" cy="2473966"/>
          </a:xfrm>
          <a:prstGeom prst="rect">
            <a:avLst/>
          </a:prstGeom>
        </p:spPr>
      </p:pic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90D-D9F4-2B41-A91A-46FC886083AD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36733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Flux-correlation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2107675"/>
              </a:xfrm>
            </p:spPr>
            <p:txBody>
              <a:bodyPr>
                <a:noAutofit/>
              </a:bodyPr>
              <a:lstStyle/>
              <a:p>
                <a:r>
                  <a:rPr kumimoji="1" lang="en-US" altLang="zh-CN" sz="2600" dirty="0"/>
                  <a:t>For</a:t>
                </a:r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two</a:t>
                </a:r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KPIs</a:t>
                </a:r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X</a:t>
                </a:r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and</a:t>
                </a:r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Y,</a:t>
                </a:r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we</a:t>
                </a:r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want</a:t>
                </a:r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to</a:t>
                </a:r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answer</a:t>
                </a:r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three</a:t>
                </a:r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questions:</a:t>
                </a:r>
                <a:r>
                  <a:rPr kumimoji="1" lang="zh-CN" altLang="en-US" sz="2600" dirty="0"/>
                  <a:t> </a:t>
                </a:r>
              </a:p>
              <a:p>
                <a:pPr lvl="1"/>
                <a:r>
                  <a:rPr kumimoji="1" lang="en-US" altLang="zh-CN" sz="2600" dirty="0"/>
                  <a:t>Q1:</a:t>
                </a:r>
                <a:r>
                  <a:rPr kumimoji="1" lang="zh-CN" altLang="en-US" sz="2600" dirty="0"/>
                  <a:t> </a:t>
                </a:r>
                <a:r>
                  <a:rPr lang="en-US" altLang="zh-CN" sz="2600" dirty="0"/>
                  <a:t>Existence of</a:t>
                </a:r>
                <a:r>
                  <a:rPr lang="zh-CN" altLang="en-US" sz="2600" dirty="0"/>
                  <a:t> </a:t>
                </a:r>
                <a:r>
                  <a:rPr lang="en-US" altLang="zh-CN" sz="2600" dirty="0"/>
                  <a:t>f</a:t>
                </a:r>
                <a:r>
                  <a:rPr kumimoji="1" lang="en-US" altLang="zh-CN" sz="2600" dirty="0"/>
                  <a:t>lux-correlation</a:t>
                </a:r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(</a:t>
                </a:r>
                <a14:m>
                  <m:oMath xmlns:m="http://schemas.openxmlformats.org/officeDocument/2006/math">
                    <m:r>
                      <a:rPr kumimoji="1" lang="en-US" altLang="zh-CN" sz="2600" b="0" i="1" smtClean="0">
                        <a:latin typeface="Cambria Math" charset="0"/>
                      </a:rPr>
                      <m:t>𝑋</m:t>
                    </m:r>
                    <m:r>
                      <a:rPr kumimoji="1" lang="zh-CN" altLang="en-US" sz="2600" b="0" i="1" smtClean="0">
                        <a:latin typeface="Cambria Math" charset="0"/>
                      </a:rPr>
                      <m:t> </m:t>
                    </m:r>
                    <m:r>
                      <a:rPr kumimoji="1" lang="en-US" altLang="zh-CN" sz="2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~</m:t>
                    </m:r>
                    <m:r>
                      <a:rPr kumimoji="1" lang="zh-CN" altLang="en-US" sz="2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kumimoji="1" lang="en-US" altLang="zh-CN" sz="2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𝑌</m:t>
                    </m:r>
                  </m:oMath>
                </a14:m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or</a:t>
                </a:r>
                <a:r>
                  <a:rPr kumimoji="1" lang="zh-CN" altLang="en-US" sz="26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600" b="0" i="1" smtClean="0">
                        <a:latin typeface="Cambria Math" charset="0"/>
                      </a:rPr>
                      <m:t>𝑋</m:t>
                    </m:r>
                    <m:r>
                      <a:rPr kumimoji="1" lang="en-US" altLang="zh-CN" sz="2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≁</m:t>
                    </m:r>
                    <m:r>
                      <a:rPr kumimoji="1" lang="en-US" altLang="zh-CN" sz="2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𝑌</m:t>
                    </m:r>
                  </m:oMath>
                </a14:m>
                <a:r>
                  <a:rPr kumimoji="1" lang="en-US" altLang="zh-CN" sz="2600" dirty="0"/>
                  <a:t>).</a:t>
                </a:r>
                <a:r>
                  <a:rPr kumimoji="1" lang="zh-CN" altLang="en-US" sz="2600" dirty="0"/>
                  <a:t> </a:t>
                </a:r>
                <a:endParaRPr kumimoji="1" lang="zh-CN" altLang="en-US" sz="1000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2107675"/>
              </a:xfrm>
              <a:blipFill rotWithShape="0">
                <a:blip r:embed="rId3"/>
                <a:stretch>
                  <a:fillRect l="-928" t="-43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838200" y="1715728"/>
            <a:ext cx="10512000" cy="84857"/>
          </a:xfrm>
          <a:prstGeom prst="rect">
            <a:avLst/>
          </a:prstGeom>
          <a:gradFill>
            <a:gsLst>
              <a:gs pos="0">
                <a:srgbClr val="7030A0"/>
              </a:gs>
              <a:gs pos="65000">
                <a:schemeClr val="accent4">
                  <a:lumMod val="40000"/>
                  <a:lumOff val="60000"/>
                </a:schemeClr>
              </a:gs>
              <a:gs pos="94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911" y="4056982"/>
            <a:ext cx="2951672" cy="22426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841" y="4056982"/>
            <a:ext cx="2973719" cy="224261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443580" y="6325923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/>
              <a:t>(a)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Six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KPIs</a:t>
            </a:r>
            <a:endParaRPr kumimoji="1" lang="zh-CN" altLang="en-US" sz="1600" dirty="0"/>
          </a:p>
        </p:txBody>
      </p:sp>
      <p:sp>
        <p:nvSpPr>
          <p:cNvPr id="8" name="文本框 7"/>
          <p:cNvSpPr txBox="1"/>
          <p:nvPr/>
        </p:nvSpPr>
        <p:spPr>
          <a:xfrm>
            <a:off x="5739056" y="6299594"/>
            <a:ext cx="4231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(b)</a:t>
            </a:r>
            <a:r>
              <a:rPr lang="zh-CN" altLang="en-US" sz="1600" dirty="0"/>
              <a:t> </a:t>
            </a:r>
            <a:r>
              <a:rPr lang="en-US" altLang="zh-CN" sz="1600" dirty="0"/>
              <a:t>Fluctuations (Flux-feature) of </a:t>
            </a:r>
            <a:r>
              <a:rPr lang="zh-CN" altLang="en-US" sz="1600" dirty="0"/>
              <a:t> </a:t>
            </a:r>
            <a:r>
              <a:rPr lang="en-US" altLang="zh-CN" sz="1600" dirty="0"/>
              <a:t>the KPIs</a:t>
            </a:r>
            <a:r>
              <a:rPr lang="zh-CN" altLang="en-US" sz="1600" dirty="0"/>
              <a:t> </a:t>
            </a:r>
            <a:r>
              <a:rPr lang="en-US" altLang="zh-CN" sz="1600" dirty="0"/>
              <a:t>in</a:t>
            </a:r>
            <a:r>
              <a:rPr lang="zh-CN" altLang="en-US" sz="1600" dirty="0"/>
              <a:t> </a:t>
            </a:r>
            <a:r>
              <a:rPr lang="en-US" altLang="zh-CN" sz="1600" dirty="0"/>
              <a:t>(a) </a:t>
            </a:r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90D-D9F4-2B41-A91A-46FC886083AD}" type="slidenum">
              <a:rPr kumimoji="1" lang="zh-CN" altLang="en-US" smtClean="0"/>
              <a:t>6</a:t>
            </a:fld>
            <a:endParaRPr kumimoji="1" lang="zh-CN" altLang="en-US"/>
          </a:p>
        </p:txBody>
      </p:sp>
      <p:sp>
        <p:nvSpPr>
          <p:cNvPr id="10" name="右箭头 9"/>
          <p:cNvSpPr/>
          <p:nvPr/>
        </p:nvSpPr>
        <p:spPr>
          <a:xfrm>
            <a:off x="2081561" y="4125951"/>
            <a:ext cx="309750" cy="19939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右箭头 10"/>
          <p:cNvSpPr/>
          <p:nvPr/>
        </p:nvSpPr>
        <p:spPr>
          <a:xfrm>
            <a:off x="2081561" y="4453989"/>
            <a:ext cx="309750" cy="19939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8334990" y="2212380"/>
            <a:ext cx="17612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600" dirty="0"/>
              <a:t>If</a:t>
            </a:r>
            <a:r>
              <a:rPr kumimoji="1" lang="zh-CN" altLang="en-US" sz="2600" dirty="0"/>
              <a:t> </a:t>
            </a:r>
            <a:r>
              <a:rPr kumimoji="1" lang="en-US" altLang="zh-CN" sz="2600" dirty="0"/>
              <a:t>yes,</a:t>
            </a:r>
            <a:r>
              <a:rPr kumimoji="1" lang="zh-CN" altLang="en-US" sz="2600" dirty="0"/>
              <a:t> </a:t>
            </a:r>
            <a:r>
              <a:rPr kumimoji="1" lang="en-US" altLang="zh-CN" sz="2600" dirty="0"/>
              <a:t>then:</a:t>
            </a:r>
            <a:endParaRPr kumimoji="1" lang="zh-CN" altLang="en-US" sz="2600" dirty="0"/>
          </a:p>
        </p:txBody>
      </p:sp>
    </p:spTree>
    <p:extLst>
      <p:ext uri="{BB962C8B-B14F-4D97-AF65-F5344CB8AC3E}">
        <p14:creationId xmlns:p14="http://schemas.microsoft.com/office/powerpoint/2010/main" val="76879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3.33333E-6 0.0919 " pathEditMode="relative" rAng="0" ptsTypes="AA">
                                      <p:cBhvr>
                                        <p:cTn id="2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Flux-correlation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2107675"/>
              </a:xfrm>
            </p:spPr>
            <p:txBody>
              <a:bodyPr>
                <a:noAutofit/>
              </a:bodyPr>
              <a:lstStyle/>
              <a:p>
                <a:r>
                  <a:rPr kumimoji="1" lang="en-US" altLang="zh-CN" sz="2600" dirty="0"/>
                  <a:t>For</a:t>
                </a:r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two</a:t>
                </a:r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KPIs</a:t>
                </a:r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X</a:t>
                </a:r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and</a:t>
                </a:r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Y,</a:t>
                </a:r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we</a:t>
                </a:r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want</a:t>
                </a:r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to</a:t>
                </a:r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answer</a:t>
                </a:r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three</a:t>
                </a:r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questions:</a:t>
                </a:r>
                <a:r>
                  <a:rPr kumimoji="1" lang="zh-CN" altLang="en-US" sz="2600" dirty="0"/>
                  <a:t> </a:t>
                </a:r>
              </a:p>
              <a:p>
                <a:pPr lvl="1"/>
                <a:r>
                  <a:rPr kumimoji="1" lang="en-US" altLang="zh-CN" sz="2600" dirty="0"/>
                  <a:t>Q1:</a:t>
                </a:r>
                <a:r>
                  <a:rPr kumimoji="1" lang="zh-CN" altLang="en-US" sz="2600" dirty="0"/>
                  <a:t> </a:t>
                </a:r>
                <a:r>
                  <a:rPr lang="en-US" altLang="zh-CN" sz="2600" dirty="0"/>
                  <a:t>Existence of</a:t>
                </a:r>
                <a:r>
                  <a:rPr lang="zh-CN" altLang="en-US" sz="2600" dirty="0"/>
                  <a:t> </a:t>
                </a:r>
                <a:r>
                  <a:rPr lang="en-US" altLang="zh-CN" sz="2600" dirty="0"/>
                  <a:t>f</a:t>
                </a:r>
                <a:r>
                  <a:rPr kumimoji="1" lang="en-US" altLang="zh-CN" sz="2600" dirty="0"/>
                  <a:t>lux-correlation</a:t>
                </a:r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(</a:t>
                </a:r>
                <a14:m>
                  <m:oMath xmlns:m="http://schemas.openxmlformats.org/officeDocument/2006/math">
                    <m:r>
                      <a:rPr kumimoji="1" lang="en-US" altLang="zh-CN" sz="2600" b="0" i="1" smtClean="0">
                        <a:latin typeface="Cambria Math" charset="0"/>
                      </a:rPr>
                      <m:t>𝑋</m:t>
                    </m:r>
                    <m:r>
                      <a:rPr kumimoji="1" lang="zh-CN" altLang="en-US" sz="2600" b="0" i="1" smtClean="0">
                        <a:latin typeface="Cambria Math" charset="0"/>
                      </a:rPr>
                      <m:t> </m:t>
                    </m:r>
                    <m:r>
                      <a:rPr kumimoji="1" lang="en-US" altLang="zh-CN" sz="2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~</m:t>
                    </m:r>
                    <m:r>
                      <a:rPr kumimoji="1" lang="zh-CN" altLang="en-US" sz="2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kumimoji="1" lang="en-US" altLang="zh-CN" sz="2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𝑌</m:t>
                    </m:r>
                  </m:oMath>
                </a14:m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or</a:t>
                </a:r>
                <a:r>
                  <a:rPr kumimoji="1" lang="zh-CN" altLang="en-US" sz="26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600" b="0" i="1" smtClean="0">
                        <a:latin typeface="Cambria Math" charset="0"/>
                      </a:rPr>
                      <m:t>𝑋</m:t>
                    </m:r>
                    <m:r>
                      <a:rPr kumimoji="1" lang="en-US" altLang="zh-CN" sz="2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≁</m:t>
                    </m:r>
                    <m:r>
                      <a:rPr kumimoji="1" lang="en-US" altLang="zh-CN" sz="2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𝑌</m:t>
                    </m:r>
                  </m:oMath>
                </a14:m>
                <a:r>
                  <a:rPr kumimoji="1" lang="en-US" altLang="zh-CN" sz="2600" dirty="0"/>
                  <a:t>).</a:t>
                </a:r>
                <a:r>
                  <a:rPr kumimoji="1" lang="zh-CN" altLang="en-US" sz="2600" dirty="0"/>
                  <a:t> </a:t>
                </a:r>
              </a:p>
              <a:p>
                <a:pPr lvl="2"/>
                <a:endParaRPr kumimoji="1" lang="zh-CN" altLang="en-US" sz="1000" dirty="0"/>
              </a:p>
              <a:p>
                <a:pPr lvl="1"/>
                <a:r>
                  <a:rPr kumimoji="1" lang="en-US" altLang="zh-CN" sz="2600" dirty="0"/>
                  <a:t>Q2:</a:t>
                </a:r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Temporal</a:t>
                </a:r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order,</a:t>
                </a:r>
                <a:r>
                  <a:rPr kumimoji="1" lang="zh-CN" altLang="en-US" sz="26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600" b="0" i="1" smtClean="0">
                        <a:latin typeface="Cambria Math" charset="0"/>
                      </a:rPr>
                      <m:t>𝑋</m:t>
                    </m:r>
                    <m:r>
                      <a:rPr kumimoji="1" lang="zh-CN" altLang="en-US" sz="2600" b="0" i="1" smtClean="0">
                        <a:latin typeface="Cambria Math" charset="0"/>
                      </a:rPr>
                      <m:t> </m:t>
                    </m:r>
                    <m:r>
                      <a:rPr kumimoji="1" lang="zh-CN" altLang="en-US" sz="2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⟶</m:t>
                    </m:r>
                    <m:r>
                      <a:rPr kumimoji="1" lang="en-US" altLang="zh-CN" sz="2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𝑌</m:t>
                    </m:r>
                  </m:oMath>
                </a14:m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or</a:t>
                </a:r>
                <a:r>
                  <a:rPr kumimoji="1" lang="zh-CN" altLang="en-US" sz="26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600" b="0" i="1" smtClean="0">
                        <a:latin typeface="Cambria Math" charset="0"/>
                      </a:rPr>
                      <m:t>𝑋</m:t>
                    </m:r>
                    <m:r>
                      <a:rPr kumimoji="1" lang="zh-CN" altLang="en-US" sz="2600" b="0" i="1" smtClean="0">
                        <a:latin typeface="Cambria Math" charset="0"/>
                      </a:rPr>
                      <m:t> </m:t>
                    </m:r>
                    <m:r>
                      <a:rPr kumimoji="1" lang="zh-CN" altLang="en-US" sz="2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⟷</m:t>
                    </m:r>
                    <m:r>
                      <a:rPr kumimoji="1" lang="en-US" altLang="zh-CN" sz="2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𝑌</m:t>
                    </m:r>
                  </m:oMath>
                </a14:m>
                <a:r>
                  <a:rPr kumimoji="1" lang="en-US" altLang="zh-CN" sz="2600" dirty="0"/>
                  <a:t>.</a:t>
                </a:r>
                <a:endParaRPr kumimoji="1" lang="zh-CN" altLang="en-US" sz="2600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2107675"/>
              </a:xfrm>
              <a:blipFill rotWithShape="0">
                <a:blip r:embed="rId3"/>
                <a:stretch>
                  <a:fillRect l="-928" t="-43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838200" y="1715728"/>
            <a:ext cx="10512000" cy="84857"/>
          </a:xfrm>
          <a:prstGeom prst="rect">
            <a:avLst/>
          </a:prstGeom>
          <a:gradFill>
            <a:gsLst>
              <a:gs pos="0">
                <a:srgbClr val="7030A0"/>
              </a:gs>
              <a:gs pos="65000">
                <a:schemeClr val="accent4">
                  <a:lumMod val="40000"/>
                  <a:lumOff val="60000"/>
                </a:schemeClr>
              </a:gs>
              <a:gs pos="94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911" y="4056982"/>
            <a:ext cx="2951672" cy="22426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841" y="4056982"/>
            <a:ext cx="2973719" cy="224261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443580" y="6325923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/>
              <a:t>(a)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Six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KPIs</a:t>
            </a:r>
            <a:endParaRPr kumimoji="1" lang="zh-CN" altLang="en-US" sz="1600" dirty="0"/>
          </a:p>
        </p:txBody>
      </p:sp>
      <p:sp>
        <p:nvSpPr>
          <p:cNvPr id="8" name="文本框 7"/>
          <p:cNvSpPr txBox="1"/>
          <p:nvPr/>
        </p:nvSpPr>
        <p:spPr>
          <a:xfrm>
            <a:off x="5739056" y="6299594"/>
            <a:ext cx="4231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(b)</a:t>
            </a:r>
            <a:r>
              <a:rPr lang="zh-CN" altLang="en-US" sz="1600" dirty="0"/>
              <a:t> </a:t>
            </a:r>
            <a:r>
              <a:rPr lang="en-US" altLang="zh-CN" sz="1600" dirty="0"/>
              <a:t>Fluctuations (Flux-feature) of </a:t>
            </a:r>
            <a:r>
              <a:rPr lang="zh-CN" altLang="en-US" sz="1600" dirty="0"/>
              <a:t> </a:t>
            </a:r>
            <a:r>
              <a:rPr lang="en-US" altLang="zh-CN" sz="1600" dirty="0"/>
              <a:t>the KPIs</a:t>
            </a:r>
            <a:r>
              <a:rPr lang="zh-CN" altLang="en-US" sz="1600" dirty="0"/>
              <a:t> </a:t>
            </a:r>
            <a:r>
              <a:rPr lang="en-US" altLang="zh-CN" sz="1600" dirty="0"/>
              <a:t>in</a:t>
            </a:r>
            <a:r>
              <a:rPr lang="zh-CN" altLang="en-US" sz="1600" dirty="0"/>
              <a:t> </a:t>
            </a:r>
            <a:r>
              <a:rPr lang="en-US" altLang="zh-CN" sz="1600" dirty="0"/>
              <a:t>(a) </a:t>
            </a:r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90D-D9F4-2B41-A91A-46FC886083AD}" type="slidenum">
              <a:rPr kumimoji="1" lang="zh-CN" altLang="en-US" smtClean="0"/>
              <a:t>7</a:t>
            </a:fld>
            <a:endParaRPr kumimoji="1"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334990" y="2212380"/>
            <a:ext cx="17612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600" dirty="0"/>
              <a:t>If</a:t>
            </a:r>
            <a:r>
              <a:rPr kumimoji="1" lang="zh-CN" altLang="en-US" sz="2600" dirty="0"/>
              <a:t> </a:t>
            </a:r>
            <a:r>
              <a:rPr kumimoji="1" lang="en-US" altLang="zh-CN" sz="2600" dirty="0"/>
              <a:t>yes,</a:t>
            </a:r>
            <a:r>
              <a:rPr kumimoji="1" lang="zh-CN" altLang="en-US" sz="2600" dirty="0"/>
              <a:t> </a:t>
            </a:r>
            <a:r>
              <a:rPr kumimoji="1" lang="en-US" altLang="zh-CN" sz="2600" dirty="0"/>
              <a:t>then:</a:t>
            </a:r>
            <a:endParaRPr kumimoji="1" lang="zh-CN" altLang="en-US" sz="2600" dirty="0"/>
          </a:p>
        </p:txBody>
      </p:sp>
      <p:sp>
        <p:nvSpPr>
          <p:cNvPr id="11" name="右箭头 10"/>
          <p:cNvSpPr/>
          <p:nvPr/>
        </p:nvSpPr>
        <p:spPr>
          <a:xfrm>
            <a:off x="2074722" y="4445672"/>
            <a:ext cx="309750" cy="19939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右箭头 11"/>
          <p:cNvSpPr/>
          <p:nvPr/>
        </p:nvSpPr>
        <p:spPr>
          <a:xfrm>
            <a:off x="2074722" y="4752476"/>
            <a:ext cx="309750" cy="19939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1265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-0.00052 -0.09097 " pathEditMode="relative" rAng="0" ptsTypes="AA">
                                      <p:cBhvr>
                                        <p:cTn id="2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Flux-correlation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2107675"/>
              </a:xfrm>
            </p:spPr>
            <p:txBody>
              <a:bodyPr>
                <a:noAutofit/>
              </a:bodyPr>
              <a:lstStyle/>
              <a:p>
                <a:r>
                  <a:rPr kumimoji="1" lang="en-US" altLang="zh-CN" sz="2600" dirty="0"/>
                  <a:t>For</a:t>
                </a:r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two</a:t>
                </a:r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KPIs</a:t>
                </a:r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X</a:t>
                </a:r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and</a:t>
                </a:r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Y,</a:t>
                </a:r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we</a:t>
                </a:r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want</a:t>
                </a:r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to</a:t>
                </a:r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answer</a:t>
                </a:r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three</a:t>
                </a:r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questions:</a:t>
                </a:r>
                <a:r>
                  <a:rPr kumimoji="1" lang="zh-CN" altLang="en-US" sz="2600" dirty="0"/>
                  <a:t> </a:t>
                </a:r>
              </a:p>
              <a:p>
                <a:pPr lvl="1"/>
                <a:r>
                  <a:rPr kumimoji="1" lang="en-US" altLang="zh-CN" sz="2600" dirty="0"/>
                  <a:t>Q1:</a:t>
                </a:r>
                <a:r>
                  <a:rPr kumimoji="1" lang="zh-CN" altLang="en-US" sz="2600" dirty="0"/>
                  <a:t> </a:t>
                </a:r>
                <a:r>
                  <a:rPr lang="en-US" altLang="zh-CN" sz="2600" dirty="0"/>
                  <a:t>Existence of</a:t>
                </a:r>
                <a:r>
                  <a:rPr lang="zh-CN" altLang="en-US" sz="2600" dirty="0"/>
                  <a:t> </a:t>
                </a:r>
                <a:r>
                  <a:rPr lang="en-US" altLang="zh-CN" sz="2600" dirty="0"/>
                  <a:t>f</a:t>
                </a:r>
                <a:r>
                  <a:rPr kumimoji="1" lang="en-US" altLang="zh-CN" sz="2600" dirty="0"/>
                  <a:t>lux-correlation</a:t>
                </a:r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(</a:t>
                </a:r>
                <a14:m>
                  <m:oMath xmlns:m="http://schemas.openxmlformats.org/officeDocument/2006/math">
                    <m:r>
                      <a:rPr kumimoji="1" lang="en-US" altLang="zh-CN" sz="2600" b="0" i="1" smtClean="0">
                        <a:latin typeface="Cambria Math" charset="0"/>
                      </a:rPr>
                      <m:t>𝑋</m:t>
                    </m:r>
                    <m:r>
                      <a:rPr kumimoji="1" lang="zh-CN" altLang="en-US" sz="2600" b="0" i="1" smtClean="0">
                        <a:latin typeface="Cambria Math" charset="0"/>
                      </a:rPr>
                      <m:t> </m:t>
                    </m:r>
                    <m:r>
                      <a:rPr kumimoji="1" lang="en-US" altLang="zh-CN" sz="2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~</m:t>
                    </m:r>
                    <m:r>
                      <a:rPr kumimoji="1" lang="zh-CN" altLang="en-US" sz="2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kumimoji="1" lang="en-US" altLang="zh-CN" sz="2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𝑌</m:t>
                    </m:r>
                  </m:oMath>
                </a14:m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or</a:t>
                </a:r>
                <a:r>
                  <a:rPr kumimoji="1" lang="zh-CN" altLang="en-US" sz="26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600" b="0" i="1" smtClean="0">
                        <a:latin typeface="Cambria Math" charset="0"/>
                      </a:rPr>
                      <m:t>𝑋</m:t>
                    </m:r>
                    <m:r>
                      <a:rPr kumimoji="1" lang="en-US" altLang="zh-CN" sz="2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≁</m:t>
                    </m:r>
                    <m:r>
                      <a:rPr kumimoji="1" lang="en-US" altLang="zh-CN" sz="2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𝑌</m:t>
                    </m:r>
                  </m:oMath>
                </a14:m>
                <a:r>
                  <a:rPr kumimoji="1" lang="en-US" altLang="zh-CN" sz="2600" dirty="0"/>
                  <a:t>).</a:t>
                </a:r>
                <a:r>
                  <a:rPr kumimoji="1" lang="zh-CN" altLang="en-US" sz="2600" dirty="0"/>
                  <a:t> </a:t>
                </a:r>
              </a:p>
              <a:p>
                <a:pPr lvl="2"/>
                <a:endParaRPr kumimoji="1" lang="zh-CN" altLang="en-US" sz="1000" dirty="0"/>
              </a:p>
              <a:p>
                <a:pPr lvl="1"/>
                <a:r>
                  <a:rPr kumimoji="1" lang="en-US" altLang="zh-CN" sz="2600" dirty="0"/>
                  <a:t>Q2:</a:t>
                </a:r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Temporal</a:t>
                </a:r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order,</a:t>
                </a:r>
                <a:r>
                  <a:rPr kumimoji="1" lang="zh-CN" altLang="en-US" sz="26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600" b="0" i="1" smtClean="0">
                        <a:latin typeface="Cambria Math" charset="0"/>
                      </a:rPr>
                      <m:t>𝑋</m:t>
                    </m:r>
                    <m:r>
                      <a:rPr kumimoji="1" lang="zh-CN" altLang="en-US" sz="2600" b="0" i="1" smtClean="0">
                        <a:latin typeface="Cambria Math" charset="0"/>
                      </a:rPr>
                      <m:t> </m:t>
                    </m:r>
                    <m:r>
                      <a:rPr kumimoji="1" lang="zh-CN" altLang="en-US" sz="2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⟶</m:t>
                    </m:r>
                    <m:r>
                      <a:rPr kumimoji="1" lang="en-US" altLang="zh-CN" sz="2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𝑌</m:t>
                    </m:r>
                  </m:oMath>
                </a14:m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or</a:t>
                </a:r>
                <a:r>
                  <a:rPr kumimoji="1" lang="zh-CN" altLang="en-US" sz="26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600" b="0" i="1" smtClean="0">
                        <a:latin typeface="Cambria Math" charset="0"/>
                      </a:rPr>
                      <m:t>𝑋</m:t>
                    </m:r>
                    <m:r>
                      <a:rPr kumimoji="1" lang="zh-CN" altLang="en-US" sz="2600" b="0" i="1" smtClean="0">
                        <a:latin typeface="Cambria Math" charset="0"/>
                      </a:rPr>
                      <m:t> </m:t>
                    </m:r>
                    <m:r>
                      <a:rPr kumimoji="1" lang="zh-CN" altLang="en-US" sz="2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⟷</m:t>
                    </m:r>
                    <m:r>
                      <a:rPr kumimoji="1" lang="en-US" altLang="zh-CN" sz="2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𝑌</m:t>
                    </m:r>
                  </m:oMath>
                </a14:m>
                <a:r>
                  <a:rPr kumimoji="1" lang="en-US" altLang="zh-CN" sz="2600" dirty="0"/>
                  <a:t>.</a:t>
                </a:r>
                <a:endParaRPr kumimoji="1" lang="zh-CN" altLang="en-US" sz="2600" dirty="0"/>
              </a:p>
              <a:p>
                <a:pPr lvl="1"/>
                <a:endParaRPr kumimoji="1" lang="zh-CN" altLang="en-US" sz="1000" dirty="0"/>
              </a:p>
              <a:p>
                <a:pPr lvl="1"/>
                <a:r>
                  <a:rPr kumimoji="1" lang="en-US" altLang="zh-CN" sz="2600" dirty="0"/>
                  <a:t>Q3:</a:t>
                </a:r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Direction,</a:t>
                </a:r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Positive</a:t>
                </a:r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or</a:t>
                </a:r>
                <a:r>
                  <a:rPr kumimoji="1" lang="zh-CN" altLang="en-US" sz="2600" dirty="0"/>
                  <a:t> </a:t>
                </a:r>
                <a:r>
                  <a:rPr kumimoji="1" lang="en-US" altLang="zh-CN" sz="2600" dirty="0"/>
                  <a:t>Negative.</a:t>
                </a:r>
                <a:endParaRPr kumimoji="1" lang="zh-CN" altLang="en-US" sz="2600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2107675"/>
              </a:xfrm>
              <a:blipFill rotWithShape="0">
                <a:blip r:embed="rId3"/>
                <a:stretch>
                  <a:fillRect l="-928" t="-4335" b="-78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838200" y="1715728"/>
            <a:ext cx="10512000" cy="84857"/>
          </a:xfrm>
          <a:prstGeom prst="rect">
            <a:avLst/>
          </a:prstGeom>
          <a:gradFill>
            <a:gsLst>
              <a:gs pos="0">
                <a:srgbClr val="7030A0"/>
              </a:gs>
              <a:gs pos="65000">
                <a:schemeClr val="accent4">
                  <a:lumMod val="40000"/>
                  <a:lumOff val="60000"/>
                </a:schemeClr>
              </a:gs>
              <a:gs pos="94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911" y="4056982"/>
            <a:ext cx="2951672" cy="22426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841" y="4056982"/>
            <a:ext cx="2973719" cy="224261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443580" y="6325923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/>
              <a:t>(a)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Six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KPIs</a:t>
            </a:r>
            <a:endParaRPr kumimoji="1" lang="zh-CN" altLang="en-US" sz="1600" dirty="0"/>
          </a:p>
        </p:txBody>
      </p:sp>
      <p:sp>
        <p:nvSpPr>
          <p:cNvPr id="8" name="文本框 7"/>
          <p:cNvSpPr txBox="1"/>
          <p:nvPr/>
        </p:nvSpPr>
        <p:spPr>
          <a:xfrm>
            <a:off x="5739056" y="6299594"/>
            <a:ext cx="4231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(b)</a:t>
            </a:r>
            <a:r>
              <a:rPr lang="zh-CN" altLang="en-US" sz="1600" dirty="0"/>
              <a:t> </a:t>
            </a:r>
            <a:r>
              <a:rPr lang="en-US" altLang="zh-CN" sz="1600" dirty="0"/>
              <a:t>Fluctuations (Flux-feature) of </a:t>
            </a:r>
            <a:r>
              <a:rPr lang="zh-CN" altLang="en-US" sz="1600" dirty="0"/>
              <a:t> </a:t>
            </a:r>
            <a:r>
              <a:rPr lang="en-US" altLang="zh-CN" sz="1600" dirty="0"/>
              <a:t>the KPIs</a:t>
            </a:r>
            <a:r>
              <a:rPr lang="zh-CN" altLang="en-US" sz="1600" dirty="0"/>
              <a:t> </a:t>
            </a:r>
            <a:r>
              <a:rPr lang="en-US" altLang="zh-CN" sz="1600" dirty="0"/>
              <a:t>in</a:t>
            </a:r>
            <a:r>
              <a:rPr lang="zh-CN" altLang="en-US" sz="1600" dirty="0"/>
              <a:t> </a:t>
            </a:r>
            <a:r>
              <a:rPr lang="en-US" altLang="zh-CN" sz="1600" dirty="0"/>
              <a:t>(a) </a:t>
            </a:r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90D-D9F4-2B41-A91A-46FC886083AD}" type="slidenum">
              <a:rPr kumimoji="1" lang="zh-CN" altLang="en-US" smtClean="0"/>
              <a:t>8</a:t>
            </a:fld>
            <a:endParaRPr kumimoji="1"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334990" y="2212380"/>
            <a:ext cx="17612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600" dirty="0"/>
              <a:t>If</a:t>
            </a:r>
            <a:r>
              <a:rPr kumimoji="1" lang="zh-CN" altLang="en-US" sz="2600" dirty="0"/>
              <a:t> </a:t>
            </a:r>
            <a:r>
              <a:rPr kumimoji="1" lang="en-US" altLang="zh-CN" sz="2600" dirty="0"/>
              <a:t>yes,</a:t>
            </a:r>
            <a:r>
              <a:rPr kumimoji="1" lang="zh-CN" altLang="en-US" sz="2600" dirty="0"/>
              <a:t> </a:t>
            </a:r>
            <a:r>
              <a:rPr kumimoji="1" lang="en-US" altLang="zh-CN" sz="2600" dirty="0"/>
              <a:t>then:</a:t>
            </a:r>
            <a:endParaRPr kumimoji="1" lang="zh-CN" altLang="en-US" sz="2600" dirty="0"/>
          </a:p>
        </p:txBody>
      </p:sp>
      <p:sp>
        <p:nvSpPr>
          <p:cNvPr id="11" name="右箭头 10"/>
          <p:cNvSpPr/>
          <p:nvPr/>
        </p:nvSpPr>
        <p:spPr>
          <a:xfrm>
            <a:off x="2074722" y="4445672"/>
            <a:ext cx="309750" cy="19939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右箭头 11"/>
          <p:cNvSpPr/>
          <p:nvPr/>
        </p:nvSpPr>
        <p:spPr>
          <a:xfrm>
            <a:off x="2074722" y="4752476"/>
            <a:ext cx="309750" cy="19939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4572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-0.00052 -0.08982 " pathEditMode="relative" rAng="0" ptsTypes="AA">
                                      <p:cBhvr>
                                        <p:cTn id="2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Goal</a:t>
            </a:r>
            <a:endParaRPr kumimoji="1"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838200" y="1715728"/>
            <a:ext cx="10512000" cy="84857"/>
          </a:xfrm>
          <a:prstGeom prst="rect">
            <a:avLst/>
          </a:prstGeom>
          <a:gradFill>
            <a:gsLst>
              <a:gs pos="0">
                <a:srgbClr val="7030A0"/>
              </a:gs>
              <a:gs pos="65000">
                <a:schemeClr val="accent4">
                  <a:lumMod val="40000"/>
                  <a:lumOff val="60000"/>
                </a:schemeClr>
              </a:gs>
              <a:gs pos="94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833940" y="3544987"/>
            <a:ext cx="2366460" cy="758952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>
                <a:solidFill>
                  <a:schemeClr val="tx1"/>
                </a:solidFill>
              </a:rPr>
              <a:t>Flux-correlations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of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KPIs</a:t>
            </a:r>
            <a:endParaRPr kumimoji="1"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4315104" y="3544987"/>
            <a:ext cx="2419488" cy="758952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>
                <a:solidFill>
                  <a:schemeClr val="tx1"/>
                </a:solidFill>
              </a:rPr>
              <a:t>Service</a:t>
            </a:r>
            <a:endParaRPr kumimoji="1" lang="zh-CN" altLang="en-US" sz="2400" dirty="0">
              <a:solidFill>
                <a:schemeClr val="tx1"/>
              </a:solidFill>
            </a:endParaRPr>
          </a:p>
          <a:p>
            <a:pPr algn="ctr"/>
            <a:r>
              <a:rPr kumimoji="1" lang="en-US" altLang="zh-CN" sz="2400" dirty="0">
                <a:solidFill>
                  <a:schemeClr val="tx1"/>
                </a:solidFill>
              </a:rPr>
              <a:t>Troubleshooting</a:t>
            </a:r>
            <a:endParaRPr kumimoji="1"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7849296" y="1954841"/>
            <a:ext cx="3500904" cy="64008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>
                <a:solidFill>
                  <a:schemeClr val="tx1"/>
                </a:solidFill>
              </a:rPr>
              <a:t>Alert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Compression</a:t>
            </a:r>
            <a:endParaRPr kumimoji="1"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7849296" y="3544987"/>
            <a:ext cx="3500904" cy="758952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>
                <a:solidFill>
                  <a:schemeClr val="tx1"/>
                </a:solidFill>
              </a:rPr>
              <a:t>Recommending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TOP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N</a:t>
            </a:r>
            <a:r>
              <a:rPr kumimoji="1" lang="zh-CN" altLang="en-US" sz="2400" dirty="0">
                <a:solidFill>
                  <a:schemeClr val="tx1"/>
                </a:solidFill>
              </a:rPr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causes</a:t>
            </a:r>
            <a:endParaRPr kumimoji="1"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7849296" y="5067135"/>
            <a:ext cx="3500904" cy="839025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>
                <a:solidFill>
                  <a:schemeClr val="tx1"/>
                </a:solidFill>
              </a:rPr>
              <a:t>Constructing  Fluctuation Propagation Chains</a:t>
            </a:r>
            <a:endParaRPr kumimoji="1"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11" name="右箭头 10"/>
          <p:cNvSpPr/>
          <p:nvPr/>
        </p:nvSpPr>
        <p:spPr>
          <a:xfrm>
            <a:off x="3410280" y="3823879"/>
            <a:ext cx="694944" cy="201168"/>
          </a:xfrm>
          <a:prstGeom prst="rightArrow">
            <a:avLst/>
          </a:prstGeom>
          <a:solidFill>
            <a:srgbClr val="B551FF"/>
          </a:solidFill>
          <a:ln>
            <a:solidFill>
              <a:srgbClr val="B55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左大括号 11"/>
          <p:cNvSpPr/>
          <p:nvPr/>
        </p:nvSpPr>
        <p:spPr>
          <a:xfrm>
            <a:off x="6944472" y="2274881"/>
            <a:ext cx="625536" cy="3247231"/>
          </a:xfrm>
          <a:prstGeom prst="leftBrace">
            <a:avLst/>
          </a:prstGeom>
          <a:ln w="31750">
            <a:solidFill>
              <a:srgbClr val="B55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幻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C90D-D9F4-2B41-A91A-46FC886083AD}" type="slidenum">
              <a:rPr kumimoji="1" lang="zh-CN" altLang="en-US" smtClean="0"/>
              <a:t>9</a:t>
            </a:fld>
            <a:endParaRPr kumimoji="1" lang="zh-CN" altLang="en-US"/>
          </a:p>
        </p:txBody>
      </p:sp>
      <p:pic>
        <p:nvPicPr>
          <p:cNvPr id="1026" name="Picture 2" descr="http://www.51pptmoban.com/d/file/2015/03/02/7100a26651d01761cd3dfe859097e6c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711" y="4168800"/>
            <a:ext cx="805513" cy="151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3988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2779</TotalTime>
  <Words>2525</Words>
  <Application>Microsoft Macintosh PowerPoint</Application>
  <PresentationFormat>Widescreen</PresentationFormat>
  <Paragraphs>351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微软雅黑</vt:lpstr>
      <vt:lpstr>Source Sans Pro Regular</vt:lpstr>
      <vt:lpstr>Arial</vt:lpstr>
      <vt:lpstr>Calibri</vt:lpstr>
      <vt:lpstr>Calibri Light</vt:lpstr>
      <vt:lpstr>Cambria Math</vt:lpstr>
      <vt:lpstr>Office 主题</vt:lpstr>
      <vt:lpstr>CoFlux: Robustly Correlating KPIs by Fluctuations for Service Troubleshooting </vt:lpstr>
      <vt:lpstr>Outline</vt:lpstr>
      <vt:lpstr>Outline</vt:lpstr>
      <vt:lpstr>Internet-based Services</vt:lpstr>
      <vt:lpstr>KPIs and Fluctuations</vt:lpstr>
      <vt:lpstr>Flux-correlation</vt:lpstr>
      <vt:lpstr>Flux-correlation</vt:lpstr>
      <vt:lpstr>Flux-correlation</vt:lpstr>
      <vt:lpstr>Goal</vt:lpstr>
      <vt:lpstr>Related Work</vt:lpstr>
      <vt:lpstr>Challenges</vt:lpstr>
      <vt:lpstr>Outline</vt:lpstr>
      <vt:lpstr>Model Architecture</vt:lpstr>
      <vt:lpstr>Feature engineering</vt:lpstr>
      <vt:lpstr>Feature engineering</vt:lpstr>
      <vt:lpstr>Correlation measurement</vt:lpstr>
      <vt:lpstr>Outline</vt:lpstr>
      <vt:lpstr>CoFlux VS Baseline Models</vt:lpstr>
      <vt:lpstr>Analysis about CoFlux</vt:lpstr>
      <vt:lpstr>Analysis about CoFlux</vt:lpstr>
      <vt:lpstr>Outline</vt:lpstr>
      <vt:lpstr>Goal</vt:lpstr>
      <vt:lpstr>Clustering KPIs for alert compression </vt:lpstr>
      <vt:lpstr>Recommending Top N flux-correlated KPIs </vt:lpstr>
      <vt:lpstr>Constructing fluctuation propagation chains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Pei Dan</cp:lastModifiedBy>
  <cp:revision>891</cp:revision>
  <dcterms:created xsi:type="dcterms:W3CDTF">2019-05-21T12:13:25Z</dcterms:created>
  <dcterms:modified xsi:type="dcterms:W3CDTF">2024-05-07T07:34:48Z</dcterms:modified>
</cp:coreProperties>
</file>