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6"/>
  </p:notesMasterIdLst>
  <p:sldIdLst>
    <p:sldId id="354" r:id="rId3"/>
    <p:sldId id="355" r:id="rId4"/>
    <p:sldId id="320" r:id="rId5"/>
    <p:sldId id="321" r:id="rId6"/>
    <p:sldId id="322" r:id="rId7"/>
    <p:sldId id="323" r:id="rId8"/>
    <p:sldId id="359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60" r:id="rId21"/>
    <p:sldId id="361" r:id="rId22"/>
    <p:sldId id="362" r:id="rId23"/>
    <p:sldId id="363" r:id="rId24"/>
    <p:sldId id="340" r:id="rId25"/>
    <p:sldId id="352" r:id="rId26"/>
    <p:sldId id="356" r:id="rId27"/>
    <p:sldId id="256" r:id="rId28"/>
    <p:sldId id="257" r:id="rId29"/>
    <p:sldId id="258" r:id="rId30"/>
    <p:sldId id="286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7" r:id="rId39"/>
    <p:sldId id="268" r:id="rId40"/>
    <p:sldId id="289" r:id="rId41"/>
    <p:sldId id="271" r:id="rId42"/>
    <p:sldId id="272" r:id="rId43"/>
    <p:sldId id="290" r:id="rId44"/>
    <p:sldId id="273" r:id="rId45"/>
    <p:sldId id="274" r:id="rId46"/>
    <p:sldId id="275" r:id="rId47"/>
    <p:sldId id="287" r:id="rId48"/>
    <p:sldId id="292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8" r:id="rId57"/>
    <p:sldId id="283" r:id="rId58"/>
    <p:sldId id="285" r:id="rId59"/>
    <p:sldId id="284" r:id="rId60"/>
    <p:sldId id="291" r:id="rId61"/>
    <p:sldId id="357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64" r:id="rId90"/>
    <p:sldId id="358" r:id="rId91"/>
    <p:sldId id="365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3" r:id="rId104"/>
    <p:sldId id="366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789" autoAdjust="0"/>
    <p:restoredTop sz="93537"/>
  </p:normalViewPr>
  <p:slideViewPr>
    <p:cSldViewPr snapToGrid="0">
      <p:cViewPr varScale="1">
        <p:scale>
          <a:sx n="101" d="100"/>
          <a:sy n="101" d="100"/>
        </p:scale>
        <p:origin x="216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CEF8-A6C3-4FA0-BCD2-6A3881DAA820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EF88-43B0-4845-B86A-D76106C162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81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8EF88-43B0-4845-B86A-D76106C162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25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curvilinear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kɜːvɪˈlɪniə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(r)]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kɜːrvɪˈlɪniər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latinLnBrk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曲线的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由曲线组成的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例句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terminolo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8EF88-43B0-4845-B86A-D76106C162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4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BD4E8-AC0B-49BD-9711-B0279A77DF11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5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3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8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2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2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799B-AF99-4B38-828F-4056F97D41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21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3FA8-C82B-4D73-AA48-39ACEC437EE9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C5C1-737A-4343-93C6-379A33BE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93B2-9DF4-4660-AC73-0D14622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6A68-55A1-40DF-9479-0A0ECC6A7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Correlation</a:t>
            </a:r>
            <a:r>
              <a:rPr lang="zh-CN" altLang="en-US" sz="4400" dirty="0"/>
              <a:t> </a:t>
            </a:r>
            <a:r>
              <a:rPr lang="en-US" altLang="zh-CN" sz="4400" dirty="0"/>
              <a:t>&amp;</a:t>
            </a:r>
            <a:r>
              <a:rPr lang="zh-CN" altLang="en-US" sz="4400" dirty="0"/>
              <a:t> </a:t>
            </a:r>
            <a:r>
              <a:rPr lang="en-US" altLang="zh-CN" sz="4400" dirty="0"/>
              <a:t>Linear</a:t>
            </a:r>
            <a:r>
              <a:rPr lang="zh-CN" altLang="en-US" sz="4400" dirty="0"/>
              <a:t> </a:t>
            </a:r>
            <a:r>
              <a:rPr lang="en-US" altLang="zh-CN" sz="4400" dirty="0"/>
              <a:t>Regression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Slides</a:t>
            </a:r>
            <a:r>
              <a:rPr lang="zh-CN" altLang="en-US" dirty="0"/>
              <a:t> </a:t>
            </a:r>
            <a:r>
              <a:rPr lang="en-US" altLang="zh-CN" dirty="0"/>
              <a:t>adopted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0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773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08500" y="1752600"/>
            <a:ext cx="6731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34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 dirty="0">
                <a:cs typeface="+mj-cs"/>
              </a:rPr>
              <a:t>Example:</a:t>
            </a:r>
          </a:p>
        </p:txBody>
      </p:sp>
      <p:graphicFrame>
        <p:nvGraphicFramePr>
          <p:cNvPr id="4915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1504841"/>
              </p:ext>
            </p:extLst>
          </p:nvPr>
        </p:nvGraphicFramePr>
        <p:xfrm>
          <a:off x="2329921" y="3780734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495085" progId="Equation.3">
                  <p:embed/>
                </p:oleObj>
              </mc:Choice>
              <mc:Fallback>
                <p:oleObj name="Equation" r:id="rId2" imgW="533169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921" y="3780734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" y="1825150"/>
            <a:ext cx="5191991" cy="39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0804" name="Text Box 4"/>
          <p:cNvSpPr txBox="1">
            <a:spLocks noChangeArrowheads="1"/>
          </p:cNvSpPr>
          <p:nvPr/>
        </p:nvSpPr>
        <p:spPr bwMode="auto">
          <a:xfrm>
            <a:off x="5549730" y="1835476"/>
            <a:ext cx="3326945" cy="4385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aseline="0" dirty="0" err="1">
                <a:solidFill>
                  <a:schemeClr val="tx1"/>
                </a:solidFill>
              </a:rPr>
              <a:t>SDx</a:t>
            </a:r>
            <a:r>
              <a:rPr lang="en-US" altLang="zh-CN" sz="1800" baseline="0" dirty="0">
                <a:solidFill>
                  <a:schemeClr val="tx1"/>
                </a:solidFill>
              </a:rPr>
              <a:t> = 33 </a:t>
            </a:r>
            <a:r>
              <a:rPr lang="en-US" altLang="zh-CN" sz="1800" baseline="0" dirty="0" err="1">
                <a:solidFill>
                  <a:schemeClr val="tx1"/>
                </a:solidFill>
              </a:rPr>
              <a:t>nmol</a:t>
            </a:r>
            <a:r>
              <a:rPr lang="en-US" altLang="zh-CN" sz="1800" baseline="0" dirty="0">
                <a:solidFill>
                  <a:schemeClr val="tx1"/>
                </a:solidFill>
              </a:rPr>
              <a:t>/L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 err="1">
                <a:solidFill>
                  <a:schemeClr val="tx1"/>
                </a:solidFill>
              </a:rPr>
              <a:t>SDy</a:t>
            </a:r>
            <a:r>
              <a:rPr lang="en-US" altLang="zh-CN" sz="1800" baseline="0" dirty="0">
                <a:solidFill>
                  <a:schemeClr val="tx1"/>
                </a:solidFill>
              </a:rPr>
              <a:t>= 10 points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 err="1">
                <a:solidFill>
                  <a:schemeClr val="tx1"/>
                </a:solidFill>
              </a:rPr>
              <a:t>Cov</a:t>
            </a:r>
            <a:r>
              <a:rPr lang="en-US" altLang="zh-CN" sz="1800" baseline="0" dirty="0">
                <a:solidFill>
                  <a:schemeClr val="tx1"/>
                </a:solidFill>
              </a:rPr>
              <a:t>(X,Y) = 163 points*</a:t>
            </a:r>
            <a:r>
              <a:rPr lang="en-US" altLang="zh-CN" sz="1800" baseline="0" dirty="0" err="1">
                <a:solidFill>
                  <a:schemeClr val="tx1"/>
                </a:solidFill>
              </a:rPr>
              <a:t>nmol</a:t>
            </a:r>
            <a:r>
              <a:rPr lang="en-US" altLang="zh-CN" sz="1800" baseline="0" dirty="0">
                <a:solidFill>
                  <a:schemeClr val="tx1"/>
                </a:solidFill>
              </a:rPr>
              <a:t>/L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Beta = 163/33</a:t>
            </a:r>
            <a:r>
              <a:rPr lang="en-US" altLang="zh-CN" sz="1800" baseline="30000" dirty="0">
                <a:solidFill>
                  <a:schemeClr val="tx1"/>
                </a:solidFill>
              </a:rPr>
              <a:t>2 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= 0.15 points per nmol/L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= 1.5 points per 10 </a:t>
            </a:r>
            <a:r>
              <a:rPr lang="en-US" altLang="zh-CN" sz="1800" baseline="0" dirty="0" err="1">
                <a:solidFill>
                  <a:schemeClr val="tx1"/>
                </a:solidFill>
              </a:rPr>
              <a:t>nmol</a:t>
            </a:r>
            <a:r>
              <a:rPr lang="en-US" altLang="zh-CN" sz="1800" baseline="0" dirty="0">
                <a:solidFill>
                  <a:schemeClr val="tx1"/>
                </a:solidFill>
              </a:rPr>
              <a:t>/L</a:t>
            </a:r>
          </a:p>
          <a:p>
            <a:pPr>
              <a:spcBef>
                <a:spcPct val="50000"/>
              </a:spcBef>
            </a:pPr>
            <a:endParaRPr lang="en-US" altLang="zh-CN" sz="1800" baseline="30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r = 163/(10*33) = 0.49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Or</a:t>
            </a:r>
          </a:p>
          <a:p>
            <a:pPr>
              <a:spcBef>
                <a:spcPct val="50000"/>
              </a:spcBef>
            </a:pPr>
            <a:r>
              <a:rPr lang="en-US" altLang="zh-CN" sz="1800" baseline="0" dirty="0">
                <a:solidFill>
                  <a:schemeClr val="tx1"/>
                </a:solidFill>
              </a:rPr>
              <a:t>r = 0.15 * (33/10) = 0.49</a:t>
            </a:r>
          </a:p>
          <a:p>
            <a:pPr>
              <a:spcBef>
                <a:spcPct val="50000"/>
              </a:spcBef>
            </a:pPr>
            <a:endParaRPr lang="zh-CN" altLang="en-US" sz="1800" baseline="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133" y="4441028"/>
            <a:ext cx="1805024" cy="605673"/>
          </a:xfrm>
          <a:prstGeom prst="rect">
            <a:avLst/>
          </a:prstGeom>
        </p:spPr>
      </p:pic>
      <p:graphicFrame>
        <p:nvGraphicFramePr>
          <p:cNvPr id="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47250"/>
              </p:ext>
            </p:extLst>
          </p:nvPr>
        </p:nvGraphicFramePr>
        <p:xfrm>
          <a:off x="4317966" y="5417253"/>
          <a:ext cx="774466" cy="51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08" imgH="444307" progId="Equation.3">
                  <p:embed/>
                </p:oleObj>
              </mc:Choice>
              <mc:Fallback>
                <p:oleObj name="Equation" r:id="rId7" imgW="67280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966" y="5417253"/>
                        <a:ext cx="774466" cy="51219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5254157" y="4743865"/>
            <a:ext cx="357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" idx="3"/>
          </p:cNvCxnSpPr>
          <p:nvPr/>
        </p:nvCxnSpPr>
        <p:spPr>
          <a:xfrm>
            <a:off x="5142149" y="5641213"/>
            <a:ext cx="357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5644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Pearson r correlation assumptions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6838950" cy="4114800"/>
          </a:xfrm>
        </p:spPr>
        <p:txBody>
          <a:bodyPr/>
          <a:lstStyle/>
          <a:p>
            <a:r>
              <a:rPr lang="en-US" altLang="zh-CN" dirty="0"/>
              <a:t>Both variables should </a:t>
            </a:r>
          </a:p>
          <a:p>
            <a:pPr marL="0" indent="0">
              <a:buNone/>
            </a:pPr>
            <a:r>
              <a:rPr lang="en-US" altLang="zh-CN" dirty="0"/>
              <a:t>be normally distributed</a:t>
            </a:r>
          </a:p>
          <a:p>
            <a:endParaRPr lang="en-US" altLang="zh-CN" dirty="0"/>
          </a:p>
          <a:p>
            <a:r>
              <a:rPr lang="en-US" altLang="zh-CN" dirty="0"/>
              <a:t>A straight-line (linear) relationship between two variables</a:t>
            </a:r>
          </a:p>
          <a:p>
            <a:endParaRPr lang="en-US" altLang="zh-CN" dirty="0"/>
          </a:p>
          <a:p>
            <a:r>
              <a:rPr lang="en-US" altLang="zh-CN" dirty="0"/>
              <a:t>Data are normally distributed around the regression 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985" y="1077832"/>
            <a:ext cx="3044985" cy="2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43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51293"/>
              </p:ext>
            </p:extLst>
          </p:nvPr>
        </p:nvGraphicFramePr>
        <p:xfrm>
          <a:off x="457200" y="1277982"/>
          <a:ext cx="7978588" cy="503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592">
                <a:tc>
                  <a:txBody>
                    <a:bodyPr/>
                    <a:lstStyle/>
                    <a:p>
                      <a:r>
                        <a:rPr lang="en-US" altLang="zh-CN" dirty="0"/>
                        <a:t>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Pearson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r</a:t>
                      </a:r>
                    </a:p>
                    <a:p>
                      <a:r>
                        <a:rPr lang="en-US" altLang="zh-CN" baseline="0" dirty="0"/>
                        <a:t>/linear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Spearman’s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Kendall’s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Tau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92">
                <a:tc>
                  <a:txBody>
                    <a:bodyPr/>
                    <a:lstStyle/>
                    <a:p>
                      <a:r>
                        <a:rPr lang="en-US" altLang="zh-CN" dirty="0"/>
                        <a:t>distributions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two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are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baseline="0" dirty="0"/>
                        <a:t>normally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distributed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assumption</a:t>
                      </a:r>
                      <a:r>
                        <a:rPr lang="zh-CN" alt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592">
                <a:tc>
                  <a:txBody>
                    <a:bodyPr/>
                    <a:lstStyle/>
                    <a:p>
                      <a:r>
                        <a:rPr lang="en-US" altLang="zh-CN" dirty="0"/>
                        <a:t>variable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both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are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least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ordinal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least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ordinal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365">
                <a:tc>
                  <a:txBody>
                    <a:bodyPr/>
                    <a:lstStyle/>
                    <a:p>
                      <a:r>
                        <a:rPr lang="en-US" altLang="zh-CN" dirty="0"/>
                        <a:t>relationship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between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two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592">
                <a:tc>
                  <a:txBody>
                    <a:bodyPr/>
                    <a:lstStyle/>
                    <a:p>
                      <a:r>
                        <a:rPr lang="en-US" altLang="zh-CN" dirty="0"/>
                        <a:t>misc.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are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normally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distributed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regression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cannot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deal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with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can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deal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869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E839-2D68-8161-8111-2CF7EB41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CDF</a:t>
            </a:r>
            <a:r>
              <a:rPr lang="zh-CN" altLang="en-US" dirty="0"/>
              <a:t> </a:t>
            </a:r>
            <a:r>
              <a:rPr lang="en-US" altLang="zh-CN" dirty="0"/>
              <a:t>(Cumulative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Function)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425AC-B72E-270D-D431-724CEC3514E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26467" y="1778000"/>
            <a:ext cx="4199467" cy="45259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A CDF graph stands for Cumulative Distribution Function graph. It is a type of graph used in statistics to </a:t>
            </a:r>
            <a:r>
              <a:rPr lang="en-US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show the probability that a random variable X takes a value less than or equal to x. </a:t>
            </a:r>
            <a:r>
              <a:rPr lang="en-US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Essentially, it illustrates the cumulative probability for each value in the dataset, which means </a:t>
            </a:r>
            <a:r>
              <a:rPr lang="en-US" sz="1600" b="1" i="0" u="none" strike="noStrike" dirty="0">
                <a:solidFill>
                  <a:srgbClr val="0D0D0D"/>
                </a:solidFill>
                <a:effectLst/>
                <a:latin typeface="Söhne"/>
              </a:rPr>
              <a:t>for any point x on the graph, the Y-axis represents the probability that the random variable will take a value less than or equal to x.</a:t>
            </a:r>
          </a:p>
          <a:p>
            <a:pPr algn="l"/>
            <a:endParaRPr lang="en-US" sz="1600" dirty="0">
              <a:solidFill>
                <a:srgbClr val="0D0D0D"/>
              </a:solidFill>
              <a:latin typeface="Söhne"/>
            </a:endParaRPr>
          </a:p>
          <a:p>
            <a:pPr algn="l"/>
            <a:r>
              <a:rPr lang="en-US" sz="1600" b="0" i="0" u="none" strike="noStrike" dirty="0">
                <a:solidFill>
                  <a:srgbClr val="0D0D0D"/>
                </a:solidFill>
                <a:effectLst/>
                <a:latin typeface="Söhne"/>
              </a:rPr>
              <a:t>The CDF graph starts at 0 and increases monotonically to 1 as you move along the x-axis, representing all possible values of the random variable. It provides a visual representation of the distribution of data points, helping to understand the spread, central tendency, and variability of the data.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0EADE-844A-29EA-6164-54728D6D1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0570"/>
            <a:ext cx="3581400" cy="2994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165A0-AA89-C827-DE54-66A1E9D4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2617"/>
            <a:ext cx="3513667" cy="23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0381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08500" y="1752600"/>
            <a:ext cx="6731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2" name="TextBox 3"/>
          <p:cNvSpPr txBox="1">
            <a:spLocks noChangeArrowheads="1"/>
          </p:cNvSpPr>
          <p:nvPr/>
        </p:nvSpPr>
        <p:spPr bwMode="auto">
          <a:xfrm>
            <a:off x="4845050" y="2514600"/>
            <a:ext cx="6937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/>
              <a:t>0.2</a:t>
            </a:r>
          </a:p>
          <a:p>
            <a:pPr algn="ctr"/>
            <a:r>
              <a:rPr lang="en-US" altLang="zh-CN" sz="1800"/>
              <a:t>weak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6" y="630382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4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08500" y="1752600"/>
            <a:ext cx="15113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6" y="619990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08500" y="1752600"/>
            <a:ext cx="15113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0" name="TextBox 3"/>
          <p:cNvSpPr txBox="1">
            <a:spLocks noChangeArrowheads="1"/>
          </p:cNvSpPr>
          <p:nvPr/>
        </p:nvSpPr>
        <p:spPr bwMode="auto">
          <a:xfrm>
            <a:off x="5459413" y="2440689"/>
            <a:ext cx="7889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dirty="0"/>
              <a:t>0.8</a:t>
            </a:r>
          </a:p>
          <a:p>
            <a:pPr algn="ctr"/>
            <a:r>
              <a:rPr lang="en-US" altLang="zh-CN" sz="1800" dirty="0"/>
              <a:t>strong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7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773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4038600" y="1752600"/>
            <a:ext cx="4699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6" y="651163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5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4038600" y="1752600"/>
            <a:ext cx="4699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3571875" y="2286000"/>
            <a:ext cx="6937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/>
              <a:t>0.2</a:t>
            </a:r>
          </a:p>
          <a:p>
            <a:pPr algn="ctr"/>
            <a:r>
              <a:rPr lang="en-US" altLang="zh-CN" sz="1800"/>
              <a:t>weak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18618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163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3124200" y="1752600"/>
            <a:ext cx="13843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6" y="630382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3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4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3124200" y="1752600"/>
            <a:ext cx="13843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2971800" y="2349500"/>
            <a:ext cx="78898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/>
              <a:t>0.8</a:t>
            </a:r>
          </a:p>
          <a:p>
            <a:pPr algn="ctr"/>
            <a:r>
              <a:rPr lang="en-US" altLang="zh-CN" sz="1800"/>
              <a:t>strong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06" y="640773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7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8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3124200" y="1752600"/>
            <a:ext cx="13843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08500" y="1752600"/>
            <a:ext cx="1511300" cy="152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Line 2"/>
          <p:cNvSpPr>
            <a:spLocks noChangeShapeType="1"/>
          </p:cNvSpPr>
          <p:nvPr/>
        </p:nvSpPr>
        <p:spPr bwMode="auto">
          <a:xfrm>
            <a:off x="6400800" y="2590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07" name="Line 3"/>
          <p:cNvSpPr>
            <a:spLocks noChangeShapeType="1"/>
          </p:cNvSpPr>
          <p:nvPr/>
        </p:nvSpPr>
        <p:spPr bwMode="auto">
          <a:xfrm>
            <a:off x="6394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68522" y="490605"/>
            <a:ext cx="840263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kumimoji="0" lang="en-US" altLang="zh-CN" dirty="0">
                <a:cs typeface="+mj-cs"/>
              </a:rPr>
              <a:t>Scatter Plots of Data with Various Correlation Coefficients</a:t>
            </a:r>
          </a:p>
        </p:txBody>
      </p:sp>
      <p:sp>
        <p:nvSpPr>
          <p:cNvPr id="968709" name="Line 5"/>
          <p:cNvSpPr>
            <a:spLocks noChangeShapeType="1"/>
          </p:cNvSpPr>
          <p:nvPr/>
        </p:nvSpPr>
        <p:spPr bwMode="auto">
          <a:xfrm>
            <a:off x="41433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0" name="Line 6"/>
          <p:cNvSpPr>
            <a:spLocks noChangeShapeType="1"/>
          </p:cNvSpPr>
          <p:nvPr/>
        </p:nvSpPr>
        <p:spPr bwMode="auto">
          <a:xfrm flipH="1" flipV="1">
            <a:off x="414338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1" name="Oval 7"/>
          <p:cNvSpPr>
            <a:spLocks noChangeArrowheads="1"/>
          </p:cNvSpPr>
          <p:nvPr/>
        </p:nvSpPr>
        <p:spPr bwMode="auto">
          <a:xfrm rot="7282380" flipH="1">
            <a:off x="253206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2" name="Oval 8"/>
          <p:cNvSpPr>
            <a:spLocks noChangeArrowheads="1"/>
          </p:cNvSpPr>
          <p:nvPr/>
        </p:nvSpPr>
        <p:spPr bwMode="auto">
          <a:xfrm rot="7282380" flipH="1">
            <a:off x="177006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3" name="Oval 9"/>
          <p:cNvSpPr>
            <a:spLocks noChangeArrowheads="1"/>
          </p:cNvSpPr>
          <p:nvPr/>
        </p:nvSpPr>
        <p:spPr bwMode="auto">
          <a:xfrm rot="7282380" flipH="1">
            <a:off x="146526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4" name="Oval 10"/>
          <p:cNvSpPr>
            <a:spLocks noChangeArrowheads="1"/>
          </p:cNvSpPr>
          <p:nvPr/>
        </p:nvSpPr>
        <p:spPr bwMode="auto">
          <a:xfrm rot="7282380" flipH="1">
            <a:off x="474663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5" name="Oval 11"/>
          <p:cNvSpPr>
            <a:spLocks noChangeArrowheads="1"/>
          </p:cNvSpPr>
          <p:nvPr/>
        </p:nvSpPr>
        <p:spPr bwMode="auto">
          <a:xfrm rot="7282380" flipH="1">
            <a:off x="85566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6" name="Oval 12"/>
          <p:cNvSpPr>
            <a:spLocks noChangeArrowheads="1"/>
          </p:cNvSpPr>
          <p:nvPr/>
        </p:nvSpPr>
        <p:spPr bwMode="auto">
          <a:xfrm rot="7282380" flipH="1">
            <a:off x="1160463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717" name="Text Box 13"/>
          <p:cNvSpPr txBox="1">
            <a:spLocks noChangeArrowheads="1"/>
          </p:cNvSpPr>
          <p:nvPr/>
        </p:nvSpPr>
        <p:spPr bwMode="auto">
          <a:xfrm>
            <a:off x="169863" y="160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718" name="Line 14"/>
          <p:cNvSpPr>
            <a:spLocks noChangeShapeType="1"/>
          </p:cNvSpPr>
          <p:nvPr/>
        </p:nvSpPr>
        <p:spPr bwMode="auto">
          <a:xfrm>
            <a:off x="39846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19" name="Oval 15"/>
          <p:cNvSpPr>
            <a:spLocks noChangeArrowheads="1"/>
          </p:cNvSpPr>
          <p:nvPr/>
        </p:nvSpPr>
        <p:spPr bwMode="auto">
          <a:xfrm rot="7282380" flipH="1">
            <a:off x="2151063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0" name="Text Box 16"/>
          <p:cNvSpPr txBox="1">
            <a:spLocks noChangeArrowheads="1"/>
          </p:cNvSpPr>
          <p:nvPr/>
        </p:nvSpPr>
        <p:spPr bwMode="auto">
          <a:xfrm>
            <a:off x="266065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721" name="Line 17"/>
          <p:cNvSpPr>
            <a:spLocks noChangeShapeType="1"/>
          </p:cNvSpPr>
          <p:nvPr/>
        </p:nvSpPr>
        <p:spPr bwMode="auto">
          <a:xfrm>
            <a:off x="3368675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2" name="Line 18"/>
          <p:cNvSpPr>
            <a:spLocks noChangeShapeType="1"/>
          </p:cNvSpPr>
          <p:nvPr/>
        </p:nvSpPr>
        <p:spPr bwMode="auto">
          <a:xfrm flipH="1" flipV="1">
            <a:off x="3368675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3" name="Oval 19"/>
          <p:cNvSpPr>
            <a:spLocks noChangeArrowheads="1"/>
          </p:cNvSpPr>
          <p:nvPr/>
        </p:nvSpPr>
        <p:spPr bwMode="auto">
          <a:xfrm rot="-7282380">
            <a:off x="5486400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4" name="Oval 20"/>
          <p:cNvSpPr>
            <a:spLocks noChangeArrowheads="1"/>
          </p:cNvSpPr>
          <p:nvPr/>
        </p:nvSpPr>
        <p:spPr bwMode="auto">
          <a:xfrm rot="-7282380">
            <a:off x="54102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5" name="Oval 21"/>
          <p:cNvSpPr>
            <a:spLocks noChangeArrowheads="1"/>
          </p:cNvSpPr>
          <p:nvPr/>
        </p:nvSpPr>
        <p:spPr bwMode="auto">
          <a:xfrm rot="-7282380">
            <a:off x="3581400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6" name="Oval 22"/>
          <p:cNvSpPr>
            <a:spLocks noChangeArrowheads="1"/>
          </p:cNvSpPr>
          <p:nvPr/>
        </p:nvSpPr>
        <p:spPr bwMode="auto">
          <a:xfrm rot="-7282380">
            <a:off x="37338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7" name="Oval 23"/>
          <p:cNvSpPr>
            <a:spLocks noChangeArrowheads="1"/>
          </p:cNvSpPr>
          <p:nvPr/>
        </p:nvSpPr>
        <p:spPr bwMode="auto">
          <a:xfrm rot="-7282380">
            <a:off x="51054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8" name="Oval 24"/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29" name="Oval 25"/>
          <p:cNvSpPr>
            <a:spLocks noChangeArrowheads="1"/>
          </p:cNvSpPr>
          <p:nvPr/>
        </p:nvSpPr>
        <p:spPr bwMode="auto">
          <a:xfrm rot="-7282380">
            <a:off x="47244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0" name="Oval 26"/>
          <p:cNvSpPr>
            <a:spLocks noChangeArrowheads="1"/>
          </p:cNvSpPr>
          <p:nvPr/>
        </p:nvSpPr>
        <p:spPr bwMode="auto">
          <a:xfrm rot="-7282380">
            <a:off x="41910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1" name="Oval 27"/>
          <p:cNvSpPr>
            <a:spLocks noChangeArrowheads="1"/>
          </p:cNvSpPr>
          <p:nvPr/>
        </p:nvSpPr>
        <p:spPr bwMode="auto">
          <a:xfrm rot="-7282380">
            <a:off x="4419600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2" name="Oval 28"/>
          <p:cNvSpPr>
            <a:spLocks noChangeArrowheads="1"/>
          </p:cNvSpPr>
          <p:nvPr/>
        </p:nvSpPr>
        <p:spPr bwMode="auto">
          <a:xfrm rot="-7282380">
            <a:off x="52578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3" name="Oval 29"/>
          <p:cNvSpPr>
            <a:spLocks noChangeArrowheads="1"/>
          </p:cNvSpPr>
          <p:nvPr/>
        </p:nvSpPr>
        <p:spPr bwMode="auto">
          <a:xfrm rot="-7282380">
            <a:off x="3810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4" name="Oval 30"/>
          <p:cNvSpPr>
            <a:spLocks noChangeArrowheads="1"/>
          </p:cNvSpPr>
          <p:nvPr/>
        </p:nvSpPr>
        <p:spPr bwMode="auto">
          <a:xfrm rot="-7282380">
            <a:off x="50292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735" name="Oval 31"/>
          <p:cNvSpPr>
            <a:spLocks noChangeArrowheads="1"/>
          </p:cNvSpPr>
          <p:nvPr/>
        </p:nvSpPr>
        <p:spPr bwMode="auto">
          <a:xfrm rot="-7282380">
            <a:off x="41148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6" name="Oval 32"/>
          <p:cNvSpPr>
            <a:spLocks noChangeArrowheads="1"/>
          </p:cNvSpPr>
          <p:nvPr/>
        </p:nvSpPr>
        <p:spPr bwMode="auto">
          <a:xfrm rot="-7282380">
            <a:off x="44958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7" name="Oval 33"/>
          <p:cNvSpPr>
            <a:spLocks noChangeArrowheads="1"/>
          </p:cNvSpPr>
          <p:nvPr/>
        </p:nvSpPr>
        <p:spPr bwMode="auto">
          <a:xfrm rot="-7282380">
            <a:off x="42672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38" name="Text Box 34"/>
          <p:cNvSpPr txBox="1">
            <a:spLocks noChangeArrowheads="1"/>
          </p:cNvSpPr>
          <p:nvPr/>
        </p:nvSpPr>
        <p:spPr bwMode="auto">
          <a:xfrm>
            <a:off x="3124200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739" name="Line 35"/>
          <p:cNvSpPr>
            <a:spLocks noChangeShapeType="1"/>
          </p:cNvSpPr>
          <p:nvPr/>
        </p:nvSpPr>
        <p:spPr bwMode="auto">
          <a:xfrm>
            <a:off x="3352800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0" name="Text Box 36"/>
          <p:cNvSpPr txBox="1">
            <a:spLocks noChangeArrowheads="1"/>
          </p:cNvSpPr>
          <p:nvPr/>
        </p:nvSpPr>
        <p:spPr bwMode="auto">
          <a:xfrm>
            <a:off x="5614988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741" name="Line 37"/>
          <p:cNvSpPr>
            <a:spLocks noChangeShapeType="1"/>
          </p:cNvSpPr>
          <p:nvPr/>
        </p:nvSpPr>
        <p:spPr bwMode="auto">
          <a:xfrm>
            <a:off x="636428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2" name="Oval 38"/>
          <p:cNvSpPr>
            <a:spLocks noChangeArrowheads="1"/>
          </p:cNvSpPr>
          <p:nvPr/>
        </p:nvSpPr>
        <p:spPr bwMode="auto">
          <a:xfrm rot="-7282380">
            <a:off x="66532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3" name="Oval 39"/>
          <p:cNvSpPr>
            <a:spLocks noChangeArrowheads="1"/>
          </p:cNvSpPr>
          <p:nvPr/>
        </p:nvSpPr>
        <p:spPr bwMode="auto">
          <a:xfrm rot="-7282380">
            <a:off x="84820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4" name="Oval 40"/>
          <p:cNvSpPr>
            <a:spLocks noChangeArrowheads="1"/>
          </p:cNvSpPr>
          <p:nvPr/>
        </p:nvSpPr>
        <p:spPr bwMode="auto">
          <a:xfrm rot="-7282380">
            <a:off x="8634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5" name="Oval 41"/>
          <p:cNvSpPr>
            <a:spLocks noChangeArrowheads="1"/>
          </p:cNvSpPr>
          <p:nvPr/>
        </p:nvSpPr>
        <p:spPr bwMode="auto">
          <a:xfrm rot="-7282380">
            <a:off x="77200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6" name="Oval 42"/>
          <p:cNvSpPr>
            <a:spLocks noChangeArrowheads="1"/>
          </p:cNvSpPr>
          <p:nvPr/>
        </p:nvSpPr>
        <p:spPr bwMode="auto">
          <a:xfrm rot="-7282380">
            <a:off x="7796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7" name="Oval 43"/>
          <p:cNvSpPr>
            <a:spLocks noChangeArrowheads="1"/>
          </p:cNvSpPr>
          <p:nvPr/>
        </p:nvSpPr>
        <p:spPr bwMode="auto">
          <a:xfrm rot="-7282380">
            <a:off x="7315200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8" name="Oval 44"/>
          <p:cNvSpPr>
            <a:spLocks noChangeArrowheads="1"/>
          </p:cNvSpPr>
          <p:nvPr/>
        </p:nvSpPr>
        <p:spPr bwMode="auto">
          <a:xfrm rot="-7282380">
            <a:off x="65008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49" name="Oval 45"/>
          <p:cNvSpPr>
            <a:spLocks noChangeArrowheads="1"/>
          </p:cNvSpPr>
          <p:nvPr/>
        </p:nvSpPr>
        <p:spPr bwMode="auto">
          <a:xfrm rot="-7282380">
            <a:off x="6805613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0" name="Oval 46"/>
          <p:cNvSpPr>
            <a:spLocks noChangeArrowheads="1"/>
          </p:cNvSpPr>
          <p:nvPr/>
        </p:nvSpPr>
        <p:spPr bwMode="auto">
          <a:xfrm rot="-7282380">
            <a:off x="7110413" y="25495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751" name="Oval 47"/>
          <p:cNvSpPr>
            <a:spLocks noChangeArrowheads="1"/>
          </p:cNvSpPr>
          <p:nvPr/>
        </p:nvSpPr>
        <p:spPr bwMode="auto">
          <a:xfrm rot="-7282380">
            <a:off x="74914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2" name="Oval 48"/>
          <p:cNvSpPr>
            <a:spLocks noChangeArrowheads="1"/>
          </p:cNvSpPr>
          <p:nvPr/>
        </p:nvSpPr>
        <p:spPr bwMode="auto">
          <a:xfrm rot="-7282380">
            <a:off x="72628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3" name="Text Box 49"/>
          <p:cNvSpPr txBox="1">
            <a:spLocks noChangeArrowheads="1"/>
          </p:cNvSpPr>
          <p:nvPr/>
        </p:nvSpPr>
        <p:spPr bwMode="auto">
          <a:xfrm>
            <a:off x="6119813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754" name="Line 50"/>
          <p:cNvSpPr>
            <a:spLocks noChangeShapeType="1"/>
          </p:cNvSpPr>
          <p:nvPr/>
        </p:nvSpPr>
        <p:spPr bwMode="auto">
          <a:xfrm>
            <a:off x="63484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5" name="Oval 51"/>
          <p:cNvSpPr>
            <a:spLocks noChangeArrowheads="1"/>
          </p:cNvSpPr>
          <p:nvPr/>
        </p:nvSpPr>
        <p:spPr bwMode="auto">
          <a:xfrm rot="-7282380">
            <a:off x="8229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6" name="Text Box 52"/>
          <p:cNvSpPr txBox="1">
            <a:spLocks noChangeArrowheads="1"/>
          </p:cNvSpPr>
          <p:nvPr/>
        </p:nvSpPr>
        <p:spPr bwMode="auto">
          <a:xfrm>
            <a:off x="861060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757" name="Line 53"/>
          <p:cNvSpPr>
            <a:spLocks noChangeShapeType="1"/>
          </p:cNvSpPr>
          <p:nvPr/>
        </p:nvSpPr>
        <p:spPr bwMode="auto">
          <a:xfrm>
            <a:off x="34623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8" name="Line 54"/>
          <p:cNvSpPr>
            <a:spLocks noChangeShapeType="1"/>
          </p:cNvSpPr>
          <p:nvPr/>
        </p:nvSpPr>
        <p:spPr bwMode="auto">
          <a:xfrm flipV="1">
            <a:off x="3462338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59" name="Oval 55"/>
          <p:cNvSpPr>
            <a:spLocks noChangeArrowheads="1"/>
          </p:cNvSpPr>
          <p:nvPr/>
        </p:nvSpPr>
        <p:spPr bwMode="auto">
          <a:xfrm rot="-7282380">
            <a:off x="3522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0" name="Oval 56"/>
          <p:cNvSpPr>
            <a:spLocks noChangeArrowheads="1"/>
          </p:cNvSpPr>
          <p:nvPr/>
        </p:nvSpPr>
        <p:spPr bwMode="auto">
          <a:xfrm rot="-7282380">
            <a:off x="3751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1" name="Oval 57"/>
          <p:cNvSpPr>
            <a:spLocks noChangeArrowheads="1"/>
          </p:cNvSpPr>
          <p:nvPr/>
        </p:nvSpPr>
        <p:spPr bwMode="auto">
          <a:xfrm rot="-7282380">
            <a:off x="5410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2" name="Oval 58"/>
          <p:cNvSpPr>
            <a:spLocks noChangeArrowheads="1"/>
          </p:cNvSpPr>
          <p:nvPr/>
        </p:nvSpPr>
        <p:spPr bwMode="auto">
          <a:xfrm rot="-7282380">
            <a:off x="5580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3" name="Oval 59"/>
          <p:cNvSpPr>
            <a:spLocks noChangeArrowheads="1"/>
          </p:cNvSpPr>
          <p:nvPr/>
        </p:nvSpPr>
        <p:spPr bwMode="auto">
          <a:xfrm rot="-7282380">
            <a:off x="4038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4" name="Oval 60"/>
          <p:cNvSpPr>
            <a:spLocks noChangeArrowheads="1"/>
          </p:cNvSpPr>
          <p:nvPr/>
        </p:nvSpPr>
        <p:spPr bwMode="auto">
          <a:xfrm rot="-7282380">
            <a:off x="5791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5" name="Oval 61"/>
          <p:cNvSpPr>
            <a:spLocks noChangeArrowheads="1"/>
          </p:cNvSpPr>
          <p:nvPr/>
        </p:nvSpPr>
        <p:spPr bwMode="auto">
          <a:xfrm rot="-7282380">
            <a:off x="4953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6" name="Oval 62"/>
          <p:cNvSpPr>
            <a:spLocks noChangeArrowheads="1"/>
          </p:cNvSpPr>
          <p:nvPr/>
        </p:nvSpPr>
        <p:spPr bwMode="auto">
          <a:xfrm rot="-7282380">
            <a:off x="5029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7" name="Oval 63"/>
          <p:cNvSpPr>
            <a:spLocks noChangeArrowheads="1"/>
          </p:cNvSpPr>
          <p:nvPr/>
        </p:nvSpPr>
        <p:spPr bwMode="auto">
          <a:xfrm rot="-7282380">
            <a:off x="4419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8" name="Oval 64"/>
          <p:cNvSpPr>
            <a:spLocks noChangeArrowheads="1"/>
          </p:cNvSpPr>
          <p:nvPr/>
        </p:nvSpPr>
        <p:spPr bwMode="auto">
          <a:xfrm rot="-728238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69" name="Oval 65"/>
          <p:cNvSpPr>
            <a:spLocks noChangeArrowheads="1"/>
          </p:cNvSpPr>
          <p:nvPr/>
        </p:nvSpPr>
        <p:spPr bwMode="auto">
          <a:xfrm rot="-7282380">
            <a:off x="3810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0" name="Oval 66"/>
          <p:cNvSpPr>
            <a:spLocks noChangeArrowheads="1"/>
          </p:cNvSpPr>
          <p:nvPr/>
        </p:nvSpPr>
        <p:spPr bwMode="auto">
          <a:xfrm rot="-7282380">
            <a:off x="4191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771" name="Oval 67"/>
          <p:cNvSpPr>
            <a:spLocks noChangeArrowheads="1"/>
          </p:cNvSpPr>
          <p:nvPr/>
        </p:nvSpPr>
        <p:spPr bwMode="auto">
          <a:xfrm rot="-7282380">
            <a:off x="5334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2" name="Oval 68"/>
          <p:cNvSpPr>
            <a:spLocks noChangeArrowheads="1"/>
          </p:cNvSpPr>
          <p:nvPr/>
        </p:nvSpPr>
        <p:spPr bwMode="auto">
          <a:xfrm rot="-7282380">
            <a:off x="4589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3" name="Oval 69"/>
          <p:cNvSpPr>
            <a:spLocks noChangeArrowheads="1"/>
          </p:cNvSpPr>
          <p:nvPr/>
        </p:nvSpPr>
        <p:spPr bwMode="auto">
          <a:xfrm rot="-7282380">
            <a:off x="4572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4" name="Text Box 70"/>
          <p:cNvSpPr txBox="1">
            <a:spLocks noChangeArrowheads="1"/>
          </p:cNvSpPr>
          <p:nvPr/>
        </p:nvSpPr>
        <p:spPr bwMode="auto">
          <a:xfrm>
            <a:off x="3194050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775" name="Line 71"/>
          <p:cNvSpPr>
            <a:spLocks noChangeShapeType="1"/>
          </p:cNvSpPr>
          <p:nvPr/>
        </p:nvSpPr>
        <p:spPr bwMode="auto">
          <a:xfrm>
            <a:off x="3446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6" name="Oval 72"/>
          <p:cNvSpPr>
            <a:spLocks noChangeArrowheads="1"/>
          </p:cNvSpPr>
          <p:nvPr/>
        </p:nvSpPr>
        <p:spPr bwMode="auto">
          <a:xfrm rot="-7282380">
            <a:off x="5334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7" name="Text Box 73"/>
          <p:cNvSpPr txBox="1">
            <a:spLocks noChangeArrowheads="1"/>
          </p:cNvSpPr>
          <p:nvPr/>
        </p:nvSpPr>
        <p:spPr bwMode="auto">
          <a:xfrm>
            <a:off x="5708650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778" name="Line 74"/>
          <p:cNvSpPr>
            <a:spLocks noChangeShapeType="1"/>
          </p:cNvSpPr>
          <p:nvPr/>
        </p:nvSpPr>
        <p:spPr bwMode="auto">
          <a:xfrm>
            <a:off x="396875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79" name="Line 75"/>
          <p:cNvSpPr>
            <a:spLocks noChangeShapeType="1"/>
          </p:cNvSpPr>
          <p:nvPr/>
        </p:nvSpPr>
        <p:spPr bwMode="auto">
          <a:xfrm flipV="1">
            <a:off x="396875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0" name="Oval 76"/>
          <p:cNvSpPr>
            <a:spLocks noChangeArrowheads="1"/>
          </p:cNvSpPr>
          <p:nvPr/>
        </p:nvSpPr>
        <p:spPr bwMode="auto">
          <a:xfrm rot="-7282380">
            <a:off x="457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1" name="Oval 77"/>
          <p:cNvSpPr>
            <a:spLocks noChangeArrowheads="1"/>
          </p:cNvSpPr>
          <p:nvPr/>
        </p:nvSpPr>
        <p:spPr bwMode="auto">
          <a:xfrm rot="-7282380">
            <a:off x="762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2" name="Oval 78"/>
          <p:cNvSpPr>
            <a:spLocks noChangeArrowheads="1"/>
          </p:cNvSpPr>
          <p:nvPr/>
        </p:nvSpPr>
        <p:spPr bwMode="auto">
          <a:xfrm rot="-7282380">
            <a:off x="2819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3" name="Oval 79"/>
          <p:cNvSpPr>
            <a:spLocks noChangeArrowheads="1"/>
          </p:cNvSpPr>
          <p:nvPr/>
        </p:nvSpPr>
        <p:spPr bwMode="auto">
          <a:xfrm rot="-7282380">
            <a:off x="2438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4" name="Oval 80"/>
          <p:cNvSpPr>
            <a:spLocks noChangeArrowheads="1"/>
          </p:cNvSpPr>
          <p:nvPr/>
        </p:nvSpPr>
        <p:spPr bwMode="auto">
          <a:xfrm rot="-7282380">
            <a:off x="106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785" name="Oval 81"/>
          <p:cNvSpPr>
            <a:spLocks noChangeArrowheads="1"/>
          </p:cNvSpPr>
          <p:nvPr/>
        </p:nvSpPr>
        <p:spPr bwMode="auto">
          <a:xfrm rot="-7282380">
            <a:off x="1752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6" name="Oval 82"/>
          <p:cNvSpPr>
            <a:spLocks noChangeArrowheads="1"/>
          </p:cNvSpPr>
          <p:nvPr/>
        </p:nvSpPr>
        <p:spPr bwMode="auto">
          <a:xfrm rot="-7282380">
            <a:off x="1447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7" name="Text Box 83"/>
          <p:cNvSpPr txBox="1">
            <a:spLocks noChangeArrowheads="1"/>
          </p:cNvSpPr>
          <p:nvPr/>
        </p:nvSpPr>
        <p:spPr bwMode="auto">
          <a:xfrm>
            <a:off x="52388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788" name="Line 84"/>
          <p:cNvSpPr>
            <a:spLocks noChangeShapeType="1"/>
          </p:cNvSpPr>
          <p:nvPr/>
        </p:nvSpPr>
        <p:spPr bwMode="auto">
          <a:xfrm>
            <a:off x="381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89" name="Oval 85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90" name="Text Box 86"/>
          <p:cNvSpPr txBox="1">
            <a:spLocks noChangeArrowheads="1"/>
          </p:cNvSpPr>
          <p:nvPr/>
        </p:nvSpPr>
        <p:spPr bwMode="auto">
          <a:xfrm>
            <a:off x="2643188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791" name="Text Box 87"/>
          <p:cNvSpPr txBox="1">
            <a:spLocks noChangeArrowheads="1"/>
          </p:cNvSpPr>
          <p:nvPr/>
        </p:nvSpPr>
        <p:spPr bwMode="auto">
          <a:xfrm>
            <a:off x="1068388" y="3581400"/>
            <a:ext cx="915987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-1</a:t>
            </a:r>
          </a:p>
        </p:txBody>
      </p:sp>
      <p:sp>
        <p:nvSpPr>
          <p:cNvPr id="968792" name="Text Box 88"/>
          <p:cNvSpPr txBox="1">
            <a:spLocks noChangeArrowheads="1"/>
          </p:cNvSpPr>
          <p:nvPr/>
        </p:nvSpPr>
        <p:spPr bwMode="auto">
          <a:xfrm>
            <a:off x="4029075" y="35909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-.6</a:t>
            </a:r>
          </a:p>
        </p:txBody>
      </p:sp>
      <p:sp>
        <p:nvSpPr>
          <p:cNvPr id="968793" name="Text Box 89"/>
          <p:cNvSpPr txBox="1">
            <a:spLocks noChangeArrowheads="1"/>
          </p:cNvSpPr>
          <p:nvPr/>
        </p:nvSpPr>
        <p:spPr bwMode="auto">
          <a:xfrm>
            <a:off x="7153275" y="3590925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0</a:t>
            </a:r>
          </a:p>
        </p:txBody>
      </p:sp>
      <p:sp>
        <p:nvSpPr>
          <p:cNvPr id="968794" name="Text Box 90"/>
          <p:cNvSpPr txBox="1">
            <a:spLocks noChangeArrowheads="1"/>
          </p:cNvSpPr>
          <p:nvPr/>
        </p:nvSpPr>
        <p:spPr bwMode="auto">
          <a:xfrm>
            <a:off x="4122738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+.3</a:t>
            </a:r>
          </a:p>
        </p:txBody>
      </p:sp>
      <p:sp>
        <p:nvSpPr>
          <p:cNvPr id="968795" name="Text Box 91"/>
          <p:cNvSpPr txBox="1">
            <a:spLocks noChangeArrowheads="1"/>
          </p:cNvSpPr>
          <p:nvPr/>
        </p:nvSpPr>
        <p:spPr bwMode="auto">
          <a:xfrm>
            <a:off x="1057275" y="61468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+1</a:t>
            </a:r>
          </a:p>
        </p:txBody>
      </p:sp>
      <p:sp>
        <p:nvSpPr>
          <p:cNvPr id="968796" name="Line 92"/>
          <p:cNvSpPr>
            <a:spLocks noChangeShapeType="1"/>
          </p:cNvSpPr>
          <p:nvPr/>
        </p:nvSpPr>
        <p:spPr bwMode="auto">
          <a:xfrm>
            <a:off x="63579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97" name="Oval 93"/>
          <p:cNvSpPr>
            <a:spLocks noChangeArrowheads="1"/>
          </p:cNvSpPr>
          <p:nvPr/>
        </p:nvSpPr>
        <p:spPr bwMode="auto">
          <a:xfrm rot="-7282380">
            <a:off x="8534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98" name="Oval 94"/>
          <p:cNvSpPr>
            <a:spLocks noChangeArrowheads="1"/>
          </p:cNvSpPr>
          <p:nvPr/>
        </p:nvSpPr>
        <p:spPr bwMode="auto">
          <a:xfrm rot="-7282380">
            <a:off x="800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799" name="Oval 95"/>
          <p:cNvSpPr>
            <a:spLocks noChangeArrowheads="1"/>
          </p:cNvSpPr>
          <p:nvPr/>
        </p:nvSpPr>
        <p:spPr bwMode="auto">
          <a:xfrm rot="-7282380">
            <a:off x="6553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0" name="Oval 96"/>
          <p:cNvSpPr>
            <a:spLocks noChangeArrowheads="1"/>
          </p:cNvSpPr>
          <p:nvPr/>
        </p:nvSpPr>
        <p:spPr bwMode="auto">
          <a:xfrm rot="-728238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1" name="Oval 97"/>
          <p:cNvSpPr>
            <a:spLocks noChangeArrowheads="1"/>
          </p:cNvSpPr>
          <p:nvPr/>
        </p:nvSpPr>
        <p:spPr bwMode="auto">
          <a:xfrm rot="-7282380">
            <a:off x="7162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2"/>
              </a:solidFill>
              <a:latin typeface="Arial" charset="0"/>
              <a:ea typeface="宋体" charset="0"/>
            </a:endParaRPr>
          </a:p>
        </p:txBody>
      </p:sp>
      <p:sp>
        <p:nvSpPr>
          <p:cNvPr id="968802" name="Oval 98"/>
          <p:cNvSpPr>
            <a:spLocks noChangeArrowheads="1"/>
          </p:cNvSpPr>
          <p:nvPr/>
        </p:nvSpPr>
        <p:spPr bwMode="auto">
          <a:xfrm rot="-7282380">
            <a:off x="7485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3" name="Text Box 99"/>
          <p:cNvSpPr txBox="1">
            <a:spLocks noChangeArrowheads="1"/>
          </p:cNvSpPr>
          <p:nvPr/>
        </p:nvSpPr>
        <p:spPr bwMode="auto">
          <a:xfrm>
            <a:off x="6113463" y="4114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968804" name="Line 100"/>
          <p:cNvSpPr>
            <a:spLocks noChangeShapeType="1"/>
          </p:cNvSpPr>
          <p:nvPr/>
        </p:nvSpPr>
        <p:spPr bwMode="auto">
          <a:xfrm>
            <a:off x="6342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5" name="Text Box 101"/>
          <p:cNvSpPr txBox="1">
            <a:spLocks noChangeArrowheads="1"/>
          </p:cNvSpPr>
          <p:nvPr/>
        </p:nvSpPr>
        <p:spPr bwMode="auto">
          <a:xfrm>
            <a:off x="8604250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aseline="0">
                <a:solidFill>
                  <a:schemeClr val="tx2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968806" name="Text Box 102"/>
          <p:cNvSpPr txBox="1">
            <a:spLocks noChangeArrowheads="1"/>
          </p:cNvSpPr>
          <p:nvPr/>
        </p:nvSpPr>
        <p:spPr bwMode="auto">
          <a:xfrm>
            <a:off x="7146925" y="61595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0" baseline="0">
                <a:solidFill>
                  <a:schemeClr val="tx2"/>
                </a:solidFill>
                <a:latin typeface="Arial" charset="0"/>
                <a:ea typeface="宋体" charset="0"/>
              </a:rPr>
              <a:t>r = 0</a:t>
            </a:r>
          </a:p>
        </p:txBody>
      </p:sp>
      <p:sp>
        <p:nvSpPr>
          <p:cNvPr id="968807" name="Oval 103"/>
          <p:cNvSpPr>
            <a:spLocks noChangeArrowheads="1"/>
          </p:cNvSpPr>
          <p:nvPr/>
        </p:nvSpPr>
        <p:spPr bwMode="auto">
          <a:xfrm rot="-7282380">
            <a:off x="4953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8" name="Oval 104"/>
          <p:cNvSpPr>
            <a:spLocks noChangeArrowheads="1"/>
          </p:cNvSpPr>
          <p:nvPr/>
        </p:nvSpPr>
        <p:spPr bwMode="auto">
          <a:xfrm rot="-7282380">
            <a:off x="4343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09" name="Oval 105"/>
          <p:cNvSpPr>
            <a:spLocks noChangeArrowheads="1"/>
          </p:cNvSpPr>
          <p:nvPr/>
        </p:nvSpPr>
        <p:spPr bwMode="auto">
          <a:xfrm rot="-7282380">
            <a:off x="4724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8810" name="Rectangle 106"/>
          <p:cNvSpPr>
            <a:spLocks noChangeArrowheads="1"/>
          </p:cNvSpPr>
          <p:nvPr/>
        </p:nvSpPr>
        <p:spPr bwMode="auto">
          <a:xfrm>
            <a:off x="0" y="6583363"/>
            <a:ext cx="5929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200" b="0" baseline="0">
                <a:solidFill>
                  <a:schemeClr val="tx1"/>
                </a:solidFill>
              </a:rPr>
              <a:t>Slide from: Statistics for Managers Using Microsoft® Excel  4th Edition, 2004 Prentice-Hall</a:t>
            </a: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7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Linear</a:t>
            </a:r>
            <a:r>
              <a:rPr lang="zh-CN" altLang="en-US" i="1" dirty="0"/>
              <a:t> </a:t>
            </a:r>
            <a:r>
              <a:rPr lang="en-US" altLang="zh-CN" i="1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Spearman’s</a:t>
            </a:r>
            <a:r>
              <a:rPr lang="zh-CN" altLang="en-US" dirty="0"/>
              <a:t> </a:t>
            </a:r>
            <a:r>
              <a:rPr lang="en-US" altLang="zh-CN" dirty="0"/>
              <a:t>rho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Kendall’s</a:t>
            </a:r>
            <a:r>
              <a:rPr lang="zh-CN" altLang="en-US" dirty="0"/>
              <a:t> </a:t>
            </a:r>
            <a:r>
              <a:rPr lang="en-US" altLang="zh-CN" dirty="0"/>
              <a:t>tau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Line 2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47" name="Oval 3"/>
          <p:cNvSpPr>
            <a:spLocks noChangeArrowheads="1"/>
          </p:cNvSpPr>
          <p:nvPr/>
        </p:nvSpPr>
        <p:spPr bwMode="auto">
          <a:xfrm rot="-7282380">
            <a:off x="26670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48" name="Oval 4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49" name="Oval 5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0" name="Oval 6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1" name="Oval 7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2" name="Oval 8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3" name="Oval 9"/>
          <p:cNvSpPr>
            <a:spLocks noChangeArrowheads="1"/>
          </p:cNvSpPr>
          <p:nvPr/>
        </p:nvSpPr>
        <p:spPr bwMode="auto">
          <a:xfrm rot="-7282380">
            <a:off x="2057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4" name="Oval 10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5" name="Oval 11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6" name="Oval 12"/>
          <p:cNvSpPr>
            <a:spLocks noChangeArrowheads="1"/>
          </p:cNvSpPr>
          <p:nvPr/>
        </p:nvSpPr>
        <p:spPr bwMode="auto">
          <a:xfrm rot="-7282380">
            <a:off x="18288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0157" name="Oval 13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8" name="Oval 14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59" name="Oval 15"/>
          <p:cNvSpPr>
            <a:spLocks noChangeArrowheads="1"/>
          </p:cNvSpPr>
          <p:nvPr/>
        </p:nvSpPr>
        <p:spPr bwMode="auto">
          <a:xfrm rot="-7282380">
            <a:off x="21336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0" name="Text Box 16"/>
          <p:cNvSpPr txBox="1">
            <a:spLocks noChangeArrowheads="1"/>
          </p:cNvSpPr>
          <p:nvPr/>
        </p:nvSpPr>
        <p:spPr bwMode="auto">
          <a:xfrm>
            <a:off x="685800" y="44656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0161" name="Line 17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2" name="Text Box 18"/>
          <p:cNvSpPr txBox="1">
            <a:spLocks noChangeArrowheads="1"/>
          </p:cNvSpPr>
          <p:nvPr/>
        </p:nvSpPr>
        <p:spPr bwMode="auto">
          <a:xfrm>
            <a:off x="3405188" y="6065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0163" name="Line 19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4" name="Oval 20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5" name="Oval 21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6" name="Oval 22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7" name="Oval 23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8" name="Oval 24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69" name="Oval 25"/>
          <p:cNvSpPr>
            <a:spLocks noChangeArrowheads="1"/>
          </p:cNvSpPr>
          <p:nvPr/>
        </p:nvSpPr>
        <p:spPr bwMode="auto">
          <a:xfrm rot="-7282380">
            <a:off x="2895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0" name="Oval 26"/>
          <p:cNvSpPr>
            <a:spLocks noChangeArrowheads="1"/>
          </p:cNvSpPr>
          <p:nvPr/>
        </p:nvSpPr>
        <p:spPr bwMode="auto">
          <a:xfrm rot="-7282380">
            <a:off x="2514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1" name="Oval 27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2" name="Oval 28"/>
          <p:cNvSpPr>
            <a:spLocks noChangeArrowheads="1"/>
          </p:cNvSpPr>
          <p:nvPr/>
        </p:nvSpPr>
        <p:spPr bwMode="auto">
          <a:xfrm rot="-7282380">
            <a:off x="22098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3" name="Oval 29"/>
          <p:cNvSpPr>
            <a:spLocks noChangeArrowheads="1"/>
          </p:cNvSpPr>
          <p:nvPr/>
        </p:nvSpPr>
        <p:spPr bwMode="auto">
          <a:xfrm rot="-7282380">
            <a:off x="1295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4" name="Oval 30"/>
          <p:cNvSpPr>
            <a:spLocks noChangeArrowheads="1"/>
          </p:cNvSpPr>
          <p:nvPr/>
        </p:nvSpPr>
        <p:spPr bwMode="auto">
          <a:xfrm rot="-7282380">
            <a:off x="16002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5" name="Oval 31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0176" name="Oval 32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7" name="Oval 33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8" name="Oval 34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79" name="Text Box 35"/>
          <p:cNvSpPr txBox="1">
            <a:spLocks noChangeArrowheads="1"/>
          </p:cNvSpPr>
          <p:nvPr/>
        </p:nvSpPr>
        <p:spPr bwMode="auto">
          <a:xfrm>
            <a:off x="685800" y="225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0180" name="Line 36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1" name="Oval 37"/>
          <p:cNvSpPr>
            <a:spLocks noChangeArrowheads="1"/>
          </p:cNvSpPr>
          <p:nvPr/>
        </p:nvSpPr>
        <p:spPr bwMode="auto">
          <a:xfrm rot="-7282380">
            <a:off x="31242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2" name="Text Box 38"/>
          <p:cNvSpPr txBox="1">
            <a:spLocks noChangeArrowheads="1"/>
          </p:cNvSpPr>
          <p:nvPr/>
        </p:nvSpPr>
        <p:spPr bwMode="auto">
          <a:xfrm>
            <a:off x="3405188" y="38560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0183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zh-CN" altLang="en-US" sz="3200" b="0" baseline="0">
              <a:solidFill>
                <a:schemeClr val="tx1"/>
              </a:solidFill>
              <a:latin typeface="Tahoma" charset="0"/>
              <a:ea typeface="宋体" charset="0"/>
            </a:endParaRPr>
          </a:p>
        </p:txBody>
      </p:sp>
      <p:sp>
        <p:nvSpPr>
          <p:cNvPr id="1030184" name="Line 40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5" name="Oval 41"/>
          <p:cNvSpPr>
            <a:spLocks noChangeArrowheads="1"/>
          </p:cNvSpPr>
          <p:nvPr/>
        </p:nvSpPr>
        <p:spPr bwMode="auto">
          <a:xfrm rot="-7282380">
            <a:off x="6019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6" name="Oval 42"/>
          <p:cNvSpPr>
            <a:spLocks noChangeArrowheads="1"/>
          </p:cNvSpPr>
          <p:nvPr/>
        </p:nvSpPr>
        <p:spPr bwMode="auto">
          <a:xfrm rot="-7282380">
            <a:off x="6324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7" name="Oval 43"/>
          <p:cNvSpPr>
            <a:spLocks noChangeArrowheads="1"/>
          </p:cNvSpPr>
          <p:nvPr/>
        </p:nvSpPr>
        <p:spPr bwMode="auto">
          <a:xfrm rot="-7282380">
            <a:off x="78486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8" name="Oval 44"/>
          <p:cNvSpPr>
            <a:spLocks noChangeArrowheads="1"/>
          </p:cNvSpPr>
          <p:nvPr/>
        </p:nvSpPr>
        <p:spPr bwMode="auto">
          <a:xfrm rot="-7282380">
            <a:off x="77724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89" name="Oval 45"/>
          <p:cNvSpPr>
            <a:spLocks noChangeArrowheads="1"/>
          </p:cNvSpPr>
          <p:nvPr/>
        </p:nvSpPr>
        <p:spPr bwMode="auto">
          <a:xfrm rot="-7282380">
            <a:off x="6400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0" name="Oval 46"/>
          <p:cNvSpPr>
            <a:spLocks noChangeArrowheads="1"/>
          </p:cNvSpPr>
          <p:nvPr/>
        </p:nvSpPr>
        <p:spPr bwMode="auto">
          <a:xfrm rot="-7282380">
            <a:off x="74676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1" name="Oval 47"/>
          <p:cNvSpPr>
            <a:spLocks noChangeArrowheads="1"/>
          </p:cNvSpPr>
          <p:nvPr/>
        </p:nvSpPr>
        <p:spPr bwMode="auto">
          <a:xfrm rot="-7282380">
            <a:off x="73914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2" name="Oval 48"/>
          <p:cNvSpPr>
            <a:spLocks noChangeArrowheads="1"/>
          </p:cNvSpPr>
          <p:nvPr/>
        </p:nvSpPr>
        <p:spPr bwMode="auto">
          <a:xfrm rot="-7282380">
            <a:off x="731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3" name="Oval 49"/>
          <p:cNvSpPr>
            <a:spLocks noChangeArrowheads="1"/>
          </p:cNvSpPr>
          <p:nvPr/>
        </p:nvSpPr>
        <p:spPr bwMode="auto">
          <a:xfrm rot="-7282380">
            <a:off x="76200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4" name="Oval 50"/>
          <p:cNvSpPr>
            <a:spLocks noChangeArrowheads="1"/>
          </p:cNvSpPr>
          <p:nvPr/>
        </p:nvSpPr>
        <p:spPr bwMode="auto">
          <a:xfrm rot="-7282380">
            <a:off x="6629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0195" name="Oval 51"/>
          <p:cNvSpPr>
            <a:spLocks noChangeArrowheads="1"/>
          </p:cNvSpPr>
          <p:nvPr/>
        </p:nvSpPr>
        <p:spPr bwMode="auto">
          <a:xfrm rot="-7282380">
            <a:off x="7620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6" name="Oval 52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7" name="Oval 53"/>
          <p:cNvSpPr>
            <a:spLocks noChangeArrowheads="1"/>
          </p:cNvSpPr>
          <p:nvPr/>
        </p:nvSpPr>
        <p:spPr bwMode="auto">
          <a:xfrm rot="-7282380">
            <a:off x="6858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198" name="Text Box 54"/>
          <p:cNvSpPr txBox="1">
            <a:spLocks noChangeArrowheads="1"/>
          </p:cNvSpPr>
          <p:nvPr/>
        </p:nvSpPr>
        <p:spPr bwMode="auto">
          <a:xfrm>
            <a:off x="5486400" y="44656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0199" name="Line 55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0" name="Line 56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1" name="Oval 57"/>
          <p:cNvSpPr>
            <a:spLocks noChangeArrowheads="1"/>
          </p:cNvSpPr>
          <p:nvPr/>
        </p:nvSpPr>
        <p:spPr bwMode="auto">
          <a:xfrm rot="-7282380">
            <a:off x="60198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2" name="Oval 58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3" name="Oval 59"/>
          <p:cNvSpPr>
            <a:spLocks noChangeArrowheads="1"/>
          </p:cNvSpPr>
          <p:nvPr/>
        </p:nvSpPr>
        <p:spPr bwMode="auto">
          <a:xfrm rot="-7282380">
            <a:off x="8153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4" name="Oval 60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5" name="Oval 61"/>
          <p:cNvSpPr>
            <a:spLocks noChangeArrowheads="1"/>
          </p:cNvSpPr>
          <p:nvPr/>
        </p:nvSpPr>
        <p:spPr bwMode="auto">
          <a:xfrm rot="-7282380">
            <a:off x="6629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6" name="Oval 62"/>
          <p:cNvSpPr>
            <a:spLocks noChangeArrowheads="1"/>
          </p:cNvSpPr>
          <p:nvPr/>
        </p:nvSpPr>
        <p:spPr bwMode="auto">
          <a:xfrm rot="-7282380">
            <a:off x="8153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7" name="Oval 63"/>
          <p:cNvSpPr>
            <a:spLocks noChangeArrowheads="1"/>
          </p:cNvSpPr>
          <p:nvPr/>
        </p:nvSpPr>
        <p:spPr bwMode="auto">
          <a:xfrm rot="-7282380">
            <a:off x="7848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8" name="Oval 64"/>
          <p:cNvSpPr>
            <a:spLocks noChangeArrowheads="1"/>
          </p:cNvSpPr>
          <p:nvPr/>
        </p:nvSpPr>
        <p:spPr bwMode="auto">
          <a:xfrm rot="-7282380">
            <a:off x="73914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09" name="Oval 65"/>
          <p:cNvSpPr>
            <a:spLocks noChangeArrowheads="1"/>
          </p:cNvSpPr>
          <p:nvPr/>
        </p:nvSpPr>
        <p:spPr bwMode="auto">
          <a:xfrm rot="-7282380">
            <a:off x="70104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0" name="Oval 66"/>
          <p:cNvSpPr>
            <a:spLocks noChangeArrowheads="1"/>
          </p:cNvSpPr>
          <p:nvPr/>
        </p:nvSpPr>
        <p:spPr bwMode="auto">
          <a:xfrm rot="-7282380">
            <a:off x="61722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1" name="Oval 67"/>
          <p:cNvSpPr>
            <a:spLocks noChangeArrowheads="1"/>
          </p:cNvSpPr>
          <p:nvPr/>
        </p:nvSpPr>
        <p:spPr bwMode="auto">
          <a:xfrm rot="-7282380">
            <a:off x="6400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2" name="Oval 68"/>
          <p:cNvSpPr>
            <a:spLocks noChangeArrowheads="1"/>
          </p:cNvSpPr>
          <p:nvPr/>
        </p:nvSpPr>
        <p:spPr bwMode="auto">
          <a:xfrm rot="-7282380">
            <a:off x="67056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0213" name="Oval 69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4" name="Oval 70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5" name="Oval 71"/>
          <p:cNvSpPr>
            <a:spLocks noChangeArrowheads="1"/>
          </p:cNvSpPr>
          <p:nvPr/>
        </p:nvSpPr>
        <p:spPr bwMode="auto">
          <a:xfrm rot="-7282380">
            <a:off x="7315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6" name="Text Box 72"/>
          <p:cNvSpPr txBox="1">
            <a:spLocks noChangeArrowheads="1"/>
          </p:cNvSpPr>
          <p:nvPr/>
        </p:nvSpPr>
        <p:spPr bwMode="auto">
          <a:xfrm>
            <a:off x="5486400" y="225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0217" name="Line 73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8" name="Oval 74"/>
          <p:cNvSpPr>
            <a:spLocks noChangeArrowheads="1"/>
          </p:cNvSpPr>
          <p:nvPr/>
        </p:nvSpPr>
        <p:spPr bwMode="auto">
          <a:xfrm rot="-7282380">
            <a:off x="7924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19" name="Text Box 75"/>
          <p:cNvSpPr txBox="1">
            <a:spLocks noChangeArrowheads="1"/>
          </p:cNvSpPr>
          <p:nvPr/>
        </p:nvSpPr>
        <p:spPr bwMode="auto">
          <a:xfrm>
            <a:off x="8205788" y="38560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0220" name="Text Box 76"/>
          <p:cNvSpPr txBox="1">
            <a:spLocks noChangeArrowheads="1"/>
          </p:cNvSpPr>
          <p:nvPr/>
        </p:nvSpPr>
        <p:spPr bwMode="auto">
          <a:xfrm>
            <a:off x="8229600" y="606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0221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Linear relationships</a:t>
            </a:r>
          </a:p>
        </p:txBody>
      </p:sp>
      <p:sp>
        <p:nvSpPr>
          <p:cNvPr id="1030222" name="Text Box 78"/>
          <p:cNvSpPr txBox="1">
            <a:spLocks noChangeArrowheads="1"/>
          </p:cNvSpPr>
          <p:nvPr/>
        </p:nvSpPr>
        <p:spPr bwMode="auto">
          <a:xfrm>
            <a:off x="5715000" y="1676400"/>
            <a:ext cx="32004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aseline="0" dirty="0">
                <a:solidFill>
                  <a:schemeClr val="tx1"/>
                </a:solidFill>
                <a:latin typeface="Arial" charset="0"/>
                <a:ea typeface="宋体" charset="0"/>
              </a:rPr>
              <a:t>Curvilinear relationships</a:t>
            </a:r>
          </a:p>
        </p:txBody>
      </p:sp>
      <p:sp>
        <p:nvSpPr>
          <p:cNvPr id="1030223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24" name="Line 80"/>
          <p:cNvSpPr>
            <a:spLocks noChangeShapeType="1"/>
          </p:cNvSpPr>
          <p:nvPr/>
        </p:nvSpPr>
        <p:spPr bwMode="auto">
          <a:xfrm flipV="1">
            <a:off x="1143000" y="2590800"/>
            <a:ext cx="2362200" cy="1143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25" name="Line 81"/>
          <p:cNvSpPr>
            <a:spLocks noChangeShapeType="1"/>
          </p:cNvSpPr>
          <p:nvPr/>
        </p:nvSpPr>
        <p:spPr bwMode="auto">
          <a:xfrm>
            <a:off x="1295400" y="4724400"/>
            <a:ext cx="18288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0226" name="Freeform 82"/>
          <p:cNvSpPr>
            <a:spLocks/>
          </p:cNvSpPr>
          <p:nvPr/>
        </p:nvSpPr>
        <p:spPr bwMode="auto">
          <a:xfrm>
            <a:off x="6096000" y="2692400"/>
            <a:ext cx="2209800" cy="1117600"/>
          </a:xfrm>
          <a:custGeom>
            <a:avLst/>
            <a:gdLst>
              <a:gd name="T0" fmla="*/ 0 w 1392"/>
              <a:gd name="T1" fmla="*/ 1117600 h 704"/>
              <a:gd name="T2" fmla="*/ 1143000 w 1392"/>
              <a:gd name="T3" fmla="*/ 50800 h 704"/>
              <a:gd name="T4" fmla="*/ 2209800 w 1392"/>
              <a:gd name="T5" fmla="*/ 812800 h 7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04">
                <a:moveTo>
                  <a:pt x="0" y="704"/>
                </a:moveTo>
                <a:cubicBezTo>
                  <a:pt x="244" y="384"/>
                  <a:pt x="488" y="64"/>
                  <a:pt x="720" y="32"/>
                </a:cubicBezTo>
                <a:cubicBezTo>
                  <a:pt x="952" y="0"/>
                  <a:pt x="1172" y="256"/>
                  <a:pt x="1392" y="5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0227" name="Freeform 83"/>
          <p:cNvSpPr>
            <a:spLocks/>
          </p:cNvSpPr>
          <p:nvPr/>
        </p:nvSpPr>
        <p:spPr bwMode="auto">
          <a:xfrm>
            <a:off x="6096000" y="4419600"/>
            <a:ext cx="1828800" cy="1447800"/>
          </a:xfrm>
          <a:custGeom>
            <a:avLst/>
            <a:gdLst>
              <a:gd name="T0" fmla="*/ 0 w 1152"/>
              <a:gd name="T1" fmla="*/ 1447800 h 912"/>
              <a:gd name="T2" fmla="*/ 1295400 w 1152"/>
              <a:gd name="T3" fmla="*/ 990600 h 912"/>
              <a:gd name="T4" fmla="*/ 1828800 w 1152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312" y="844"/>
                  <a:pt x="624" y="776"/>
                  <a:pt x="816" y="624"/>
                </a:cubicBezTo>
                <a:cubicBezTo>
                  <a:pt x="1008" y="472"/>
                  <a:pt x="1080" y="236"/>
                  <a:pt x="115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030228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 dirty="0">
                <a:cs typeface="+mj-cs"/>
              </a:rPr>
              <a:t>Linear Correlation</a:t>
            </a:r>
          </a:p>
        </p:txBody>
      </p:sp>
      <p:sp>
        <p:nvSpPr>
          <p:cNvPr id="1030229" name="Rectangle 85"/>
          <p:cNvSpPr>
            <a:spLocks noChangeArrowheads="1"/>
          </p:cNvSpPr>
          <p:nvPr/>
        </p:nvSpPr>
        <p:spPr bwMode="auto">
          <a:xfrm>
            <a:off x="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600" b="0" baseline="0">
                <a:solidFill>
                  <a:schemeClr val="tx1"/>
                </a:solidFill>
              </a:rPr>
              <a:t>Slide from: Statistics for Managers Using Microsoft® Excel  4th Edition, 2004 Prentice-Hall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Line 2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1" name="Oval 3"/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2" name="Oval 4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3" name="Oval 5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4" name="Oval 6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5" name="Oval 7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6" name="Oval 8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7" name="Oval 9"/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8" name="Oval 10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9" name="Oval 11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0" name="Oval 12"/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181" name="Oval 13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2" name="Oval 14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3" name="Oval 15"/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4" name="Text Box 16"/>
          <p:cNvSpPr txBox="1">
            <a:spLocks noChangeArrowheads="1"/>
          </p:cNvSpPr>
          <p:nvPr/>
        </p:nvSpPr>
        <p:spPr bwMode="auto">
          <a:xfrm>
            <a:off x="685800" y="44656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185" name="Line 17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6" name="Text Box 18"/>
          <p:cNvSpPr txBox="1">
            <a:spLocks noChangeArrowheads="1"/>
          </p:cNvSpPr>
          <p:nvPr/>
        </p:nvSpPr>
        <p:spPr bwMode="auto">
          <a:xfrm>
            <a:off x="3405188" y="6065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187" name="Line 19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8" name="Oval 20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9" name="Oval 21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0" name="Oval 22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1" name="Oval 23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2" name="Oval 24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3" name="Oval 25"/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4" name="Oval 26"/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5" name="Oval 27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6" name="Oval 28"/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7" name="Oval 29"/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8" name="Oval 30"/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9" name="Oval 31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200" name="Oval 32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1" name="Oval 33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2" name="Oval 34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3" name="Text Box 35"/>
          <p:cNvSpPr txBox="1">
            <a:spLocks noChangeArrowheads="1"/>
          </p:cNvSpPr>
          <p:nvPr/>
        </p:nvSpPr>
        <p:spPr bwMode="auto">
          <a:xfrm>
            <a:off x="685800" y="225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204" name="Line 36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5" name="Text Box 37"/>
          <p:cNvSpPr txBox="1">
            <a:spLocks noChangeArrowheads="1"/>
          </p:cNvSpPr>
          <p:nvPr/>
        </p:nvSpPr>
        <p:spPr bwMode="auto">
          <a:xfrm>
            <a:off x="3405188" y="38560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206" name="Rectangle 38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zh-CN" altLang="en-US" sz="3200" b="0" baseline="0">
              <a:solidFill>
                <a:schemeClr val="tx1"/>
              </a:solidFill>
              <a:latin typeface="Tahoma" charset="0"/>
              <a:ea typeface="宋体" charset="0"/>
            </a:endParaRPr>
          </a:p>
        </p:txBody>
      </p:sp>
      <p:sp>
        <p:nvSpPr>
          <p:cNvPr id="1031207" name="Line 39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8" name="Oval 40"/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9" name="Oval 41"/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0" name="Oval 42"/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1" name="Oval 43"/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2" name="Oval 44"/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3" name="Oval 45"/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4" name="Oval 46"/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5" name="Oval 47"/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6" name="Oval 48"/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7" name="Oval 49"/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218" name="Oval 50"/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19" name="Oval 51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0" name="Oval 52"/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1" name="Text Box 53"/>
          <p:cNvSpPr txBox="1">
            <a:spLocks noChangeArrowheads="1"/>
          </p:cNvSpPr>
          <p:nvPr/>
        </p:nvSpPr>
        <p:spPr bwMode="auto">
          <a:xfrm>
            <a:off x="5486400" y="44656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222" name="Line 54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3" name="Line 55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4" name="Oval 56"/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5" name="Oval 57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6" name="Oval 58"/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7" name="Oval 59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8" name="Oval 60"/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29" name="Oval 61"/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0" name="Oval 62"/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1" name="Oval 63"/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2" name="Oval 64"/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3" name="Oval 65"/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4" name="Oval 66"/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5" name="Oval 67"/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236" name="Oval 68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7" name="Oval 69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8" name="Oval 70"/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39" name="Text Box 71"/>
          <p:cNvSpPr txBox="1">
            <a:spLocks noChangeArrowheads="1"/>
          </p:cNvSpPr>
          <p:nvPr/>
        </p:nvSpPr>
        <p:spPr bwMode="auto">
          <a:xfrm>
            <a:off x="5486400" y="225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240" name="Line 72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41" name="Oval 73"/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42" name="Text Box 74"/>
          <p:cNvSpPr txBox="1">
            <a:spLocks noChangeArrowheads="1"/>
          </p:cNvSpPr>
          <p:nvPr/>
        </p:nvSpPr>
        <p:spPr bwMode="auto">
          <a:xfrm>
            <a:off x="8205788" y="38560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243" name="Text Box 75"/>
          <p:cNvSpPr txBox="1">
            <a:spLocks noChangeArrowheads="1"/>
          </p:cNvSpPr>
          <p:nvPr/>
        </p:nvSpPr>
        <p:spPr bwMode="auto">
          <a:xfrm>
            <a:off x="8229600" y="60658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244" name="Text Box 76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Strong relationships</a:t>
            </a:r>
          </a:p>
        </p:txBody>
      </p:sp>
      <p:sp>
        <p:nvSpPr>
          <p:cNvPr id="1031245" name="Text Box 77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Weak relationships</a:t>
            </a:r>
          </a:p>
        </p:txBody>
      </p:sp>
      <p:sp>
        <p:nvSpPr>
          <p:cNvPr id="1031246" name="Line 78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47" name="Oval 79"/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48" name="Oval 80"/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49" name="Oval 81"/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0" name="Oval 82"/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1" name="Oval 83"/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2" name="Oval 84"/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3" name="Oval 85"/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4" name="Oval 86"/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5" name="Line 87"/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6" name="Line 88"/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7" name="Line 89"/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8" name="Line 90"/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59" name="Line 91"/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0" name="Line 92"/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1" name="Line 93"/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2" name="Line 94"/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3" name="Line 95"/>
          <p:cNvSpPr>
            <a:spLocks noChangeShapeType="1"/>
          </p:cNvSpPr>
          <p:nvPr/>
        </p:nvSpPr>
        <p:spPr bwMode="auto">
          <a:xfrm flipV="1">
            <a:off x="1371600" y="25146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4" name="Line 96"/>
          <p:cNvSpPr>
            <a:spLocks noChangeShapeType="1"/>
          </p:cNvSpPr>
          <p:nvPr/>
        </p:nvSpPr>
        <p:spPr bwMode="auto">
          <a:xfrm>
            <a:off x="1295400" y="4724400"/>
            <a:ext cx="1905000" cy="1371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5" name="Line 97"/>
          <p:cNvSpPr>
            <a:spLocks noChangeShapeType="1"/>
          </p:cNvSpPr>
          <p:nvPr/>
        </p:nvSpPr>
        <p:spPr bwMode="auto">
          <a:xfrm flipV="1">
            <a:off x="6172200" y="22098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6" name="Line 98"/>
          <p:cNvSpPr>
            <a:spLocks noChangeShapeType="1"/>
          </p:cNvSpPr>
          <p:nvPr/>
        </p:nvSpPr>
        <p:spPr bwMode="auto">
          <a:xfrm>
            <a:off x="6324600" y="4724400"/>
            <a:ext cx="17526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7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Linear Correlation</a:t>
            </a:r>
          </a:p>
        </p:txBody>
      </p:sp>
      <p:sp>
        <p:nvSpPr>
          <p:cNvPr id="1031268" name="Rectangle 100"/>
          <p:cNvSpPr>
            <a:spLocks noChangeArrowheads="1"/>
          </p:cNvSpPr>
          <p:nvPr/>
        </p:nvSpPr>
        <p:spPr bwMode="auto">
          <a:xfrm>
            <a:off x="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600" b="0" baseline="0">
                <a:solidFill>
                  <a:schemeClr val="tx1"/>
                </a:solidFill>
              </a:rPr>
              <a:t>Slide from: Statistics for Managers Using Microsoft® Excel  4th Edition, 2004 Prentice-Hall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Linear Correlation</a:t>
            </a:r>
          </a:p>
        </p:txBody>
      </p:sp>
      <p:sp>
        <p:nvSpPr>
          <p:cNvPr id="1032195" name="Line 3"/>
          <p:cNvSpPr>
            <a:spLocks noChangeShapeType="1"/>
          </p:cNvSpPr>
          <p:nvPr/>
        </p:nvSpPr>
        <p:spPr bwMode="auto">
          <a:xfrm>
            <a:off x="3429000" y="4648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196" name="Oval 4"/>
          <p:cNvSpPr>
            <a:spLocks noChangeArrowheads="1"/>
          </p:cNvSpPr>
          <p:nvPr/>
        </p:nvSpPr>
        <p:spPr bwMode="auto">
          <a:xfrm rot="-7282380">
            <a:off x="54864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197" name="Oval 5"/>
          <p:cNvSpPr>
            <a:spLocks noChangeArrowheads="1"/>
          </p:cNvSpPr>
          <p:nvPr/>
        </p:nvSpPr>
        <p:spPr bwMode="auto">
          <a:xfrm rot="-7282380">
            <a:off x="3886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198" name="Oval 6"/>
          <p:cNvSpPr>
            <a:spLocks noChangeArrowheads="1"/>
          </p:cNvSpPr>
          <p:nvPr/>
        </p:nvSpPr>
        <p:spPr bwMode="auto">
          <a:xfrm rot="-7282380">
            <a:off x="5410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199" name="Oval 7"/>
          <p:cNvSpPr>
            <a:spLocks noChangeArrowheads="1"/>
          </p:cNvSpPr>
          <p:nvPr/>
        </p:nvSpPr>
        <p:spPr bwMode="auto">
          <a:xfrm rot="-7282380">
            <a:off x="4114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0" name="Oval 8"/>
          <p:cNvSpPr>
            <a:spLocks noChangeArrowheads="1"/>
          </p:cNvSpPr>
          <p:nvPr/>
        </p:nvSpPr>
        <p:spPr bwMode="auto">
          <a:xfrm rot="-7282380">
            <a:off x="50292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1" name="Oval 9"/>
          <p:cNvSpPr>
            <a:spLocks noChangeArrowheads="1"/>
          </p:cNvSpPr>
          <p:nvPr/>
        </p:nvSpPr>
        <p:spPr bwMode="auto">
          <a:xfrm rot="-7282380">
            <a:off x="5181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2" name="Oval 10"/>
          <p:cNvSpPr>
            <a:spLocks noChangeArrowheads="1"/>
          </p:cNvSpPr>
          <p:nvPr/>
        </p:nvSpPr>
        <p:spPr bwMode="auto">
          <a:xfrm rot="-7282380">
            <a:off x="4419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3" name="Oval 11"/>
          <p:cNvSpPr>
            <a:spLocks noChangeArrowheads="1"/>
          </p:cNvSpPr>
          <p:nvPr/>
        </p:nvSpPr>
        <p:spPr bwMode="auto">
          <a:xfrm rot="-7282380">
            <a:off x="350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4" name="Oval 12"/>
          <p:cNvSpPr>
            <a:spLocks noChangeArrowheads="1"/>
          </p:cNvSpPr>
          <p:nvPr/>
        </p:nvSpPr>
        <p:spPr bwMode="auto">
          <a:xfrm rot="-7282380">
            <a:off x="3733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5" name="Oval 13"/>
          <p:cNvSpPr>
            <a:spLocks noChangeArrowheads="1"/>
          </p:cNvSpPr>
          <p:nvPr/>
        </p:nvSpPr>
        <p:spPr bwMode="auto">
          <a:xfrm rot="-7282380">
            <a:off x="4191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2206" name="Oval 14"/>
          <p:cNvSpPr>
            <a:spLocks noChangeArrowheads="1"/>
          </p:cNvSpPr>
          <p:nvPr/>
        </p:nvSpPr>
        <p:spPr bwMode="auto">
          <a:xfrm rot="-7282380">
            <a:off x="48768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7" name="Oval 15"/>
          <p:cNvSpPr>
            <a:spLocks noChangeArrowheads="1"/>
          </p:cNvSpPr>
          <p:nvPr/>
        </p:nvSpPr>
        <p:spPr bwMode="auto">
          <a:xfrm rot="-7282380">
            <a:off x="4648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8" name="Oval 16"/>
          <p:cNvSpPr>
            <a:spLocks noChangeArrowheads="1"/>
          </p:cNvSpPr>
          <p:nvPr/>
        </p:nvSpPr>
        <p:spPr bwMode="auto">
          <a:xfrm rot="-7282380">
            <a:off x="4572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09" name="Text Box 17"/>
          <p:cNvSpPr txBox="1">
            <a:spLocks noChangeArrowheads="1"/>
          </p:cNvSpPr>
          <p:nvPr/>
        </p:nvSpPr>
        <p:spPr bwMode="auto">
          <a:xfrm>
            <a:off x="2971800" y="43894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2210" name="Line 18"/>
          <p:cNvSpPr>
            <a:spLocks noChangeShapeType="1"/>
          </p:cNvSpPr>
          <p:nvPr/>
        </p:nvSpPr>
        <p:spPr bwMode="auto">
          <a:xfrm>
            <a:off x="3429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1" name="Text Box 19"/>
          <p:cNvSpPr txBox="1">
            <a:spLocks noChangeArrowheads="1"/>
          </p:cNvSpPr>
          <p:nvPr/>
        </p:nvSpPr>
        <p:spPr bwMode="auto">
          <a:xfrm>
            <a:off x="5691188" y="59896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2212" name="Line 20"/>
          <p:cNvSpPr>
            <a:spLocks noChangeShapeType="1"/>
          </p:cNvSpPr>
          <p:nvPr/>
        </p:nvSpPr>
        <p:spPr bwMode="auto">
          <a:xfrm flipH="1">
            <a:off x="3429000" y="2362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3" name="Oval 21"/>
          <p:cNvSpPr>
            <a:spLocks noChangeArrowheads="1"/>
          </p:cNvSpPr>
          <p:nvPr/>
        </p:nvSpPr>
        <p:spPr bwMode="auto">
          <a:xfrm rot="-7282380">
            <a:off x="48768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4" name="Oval 22"/>
          <p:cNvSpPr>
            <a:spLocks noChangeArrowheads="1"/>
          </p:cNvSpPr>
          <p:nvPr/>
        </p:nvSpPr>
        <p:spPr bwMode="auto">
          <a:xfrm rot="-7282380">
            <a:off x="3581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5" name="Oval 23"/>
          <p:cNvSpPr>
            <a:spLocks noChangeArrowheads="1"/>
          </p:cNvSpPr>
          <p:nvPr/>
        </p:nvSpPr>
        <p:spPr bwMode="auto">
          <a:xfrm rot="-7282380">
            <a:off x="5410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6" name="Oval 24"/>
          <p:cNvSpPr>
            <a:spLocks noChangeArrowheads="1"/>
          </p:cNvSpPr>
          <p:nvPr/>
        </p:nvSpPr>
        <p:spPr bwMode="auto">
          <a:xfrm rot="-7282380">
            <a:off x="55626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7" name="Oval 25"/>
          <p:cNvSpPr>
            <a:spLocks noChangeArrowheads="1"/>
          </p:cNvSpPr>
          <p:nvPr/>
        </p:nvSpPr>
        <p:spPr bwMode="auto">
          <a:xfrm rot="-7282380">
            <a:off x="39624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8" name="Oval 26"/>
          <p:cNvSpPr>
            <a:spLocks noChangeArrowheads="1"/>
          </p:cNvSpPr>
          <p:nvPr/>
        </p:nvSpPr>
        <p:spPr bwMode="auto">
          <a:xfrm rot="-7282380">
            <a:off x="41148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19" name="Oval 27"/>
          <p:cNvSpPr>
            <a:spLocks noChangeArrowheads="1"/>
          </p:cNvSpPr>
          <p:nvPr/>
        </p:nvSpPr>
        <p:spPr bwMode="auto">
          <a:xfrm rot="-7282380">
            <a:off x="4876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0" name="Oval 28"/>
          <p:cNvSpPr>
            <a:spLocks noChangeArrowheads="1"/>
          </p:cNvSpPr>
          <p:nvPr/>
        </p:nvSpPr>
        <p:spPr bwMode="auto">
          <a:xfrm rot="-7282380">
            <a:off x="5029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1" name="Oval 29"/>
          <p:cNvSpPr>
            <a:spLocks noChangeArrowheads="1"/>
          </p:cNvSpPr>
          <p:nvPr/>
        </p:nvSpPr>
        <p:spPr bwMode="auto">
          <a:xfrm rot="-7282380">
            <a:off x="54864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2" name="Oval 30"/>
          <p:cNvSpPr>
            <a:spLocks noChangeArrowheads="1"/>
          </p:cNvSpPr>
          <p:nvPr/>
        </p:nvSpPr>
        <p:spPr bwMode="auto">
          <a:xfrm rot="-7282380">
            <a:off x="4572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3" name="Oval 31"/>
          <p:cNvSpPr>
            <a:spLocks noChangeArrowheads="1"/>
          </p:cNvSpPr>
          <p:nvPr/>
        </p:nvSpPr>
        <p:spPr bwMode="auto">
          <a:xfrm rot="-7282380">
            <a:off x="3962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4" name="Oval 32"/>
          <p:cNvSpPr>
            <a:spLocks noChangeArrowheads="1"/>
          </p:cNvSpPr>
          <p:nvPr/>
        </p:nvSpPr>
        <p:spPr bwMode="auto">
          <a:xfrm rot="-7282380">
            <a:off x="4191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2225" name="Oval 33"/>
          <p:cNvSpPr>
            <a:spLocks noChangeArrowheads="1"/>
          </p:cNvSpPr>
          <p:nvPr/>
        </p:nvSpPr>
        <p:spPr bwMode="auto">
          <a:xfrm rot="-7282380">
            <a:off x="5181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6" name="Oval 34"/>
          <p:cNvSpPr>
            <a:spLocks noChangeArrowheads="1"/>
          </p:cNvSpPr>
          <p:nvPr/>
        </p:nvSpPr>
        <p:spPr bwMode="auto">
          <a:xfrm rot="-7282380">
            <a:off x="4572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7" name="Oval 35"/>
          <p:cNvSpPr>
            <a:spLocks noChangeArrowheads="1"/>
          </p:cNvSpPr>
          <p:nvPr/>
        </p:nvSpPr>
        <p:spPr bwMode="auto">
          <a:xfrm rot="-7282380">
            <a:off x="43434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28" name="Text Box 36"/>
          <p:cNvSpPr txBox="1">
            <a:spLocks noChangeArrowheads="1"/>
          </p:cNvSpPr>
          <p:nvPr/>
        </p:nvSpPr>
        <p:spPr bwMode="auto">
          <a:xfrm>
            <a:off x="2971800" y="217963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2229" name="Line 37"/>
          <p:cNvSpPr>
            <a:spLocks noChangeShapeType="1"/>
          </p:cNvSpPr>
          <p:nvPr/>
        </p:nvSpPr>
        <p:spPr bwMode="auto">
          <a:xfrm>
            <a:off x="3429000" y="3886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0" name="Text Box 38"/>
          <p:cNvSpPr txBox="1">
            <a:spLocks noChangeArrowheads="1"/>
          </p:cNvSpPr>
          <p:nvPr/>
        </p:nvSpPr>
        <p:spPr bwMode="auto">
          <a:xfrm>
            <a:off x="5691188" y="37798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2231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zh-CN" altLang="en-US" sz="3200" b="0" baseline="0">
              <a:solidFill>
                <a:schemeClr val="tx1"/>
              </a:solidFill>
              <a:latin typeface="Tahoma" charset="0"/>
              <a:ea typeface="宋体" charset="0"/>
            </a:endParaRPr>
          </a:p>
        </p:txBody>
      </p:sp>
      <p:sp>
        <p:nvSpPr>
          <p:cNvPr id="1032232" name="Text Box 40"/>
          <p:cNvSpPr txBox="1">
            <a:spLocks noChangeArrowheads="1"/>
          </p:cNvSpPr>
          <p:nvPr/>
        </p:nvSpPr>
        <p:spPr bwMode="auto">
          <a:xfrm>
            <a:off x="3581400" y="1600200"/>
            <a:ext cx="21336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No relationship</a:t>
            </a:r>
          </a:p>
        </p:txBody>
      </p:sp>
      <p:sp>
        <p:nvSpPr>
          <p:cNvPr id="1032233" name="Oval 41"/>
          <p:cNvSpPr>
            <a:spLocks noChangeArrowheads="1"/>
          </p:cNvSpPr>
          <p:nvPr/>
        </p:nvSpPr>
        <p:spPr bwMode="auto">
          <a:xfrm rot="-7282380">
            <a:off x="3657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4" name="Oval 42"/>
          <p:cNvSpPr>
            <a:spLocks noChangeArrowheads="1"/>
          </p:cNvSpPr>
          <p:nvPr/>
        </p:nvSpPr>
        <p:spPr bwMode="auto">
          <a:xfrm rot="-7282380">
            <a:off x="4800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5" name="Oval 43"/>
          <p:cNvSpPr>
            <a:spLocks noChangeArrowheads="1"/>
          </p:cNvSpPr>
          <p:nvPr/>
        </p:nvSpPr>
        <p:spPr bwMode="auto">
          <a:xfrm rot="-7282380">
            <a:off x="52578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6" name="Line 44"/>
          <p:cNvSpPr>
            <a:spLocks noChangeShapeType="1"/>
          </p:cNvSpPr>
          <p:nvPr/>
        </p:nvSpPr>
        <p:spPr bwMode="auto">
          <a:xfrm>
            <a:off x="3581400" y="2895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7" name="Line 45"/>
          <p:cNvSpPr>
            <a:spLocks noChangeShapeType="1"/>
          </p:cNvSpPr>
          <p:nvPr/>
        </p:nvSpPr>
        <p:spPr bwMode="auto">
          <a:xfrm>
            <a:off x="3505200" y="5181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2238" name="Rectangle 46"/>
          <p:cNvSpPr>
            <a:spLocks noChangeArrowheads="1"/>
          </p:cNvSpPr>
          <p:nvPr/>
        </p:nvSpPr>
        <p:spPr bwMode="auto">
          <a:xfrm>
            <a:off x="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600" b="0" baseline="0">
                <a:solidFill>
                  <a:schemeClr val="tx1"/>
                </a:solidFill>
              </a:rPr>
              <a:t>Slide from: Statistics for Managers Using Microsoft® Excel  4th Edition, 2004 Prentice-Hall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Simpler calculation formula…</a:t>
            </a:r>
          </a:p>
        </p:txBody>
      </p:sp>
      <p:graphicFrame>
        <p:nvGraphicFramePr>
          <p:cNvPr id="970756" name="Object 4"/>
          <p:cNvGraphicFramePr>
            <a:graphicFrameLocks noChangeAspect="1"/>
          </p:cNvGraphicFramePr>
          <p:nvPr/>
        </p:nvGraphicFramePr>
        <p:xfrm>
          <a:off x="801688" y="2333625"/>
          <a:ext cx="4367212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2133600" progId="Equation.3">
                  <p:embed/>
                </p:oleObj>
              </mc:Choice>
              <mc:Fallback>
                <p:oleObj name="Equation" r:id="rId2" imgW="2438400" imgH="213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333625"/>
                        <a:ext cx="4367212" cy="3817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0757" name="Object 5"/>
          <p:cNvGraphicFramePr>
            <a:graphicFrameLocks noChangeAspect="1"/>
          </p:cNvGraphicFramePr>
          <p:nvPr/>
        </p:nvGraphicFramePr>
        <p:xfrm>
          <a:off x="6553200" y="3276600"/>
          <a:ext cx="18462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457200" progId="Equation.3">
                  <p:embed/>
                </p:oleObj>
              </mc:Choice>
              <mc:Fallback>
                <p:oleObj name="Equation" r:id="rId4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76600"/>
                        <a:ext cx="1846263" cy="10525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8" name="Line 6"/>
          <p:cNvSpPr>
            <a:spLocks noChangeShapeType="1"/>
          </p:cNvSpPr>
          <p:nvPr/>
        </p:nvSpPr>
        <p:spPr bwMode="auto">
          <a:xfrm>
            <a:off x="5105400" y="3810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grpSp>
        <p:nvGrpSpPr>
          <p:cNvPr id="970765" name="Group 13"/>
          <p:cNvGrpSpPr>
            <a:grpSpLocks/>
          </p:cNvGrpSpPr>
          <p:nvPr/>
        </p:nvGrpSpPr>
        <p:grpSpPr bwMode="auto">
          <a:xfrm>
            <a:off x="1828800" y="3200400"/>
            <a:ext cx="2057400" cy="1219200"/>
            <a:chOff x="1152" y="2016"/>
            <a:chExt cx="1296" cy="768"/>
          </a:xfrm>
        </p:grpSpPr>
        <p:sp>
          <p:nvSpPr>
            <p:cNvPr id="970762" name="Line 10"/>
            <p:cNvSpPr>
              <a:spLocks noChangeShapeType="1"/>
            </p:cNvSpPr>
            <p:nvPr/>
          </p:nvSpPr>
          <p:spPr bwMode="auto">
            <a:xfrm flipV="1">
              <a:off x="1488" y="201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0763" name="Line 11"/>
            <p:cNvSpPr>
              <a:spLocks noChangeShapeType="1"/>
            </p:cNvSpPr>
            <p:nvPr/>
          </p:nvSpPr>
          <p:spPr bwMode="auto">
            <a:xfrm flipV="1">
              <a:off x="2016" y="268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0764" name="Line 12"/>
            <p:cNvSpPr>
              <a:spLocks noChangeShapeType="1"/>
            </p:cNvSpPr>
            <p:nvPr/>
          </p:nvSpPr>
          <p:spPr bwMode="auto">
            <a:xfrm flipV="1">
              <a:off x="1152" y="268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</p:grpSp>
      <p:sp>
        <p:nvSpPr>
          <p:cNvPr id="970767" name="Text Box 15"/>
          <p:cNvSpPr txBox="1">
            <a:spLocks noChangeArrowheads="1"/>
          </p:cNvSpPr>
          <p:nvPr/>
        </p:nvSpPr>
        <p:spPr bwMode="auto">
          <a:xfrm>
            <a:off x="5943600" y="50292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grpSp>
        <p:nvGrpSpPr>
          <p:cNvPr id="970773" name="Group 21"/>
          <p:cNvGrpSpPr>
            <a:grpSpLocks/>
          </p:cNvGrpSpPr>
          <p:nvPr/>
        </p:nvGrpSpPr>
        <p:grpSpPr bwMode="auto">
          <a:xfrm>
            <a:off x="6705600" y="1981200"/>
            <a:ext cx="2057400" cy="3394075"/>
            <a:chOff x="4224" y="1248"/>
            <a:chExt cx="1296" cy="2138"/>
          </a:xfrm>
        </p:grpSpPr>
        <p:sp>
          <p:nvSpPr>
            <p:cNvPr id="970768" name="Text Box 16"/>
            <p:cNvSpPr txBox="1">
              <a:spLocks noChangeArrowheads="1"/>
            </p:cNvSpPr>
            <p:nvPr/>
          </p:nvSpPr>
          <p:spPr bwMode="auto">
            <a:xfrm>
              <a:off x="4272" y="1248"/>
              <a:ext cx="1248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aseline="0"/>
                <a:t>Numerator of covariance</a:t>
              </a:r>
              <a:endParaRPr lang="en-US" altLang="zh-CN" sz="1800"/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4224" y="2976"/>
              <a:ext cx="1248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aseline="0"/>
                <a:t>Numerators of variance</a:t>
              </a:r>
              <a:endParaRPr lang="en-US" altLang="zh-CN" sz="1800"/>
            </a:p>
          </p:txBody>
        </p:sp>
        <p:sp>
          <p:nvSpPr>
            <p:cNvPr id="970770" name="Line 18"/>
            <p:cNvSpPr>
              <a:spLocks noChangeShapeType="1"/>
            </p:cNvSpPr>
            <p:nvPr/>
          </p:nvSpPr>
          <p:spPr bwMode="auto">
            <a:xfrm flipH="1">
              <a:off x="4800" y="1680"/>
              <a:ext cx="192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0771" name="Line 19"/>
            <p:cNvSpPr>
              <a:spLocks noChangeShapeType="1"/>
            </p:cNvSpPr>
            <p:nvPr/>
          </p:nvSpPr>
          <p:spPr bwMode="auto">
            <a:xfrm flipH="1" flipV="1">
              <a:off x="4704" y="2592"/>
              <a:ext cx="192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0772" name="Line 20"/>
            <p:cNvSpPr>
              <a:spLocks noChangeShapeType="1"/>
            </p:cNvSpPr>
            <p:nvPr/>
          </p:nvSpPr>
          <p:spPr bwMode="auto">
            <a:xfrm flipV="1">
              <a:off x="4944" y="2640"/>
              <a:ext cx="96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5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Pearson r correlation assumptions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50574"/>
            <a:ext cx="6838950" cy="4114800"/>
          </a:xfrm>
        </p:spPr>
        <p:txBody>
          <a:bodyPr/>
          <a:lstStyle/>
          <a:p>
            <a:r>
              <a:rPr lang="en-US" altLang="zh-CN" dirty="0"/>
              <a:t>Both variables should be</a:t>
            </a:r>
          </a:p>
          <a:p>
            <a:pPr marL="0" indent="0">
              <a:buNone/>
            </a:pPr>
            <a:r>
              <a:rPr lang="en-US" altLang="zh-CN" dirty="0"/>
              <a:t> normally distributed</a:t>
            </a:r>
          </a:p>
          <a:p>
            <a:endParaRPr lang="en-US" altLang="zh-CN" dirty="0"/>
          </a:p>
          <a:p>
            <a:r>
              <a:rPr lang="en-US" altLang="zh-CN" dirty="0"/>
              <a:t>A straight-line (linear) relationship between two variables</a:t>
            </a:r>
          </a:p>
          <a:p>
            <a:endParaRPr lang="en-US" altLang="zh-CN" dirty="0"/>
          </a:p>
          <a:p>
            <a:r>
              <a:rPr lang="en-US" altLang="zh-CN" dirty="0"/>
              <a:t>Data are normally distributed around the regression 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56" y="1261822"/>
            <a:ext cx="3044985" cy="2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i="1" dirty="0"/>
              <a:t>Spearman’s</a:t>
            </a:r>
            <a:r>
              <a:rPr lang="zh-CN" altLang="en-US" i="1" dirty="0"/>
              <a:t> </a:t>
            </a:r>
            <a:r>
              <a:rPr lang="en-US" altLang="zh-CN" i="1" dirty="0"/>
              <a:t>rho</a:t>
            </a:r>
            <a:r>
              <a:rPr lang="zh-CN" altLang="en-US" i="1" dirty="0"/>
              <a:t> </a:t>
            </a:r>
            <a:r>
              <a:rPr lang="en-US" altLang="zh-CN" i="1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Kendall’s</a:t>
            </a:r>
            <a:r>
              <a:rPr lang="zh-CN" altLang="en-US" dirty="0"/>
              <a:t> </a:t>
            </a:r>
            <a:r>
              <a:rPr lang="en-US" altLang="zh-CN" dirty="0"/>
              <a:t>tau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Spearman’s Rank-Order Correlation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For Independence Questions</a:t>
            </a:r>
          </a:p>
        </p:txBody>
      </p:sp>
    </p:spTree>
    <p:extLst>
      <p:ext uri="{BB962C8B-B14F-4D97-AF65-F5344CB8AC3E}">
        <p14:creationId xmlns:p14="http://schemas.microsoft.com/office/powerpoint/2010/main" val="134775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Welcome to the Spearman’s Rho Test of Independence Learning Module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01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Spearman’s “Rho’ is a non-parametric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analogue to the Pearson Product Moment Correlation.</a:t>
            </a:r>
          </a:p>
          <a:p>
            <a:r>
              <a:rPr lang="en-US" dirty="0" err="1">
                <a:solidFill>
                  <a:schemeClr val="bg2"/>
                </a:solidFill>
              </a:rPr>
              <a:t>roduct</a:t>
            </a:r>
            <a:r>
              <a:rPr lang="en-US" dirty="0">
                <a:solidFill>
                  <a:schemeClr val="bg2"/>
                </a:solidFill>
              </a:rPr>
              <a:t> Moment Correlation)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5114"/>
            <a:ext cx="7202744" cy="1640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3906" y="788895"/>
            <a:ext cx="388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(i.e.,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does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assume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data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distribution)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27812" y="1195294"/>
            <a:ext cx="992094" cy="274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Spearman’s “Rho’ is a non-parametric analogue to the Pearson Product Moment Correlation.</a:t>
            </a:r>
          </a:p>
          <a:p>
            <a:r>
              <a:rPr lang="en-US" dirty="0">
                <a:solidFill>
                  <a:schemeClr val="accent1"/>
                </a:solidFill>
              </a:rPr>
              <a:t>Spearman’s Rho is designed to estimate the coherence or lack of coherence of two variables (as in the Pearson Product Moment Correlation)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4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US" altLang="zh-CN" dirty="0">
                <a:cs typeface="+mj-cs"/>
              </a:rPr>
              <a:t>Linear correlation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7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Spearman’s “Rho’ is a non-parametric analogue to the Pearson Product Moment Correlation.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Spearman’s Rho is designed to estimate the coherence or lack of coherence of two variables (as in the Pearson Product Moment Correlation).</a:t>
            </a:r>
          </a:p>
          <a:p>
            <a:r>
              <a:rPr lang="en-US" dirty="0">
                <a:solidFill>
                  <a:schemeClr val="accent1"/>
                </a:solidFill>
              </a:rPr>
              <a:t>It is calculated based on the rank-ordered (ordinal) data rather than the means and standard deviation used in the Pearson Product Moment Correlation.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2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4812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Here is an illustration of the difference between a Pearson Correlation and a Spearman’s Rho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3266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Here is an illustration of the difference between a Pearson Correlation and a Spearman’s Rho</a:t>
            </a:r>
          </a:p>
          <a:p>
            <a:r>
              <a:rPr lang="en-US" dirty="0">
                <a:solidFill>
                  <a:schemeClr val="accent1"/>
                </a:solidFill>
              </a:rPr>
              <a:t>Are race times of athletes who participated in both biking and running competitions independent of one another?</a:t>
            </a:r>
            <a:r>
              <a:rPr lang="en-US" i="1" dirty="0">
                <a:solidFill>
                  <a:schemeClr val="accent1"/>
                </a:solidFill>
              </a:rPr>
              <a:t> (This is a Pearson Correlation question because we are dealing with continuous variables)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6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3269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Here is an illustration of the difference between a Pearson Correlation and a Spearman’s Rho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race times of athletes who participated in both biking and running competitions independent of one another?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(This is a Pearson Correlation question because we are dealing with continuous variables)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44736"/>
              </p:ext>
            </p:extLst>
          </p:nvPr>
        </p:nvGraphicFramePr>
        <p:xfrm>
          <a:off x="1415144" y="3878617"/>
          <a:ext cx="5651579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4.5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4.0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7.0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2.5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5.2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2.8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6.0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2.9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6.3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5.1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215279" y="3528083"/>
            <a:ext cx="1250156" cy="2338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084984" y="3528083"/>
            <a:ext cx="130295" cy="32564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6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2517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Here is an illustration of the difference between a Pearson Correlation and a Spearman’s Rho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race times of athletes who participated in both biking and running competitions independent of one another?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(This is a Pearson Correlation question because we are dealing with continuous variables)</a:t>
            </a:r>
          </a:p>
          <a:p>
            <a:r>
              <a:rPr lang="en-US" i="1" dirty="0">
                <a:solidFill>
                  <a:schemeClr val="accent1"/>
                </a:solidFill>
              </a:rPr>
              <a:t>This is a Spearman’s Rho question if we are dealing with rank ordered or ordinal data: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74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2519"/>
            <a:ext cx="7886700" cy="4133281"/>
          </a:xfrm>
        </p:spPr>
        <p:txBody>
          <a:bodyPr/>
          <a:lstStyle/>
          <a:p>
            <a:endParaRPr lang="en-US" i="1" dirty="0">
              <a:solidFill>
                <a:schemeClr val="accent1"/>
              </a:solidFill>
            </a:endParaRPr>
          </a:p>
          <a:p>
            <a:endParaRPr lang="en-US" i="1" dirty="0">
              <a:solidFill>
                <a:schemeClr val="accent1"/>
              </a:solidFill>
            </a:endParaRPr>
          </a:p>
          <a:p>
            <a:endParaRPr lang="en-US" i="1" dirty="0">
              <a:solidFill>
                <a:schemeClr val="accent1"/>
              </a:solidFill>
            </a:endParaRP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This is a Spearman’s Rho question if we are dealing with rank ordered or ordinal data: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58509"/>
              </p:ext>
            </p:extLst>
          </p:nvPr>
        </p:nvGraphicFramePr>
        <p:xfrm>
          <a:off x="1186543" y="4294283"/>
          <a:ext cx="5910028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52135" y="3872792"/>
            <a:ext cx="2201502" cy="29198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135" y="3872792"/>
            <a:ext cx="215239" cy="36673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89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summary, if at least one of two variables to be correlated are based on an underlying ordinal measurement, the Spearman’s Rho is an appropriate estimate. </a:t>
            </a:r>
          </a:p>
        </p:txBody>
      </p:sp>
    </p:spTree>
    <p:extLst>
      <p:ext uri="{BB962C8B-B14F-4D97-AF65-F5344CB8AC3E}">
        <p14:creationId xmlns:p14="http://schemas.microsoft.com/office/powerpoint/2010/main" val="927525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692"/>
            <a:ext cx="7886700" cy="41332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summary, if at least one of two variables to be correlated are based on an underlying ordinal measurement, the Spearman’s Rho is an appropriate estimate.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</a:rPr>
              <a:t>For example -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6" y="783509"/>
            <a:ext cx="7886700" cy="4632722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70362"/>
              </p:ext>
            </p:extLst>
          </p:nvPr>
        </p:nvGraphicFramePr>
        <p:xfrm>
          <a:off x="1496523" y="1465734"/>
          <a:ext cx="5480748" cy="200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race times in minutes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Conrad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Dallen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Ernie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Gaston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68047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or continuous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875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Ordinal or rank-ordered Data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48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5004487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 –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62846"/>
              </p:ext>
            </p:extLst>
          </p:nvPr>
        </p:nvGraphicFramePr>
        <p:xfrm>
          <a:off x="1496523" y="1465734"/>
          <a:ext cx="5480748" cy="200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race times in minutes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Conrad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Dallen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Ernie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Gaston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8047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or continuous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875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Ordinal or rank-ordered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7511143" y="1440139"/>
            <a:ext cx="1480457" cy="1988862"/>
          </a:xfrm>
          <a:prstGeom prst="borderCallout1">
            <a:avLst>
              <a:gd name="adj1" fmla="val 18750"/>
              <a:gd name="adj2" fmla="val -8333"/>
              <a:gd name="adj3" fmla="val 41666"/>
              <a:gd name="adj4" fmla="val -53245"/>
            </a:avLst>
          </a:prstGeom>
          <a:solidFill>
            <a:srgbClr val="FFFFCC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Because this data is ordinal or rank ordered we will use Spearman’s Rho</a:t>
            </a:r>
          </a:p>
        </p:txBody>
      </p:sp>
    </p:spTree>
    <p:extLst>
      <p:ext uri="{BB962C8B-B14F-4D97-AF65-F5344CB8AC3E}">
        <p14:creationId xmlns:p14="http://schemas.microsoft.com/office/powerpoint/2010/main" val="369632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Recall: Covariance</a:t>
            </a:r>
          </a:p>
        </p:txBody>
      </p:sp>
      <p:graphicFrame>
        <p:nvGraphicFramePr>
          <p:cNvPr id="960518" name="Object 6"/>
          <p:cNvGraphicFramePr>
            <a:graphicFrameLocks noChangeAspect="1"/>
          </p:cNvGraphicFramePr>
          <p:nvPr/>
        </p:nvGraphicFramePr>
        <p:xfrm>
          <a:off x="1168400" y="2667000"/>
          <a:ext cx="6807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609600" progId="Equation.3">
                  <p:embed/>
                </p:oleObj>
              </mc:Choice>
              <mc:Fallback>
                <p:oleObj name="Equation" r:id="rId2" imgW="1943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667000"/>
                        <a:ext cx="6807200" cy="213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5004487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 –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or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62846"/>
              </p:ext>
            </p:extLst>
          </p:nvPr>
        </p:nvGraphicFramePr>
        <p:xfrm>
          <a:off x="1496523" y="1465734"/>
          <a:ext cx="5480748" cy="200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race times in minutes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Conrad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Dallen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Ernie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Gaston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8047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or continuous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875" y="79380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Ordinal or rank-ordered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830" y="570236"/>
            <a:ext cx="6773341" cy="303293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4242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5004487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 –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82894"/>
              </p:ext>
            </p:extLst>
          </p:nvPr>
        </p:nvGraphicFramePr>
        <p:xfrm>
          <a:off x="1496523" y="1465734"/>
          <a:ext cx="5480748" cy="187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Individuals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race times in minutes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placement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Conrad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Dallen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Ernie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Gaston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5563" y="962217"/>
            <a:ext cx="1803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>
                    <a:lumMod val="75000"/>
                  </a:schemeClr>
                </a:solidFill>
              </a:rPr>
              <a:t>Interval or continuous Data</a:t>
            </a:r>
            <a:endParaRPr lang="en-US" sz="13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989" y="962216"/>
            <a:ext cx="1803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>
                    <a:lumMod val="75000"/>
                  </a:schemeClr>
                </a:solidFill>
              </a:rPr>
              <a:t>Ordinal or rank-ordered Data</a:t>
            </a:r>
            <a:endParaRPr lang="en-US" sz="135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56093"/>
              </p:ext>
            </p:extLst>
          </p:nvPr>
        </p:nvGraphicFramePr>
        <p:xfrm>
          <a:off x="1496523" y="3884576"/>
          <a:ext cx="5480748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placement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5563" y="3310202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Ordinal or rank-ordered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89" y="3310202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or continuous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010" y="1356852"/>
            <a:ext cx="6060385" cy="210007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7127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5004487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 –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82894"/>
              </p:ext>
            </p:extLst>
          </p:nvPr>
        </p:nvGraphicFramePr>
        <p:xfrm>
          <a:off x="1496523" y="1465734"/>
          <a:ext cx="5480748" cy="187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Individuals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race times in minutes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placement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Conrad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Dallen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Ernie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Gaston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5563" y="962217"/>
            <a:ext cx="1803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>
                    <a:lumMod val="75000"/>
                  </a:schemeClr>
                </a:solidFill>
              </a:rPr>
              <a:t>Interval or continuous Data</a:t>
            </a:r>
            <a:endParaRPr lang="en-US" sz="13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989" y="962216"/>
            <a:ext cx="1803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>
                    <a:lumMod val="75000"/>
                  </a:schemeClr>
                </a:solidFill>
              </a:rPr>
              <a:t>Ordinal or rank-ordered Data</a:t>
            </a:r>
            <a:endParaRPr lang="en-US" sz="135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56093"/>
              </p:ext>
            </p:extLst>
          </p:nvPr>
        </p:nvGraphicFramePr>
        <p:xfrm>
          <a:off x="1496523" y="3884576"/>
          <a:ext cx="5480748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placement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hours</a:t>
                      </a:r>
                      <a:endParaRPr lang="en-US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5563" y="3310202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Ordinal or rank-ordered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989" y="3310202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or continuous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010" y="1356852"/>
            <a:ext cx="6060385" cy="210007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Line Callout 1 12"/>
          <p:cNvSpPr/>
          <p:nvPr/>
        </p:nvSpPr>
        <p:spPr>
          <a:xfrm>
            <a:off x="956878" y="3956533"/>
            <a:ext cx="1480457" cy="1988862"/>
          </a:xfrm>
          <a:prstGeom prst="borderCallout1">
            <a:avLst>
              <a:gd name="adj1" fmla="val 52137"/>
              <a:gd name="adj2" fmla="val 162255"/>
              <a:gd name="adj3" fmla="val 31267"/>
              <a:gd name="adj4" fmla="val 105579"/>
            </a:avLst>
          </a:prstGeom>
          <a:solidFill>
            <a:srgbClr val="FFFFCC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Because this data is ordinal or rank ordered we will use Spearman’s Rho</a:t>
            </a:r>
          </a:p>
        </p:txBody>
      </p:sp>
    </p:spTree>
    <p:extLst>
      <p:ext uri="{BB962C8B-B14F-4D97-AF65-F5344CB8AC3E}">
        <p14:creationId xmlns:p14="http://schemas.microsoft.com/office/powerpoint/2010/main" val="438691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If both variables are on an interval scale, but one or both are significantly skewed, then Spearman’s Rho is an appropriate estimate that compensates for distortion of the mean.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6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If both variables are on an interval scale, but one or both are significantly skewed, then Spearman’s Rho is an appropriate estimate that compensates for distortion of the mean.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For example: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4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If both variables are on an interval scale, but one or both are significantly skewed, then Spearman’s Rho is an appropriate estimate that compensates for distortion of the mean.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example: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09769"/>
              </p:ext>
            </p:extLst>
          </p:nvPr>
        </p:nvGraphicFramePr>
        <p:xfrm>
          <a:off x="1488848" y="3248798"/>
          <a:ext cx="5480748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 hours  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28.0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68047" y="263457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Interval –heavily skewed data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444" y="2357578"/>
            <a:ext cx="180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normally distributed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1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If both variables are on an interval scale, but one or both are significantly skewed, then Spearman’s Rho is an appropriate estimate that compensates for distortion of the mean. 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example: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41267" y="5663006"/>
            <a:ext cx="1707987" cy="742591"/>
          </a:xfrm>
          <a:custGeom>
            <a:avLst/>
            <a:gdLst>
              <a:gd name="connsiteX0" fmla="*/ 6693408 w 6693408"/>
              <a:gd name="connsiteY0" fmla="*/ 2226220 h 2226220"/>
              <a:gd name="connsiteX1" fmla="*/ 6203289 w 6693408"/>
              <a:gd name="connsiteY1" fmla="*/ 2145753 h 2226220"/>
              <a:gd name="connsiteX2" fmla="*/ 5508345 w 6693408"/>
              <a:gd name="connsiteY2" fmla="*/ 1984819 h 2226220"/>
              <a:gd name="connsiteX3" fmla="*/ 4791456 w 6693408"/>
              <a:gd name="connsiteY3" fmla="*/ 1765363 h 2226220"/>
              <a:gd name="connsiteX4" fmla="*/ 4228185 w 6693408"/>
              <a:gd name="connsiteY4" fmla="*/ 1567852 h 2226220"/>
              <a:gd name="connsiteX5" fmla="*/ 3745382 w 6693408"/>
              <a:gd name="connsiteY5" fmla="*/ 1355711 h 2226220"/>
              <a:gd name="connsiteX6" fmla="*/ 3313785 w 6693408"/>
              <a:gd name="connsiteY6" fmla="*/ 1106995 h 2226220"/>
              <a:gd name="connsiteX7" fmla="*/ 2809036 w 6693408"/>
              <a:gd name="connsiteY7" fmla="*/ 755865 h 2226220"/>
              <a:gd name="connsiteX8" fmla="*/ 2392070 w 6693408"/>
              <a:gd name="connsiteY8" fmla="*/ 390105 h 2226220"/>
              <a:gd name="connsiteX9" fmla="*/ 2055571 w 6693408"/>
              <a:gd name="connsiteY9" fmla="*/ 112127 h 2226220"/>
              <a:gd name="connsiteX10" fmla="*/ 1821484 w 6693408"/>
              <a:gd name="connsiteY10" fmla="*/ 17030 h 2226220"/>
              <a:gd name="connsiteX11" fmla="*/ 1499616 w 6693408"/>
              <a:gd name="connsiteY11" fmla="*/ 9715 h 2226220"/>
              <a:gd name="connsiteX12" fmla="*/ 1265529 w 6693408"/>
              <a:gd name="connsiteY12" fmla="*/ 119443 h 2226220"/>
              <a:gd name="connsiteX13" fmla="*/ 1075334 w 6693408"/>
              <a:gd name="connsiteY13" fmla="*/ 353529 h 2226220"/>
              <a:gd name="connsiteX14" fmla="*/ 848563 w 6693408"/>
              <a:gd name="connsiteY14" fmla="*/ 799756 h 2226220"/>
              <a:gd name="connsiteX15" fmla="*/ 651052 w 6693408"/>
              <a:gd name="connsiteY15" fmla="*/ 1304505 h 2226220"/>
              <a:gd name="connsiteX16" fmla="*/ 526694 w 6693408"/>
              <a:gd name="connsiteY16" fmla="*/ 1589798 h 2226220"/>
              <a:gd name="connsiteX17" fmla="*/ 380390 w 6693408"/>
              <a:gd name="connsiteY17" fmla="*/ 1875091 h 2226220"/>
              <a:gd name="connsiteX18" fmla="*/ 321868 w 6693408"/>
              <a:gd name="connsiteY18" fmla="*/ 1970188 h 2226220"/>
              <a:gd name="connsiteX19" fmla="*/ 226771 w 6693408"/>
              <a:gd name="connsiteY19" fmla="*/ 2072601 h 2226220"/>
              <a:gd name="connsiteX20" fmla="*/ 0 w 6693408"/>
              <a:gd name="connsiteY20" fmla="*/ 2218905 h 2226220"/>
              <a:gd name="connsiteX21" fmla="*/ 0 w 6693408"/>
              <a:gd name="connsiteY21" fmla="*/ 2218905 h 222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93408" h="2226220">
                <a:moveTo>
                  <a:pt x="6693408" y="2226220"/>
                </a:moveTo>
                <a:cubicBezTo>
                  <a:pt x="6547103" y="2206103"/>
                  <a:pt x="6400799" y="2185986"/>
                  <a:pt x="6203289" y="2145753"/>
                </a:cubicBezTo>
                <a:cubicBezTo>
                  <a:pt x="6005779" y="2105520"/>
                  <a:pt x="5743650" y="2048217"/>
                  <a:pt x="5508345" y="1984819"/>
                </a:cubicBezTo>
                <a:cubicBezTo>
                  <a:pt x="5273040" y="1921421"/>
                  <a:pt x="5004816" y="1834857"/>
                  <a:pt x="4791456" y="1765363"/>
                </a:cubicBezTo>
                <a:cubicBezTo>
                  <a:pt x="4578096" y="1695869"/>
                  <a:pt x="4402531" y="1636127"/>
                  <a:pt x="4228185" y="1567852"/>
                </a:cubicBezTo>
                <a:cubicBezTo>
                  <a:pt x="4053839" y="1499577"/>
                  <a:pt x="3897782" y="1432521"/>
                  <a:pt x="3745382" y="1355711"/>
                </a:cubicBezTo>
                <a:cubicBezTo>
                  <a:pt x="3592982" y="1278901"/>
                  <a:pt x="3469843" y="1206969"/>
                  <a:pt x="3313785" y="1106995"/>
                </a:cubicBezTo>
                <a:cubicBezTo>
                  <a:pt x="3157727" y="1007021"/>
                  <a:pt x="2962655" y="875347"/>
                  <a:pt x="2809036" y="755865"/>
                </a:cubicBezTo>
                <a:cubicBezTo>
                  <a:pt x="2655417" y="636383"/>
                  <a:pt x="2517647" y="497395"/>
                  <a:pt x="2392070" y="390105"/>
                </a:cubicBezTo>
                <a:cubicBezTo>
                  <a:pt x="2266492" y="282815"/>
                  <a:pt x="2150669" y="174306"/>
                  <a:pt x="2055571" y="112127"/>
                </a:cubicBezTo>
                <a:cubicBezTo>
                  <a:pt x="1960473" y="49948"/>
                  <a:pt x="1914143" y="34099"/>
                  <a:pt x="1821484" y="17030"/>
                </a:cubicBezTo>
                <a:cubicBezTo>
                  <a:pt x="1728825" y="-39"/>
                  <a:pt x="1592275" y="-7354"/>
                  <a:pt x="1499616" y="9715"/>
                </a:cubicBezTo>
                <a:cubicBezTo>
                  <a:pt x="1406957" y="26784"/>
                  <a:pt x="1336243" y="62141"/>
                  <a:pt x="1265529" y="119443"/>
                </a:cubicBezTo>
                <a:cubicBezTo>
                  <a:pt x="1194815" y="176745"/>
                  <a:pt x="1144828" y="240143"/>
                  <a:pt x="1075334" y="353529"/>
                </a:cubicBezTo>
                <a:cubicBezTo>
                  <a:pt x="1005840" y="466914"/>
                  <a:pt x="919277" y="641260"/>
                  <a:pt x="848563" y="799756"/>
                </a:cubicBezTo>
                <a:cubicBezTo>
                  <a:pt x="777849" y="958252"/>
                  <a:pt x="704697" y="1172831"/>
                  <a:pt x="651052" y="1304505"/>
                </a:cubicBezTo>
                <a:cubicBezTo>
                  <a:pt x="597407" y="1436179"/>
                  <a:pt x="571804" y="1494700"/>
                  <a:pt x="526694" y="1589798"/>
                </a:cubicBezTo>
                <a:cubicBezTo>
                  <a:pt x="481584" y="1684896"/>
                  <a:pt x="414528" y="1811693"/>
                  <a:pt x="380390" y="1875091"/>
                </a:cubicBezTo>
                <a:cubicBezTo>
                  <a:pt x="346252" y="1938489"/>
                  <a:pt x="347471" y="1937270"/>
                  <a:pt x="321868" y="1970188"/>
                </a:cubicBezTo>
                <a:cubicBezTo>
                  <a:pt x="296265" y="2003106"/>
                  <a:pt x="280416" y="2031148"/>
                  <a:pt x="226771" y="2072601"/>
                </a:cubicBezTo>
                <a:cubicBezTo>
                  <a:pt x="173126" y="2114054"/>
                  <a:pt x="0" y="2218905"/>
                  <a:pt x="0" y="2218905"/>
                </a:cubicBezTo>
                <a:lnTo>
                  <a:pt x="0" y="2218905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44" y="5663006"/>
            <a:ext cx="2027903" cy="742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86295"/>
              </p:ext>
            </p:extLst>
          </p:nvPr>
        </p:nvGraphicFramePr>
        <p:xfrm>
          <a:off x="1488848" y="3248798"/>
          <a:ext cx="5480748" cy="225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Biking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Running Event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 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Conrad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Dallen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Ernie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 hours  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28.0 hours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hours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8047" y="2634577"/>
            <a:ext cx="180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Interval –heavily skewed data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7444" y="2357578"/>
            <a:ext cx="180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Interval normally distributed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12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calculate Rho?</a:t>
            </a:r>
            <a:endParaRPr kumimoji="1" lang="zh-CN" altLang="en-US" dirty="0"/>
          </a:p>
        </p:txBody>
      </p:sp>
      <p:pic>
        <p:nvPicPr>
          <p:cNvPr id="11" name="图片 10" descr="Screen Shot 2016-03-29 at 7.1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1" y="2673682"/>
            <a:ext cx="8568317" cy="31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5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accent1"/>
                </a:solidFill>
              </a:rPr>
              <a:t>similar</a:t>
            </a:r>
            <a:r>
              <a:rPr lang="en-US" sz="2400" dirty="0">
                <a:solidFill>
                  <a:schemeClr val="accent1"/>
                </a:solidFill>
              </a:rPr>
              <a:t> to the Pearson Correlation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83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the Pearson Correlation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06025"/>
            <a:ext cx="8458200" cy="3581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kumimoji="0" lang="en-US" altLang="zh-CN" sz="2400" dirty="0" err="1">
                <a:sym typeface="Symbol" panose="05050102010706020507" pitchFamily="18" charset="2"/>
              </a:rPr>
              <a:t>cov</a:t>
            </a:r>
            <a:r>
              <a:rPr kumimoji="0" lang="en-US" altLang="zh-CN" sz="2400" dirty="0">
                <a:sym typeface="Symbol" panose="05050102010706020507" pitchFamily="18" charset="2"/>
              </a:rPr>
              <a:t>(X,Y) &gt; 0       X and Y are positively correlated</a:t>
            </a:r>
          </a:p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kumimoji="0" lang="en-US" altLang="zh-CN" sz="2400" dirty="0" err="1">
                <a:sym typeface="Symbol" panose="05050102010706020507" pitchFamily="18" charset="2"/>
              </a:rPr>
              <a:t>cov</a:t>
            </a:r>
            <a:r>
              <a:rPr kumimoji="0" lang="en-US" altLang="zh-CN" sz="2400" dirty="0">
                <a:sym typeface="Symbol" panose="05050102010706020507" pitchFamily="18" charset="2"/>
              </a:rPr>
              <a:t>(X,Y) &lt; 0       X and Y are inversely correlated</a:t>
            </a:r>
          </a:p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kumimoji="0" lang="en-US" altLang="zh-CN" sz="2400" dirty="0" err="1">
                <a:sym typeface="Symbol" panose="05050102010706020507" pitchFamily="18" charset="2"/>
              </a:rPr>
              <a:t>cov</a:t>
            </a:r>
            <a:r>
              <a:rPr kumimoji="0" lang="en-US" altLang="zh-CN" sz="2400" dirty="0">
                <a:sym typeface="Symbol" panose="05050102010706020507" pitchFamily="18" charset="2"/>
              </a:rPr>
              <a:t>(X,Y) = 0       X and Y are independent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zh-CN" sz="2800" dirty="0">
              <a:sym typeface="Symbol" panose="05050102010706020507" pitchFamily="18" charset="2"/>
            </a:endParaRPr>
          </a:p>
          <a:p>
            <a:endParaRPr kumimoji="0" lang="zh-CN" altLang="en-US" sz="2800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 dirty="0">
                <a:cs typeface="+mj-cs"/>
              </a:rPr>
              <a:t>Interpreting Covariance</a:t>
            </a:r>
          </a:p>
        </p:txBody>
      </p:sp>
      <p:sp>
        <p:nvSpPr>
          <p:cNvPr id="967684" name="Line 4"/>
          <p:cNvSpPr>
            <a:spLocks noChangeShapeType="1"/>
          </p:cNvSpPr>
          <p:nvPr/>
        </p:nvSpPr>
        <p:spPr bwMode="auto">
          <a:xfrm>
            <a:off x="2230581" y="3561198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7685" name="Line 5"/>
          <p:cNvSpPr>
            <a:spLocks noChangeShapeType="1"/>
          </p:cNvSpPr>
          <p:nvPr/>
        </p:nvSpPr>
        <p:spPr bwMode="auto">
          <a:xfrm>
            <a:off x="2230581" y="2265798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967686" name="Line 6"/>
          <p:cNvSpPr>
            <a:spLocks noChangeShapeType="1"/>
          </p:cNvSpPr>
          <p:nvPr/>
        </p:nvSpPr>
        <p:spPr bwMode="auto">
          <a:xfrm>
            <a:off x="2230581" y="2885789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4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Therefore it shares the same properties as these other methods: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8231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 ranges from -1 to +1.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72681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It’s direction is determined by the sign (- +)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2865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closer the value is to -1 or +1, the stronger the relationship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8518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closer the value is to 0, the weaker the relationship.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0432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Spearman’s Rho renders a result that is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</a:rPr>
              <a:t>similar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to the Pearson Correlation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closer the value is to 0, the weaker the relationship.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8258" y="2242269"/>
            <a:ext cx="279939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51283" y="2105110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9210" y="2106062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09560" y="2107015"/>
            <a:ext cx="0" cy="29003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0617" y="2443723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0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154" y="2460868"/>
            <a:ext cx="374314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05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789" y="2461344"/>
            <a:ext cx="306229" cy="2662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3679" y="1978626"/>
            <a:ext cx="3382662" cy="74846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2863679" y="5540829"/>
            <a:ext cx="3798378" cy="990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result like this would be evidence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1759639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It differs from Kendall’s Tau in one simple way. The Spearman’s </a:t>
            </a:r>
            <a:r>
              <a:rPr lang="en-US" sz="2400">
                <a:solidFill>
                  <a:schemeClr val="accent1"/>
                </a:solidFill>
              </a:rPr>
              <a:t>Rho </a:t>
            </a:r>
            <a:r>
              <a:rPr lang="en-US" sz="2400" b="1">
                <a:solidFill>
                  <a:schemeClr val="accent1"/>
                </a:solidFill>
              </a:rPr>
              <a:t>CANNOT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handle ties.  The Kendall’s Tau can: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3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It differs from Kendall’s Tau in one simple way. The Spearman’s Rho cannot handle ties.  The Kendall’s Tau can: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For example: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9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6742"/>
            <a:ext cx="7886700" cy="474499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It differs from Kendall’s Tau in one simple way. The Spearman’s Rho cannot handle ties.  The Kendall’s Tau can: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For example: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1028700" lvl="3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028700" lvl="3" indent="0">
              <a:buNone/>
            </a:pPr>
            <a:r>
              <a:rPr lang="en-US" dirty="0">
                <a:solidFill>
                  <a:schemeClr val="accent1"/>
                </a:solidFill>
              </a:rPr>
              <a:t>*use Kendall’s Tau when there are rank ordered ties.</a:t>
            </a:r>
          </a:p>
          <a:p>
            <a:pPr marL="1028700" lvl="3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35825"/>
              </p:ext>
            </p:extLst>
          </p:nvPr>
        </p:nvGraphicFramePr>
        <p:xfrm>
          <a:off x="1349827" y="2385641"/>
          <a:ext cx="5638329" cy="22466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 order for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Biking Event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 order for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Running Event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Conrad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Dallen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Ernie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75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Spearman’s Rho Assumptions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non-parametric: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does not assume any assumptions about the distribution of the data </a:t>
            </a:r>
          </a:p>
          <a:p>
            <a:endParaRPr kumimoji="1" lang="en-US" altLang="zh-CN" dirty="0"/>
          </a:p>
          <a:p>
            <a:r>
              <a:rPr lang="en-US" altLang="zh-CN" dirty="0"/>
              <a:t>Is the appropriate correlation analysis when the variables are measured on a scale that is at least ordinal. </a:t>
            </a:r>
          </a:p>
          <a:p>
            <a:endParaRPr lang="en-US" altLang="zh-CN" dirty="0"/>
          </a:p>
          <a:p>
            <a:r>
              <a:rPr lang="en-US" altLang="zh-CN" dirty="0"/>
              <a:t>Scores on one variable must be monotonically related to the other variable. </a:t>
            </a:r>
          </a:p>
          <a:p>
            <a:endParaRPr lang="en-US" altLang="zh-CN" dirty="0"/>
          </a:p>
          <a:p>
            <a:r>
              <a:rPr lang="en-US" altLang="zh-CN" dirty="0"/>
              <a:t>Cannot deal with ties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70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Correlation coefficient</a:t>
            </a:r>
          </a:p>
        </p:txBody>
      </p:sp>
      <p:sp>
        <p:nvSpPr>
          <p:cNvPr id="969735" name="Rectangle 1031"/>
          <p:cNvSpPr>
            <a:spLocks noChangeArrowheads="1"/>
          </p:cNvSpPr>
          <p:nvPr/>
        </p:nvSpPr>
        <p:spPr bwMode="auto">
          <a:xfrm>
            <a:off x="762000" y="2286000"/>
            <a:ext cx="7772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b="0" baseline="0">
                <a:solidFill>
                  <a:schemeClr val="tx1"/>
                </a:solidFill>
                <a:latin typeface="Tahoma" panose="020B0604030504040204" pitchFamily="34" charset="0"/>
              </a:rPr>
              <a:t>Pearson</a:t>
            </a:r>
            <a:r>
              <a:rPr lang="zh-CN" altLang="en-US" sz="2800" b="0" baseline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US" altLang="zh-CN" sz="2800" b="0" baseline="0">
                <a:solidFill>
                  <a:schemeClr val="tx1"/>
                </a:solidFill>
                <a:latin typeface="Tahoma" panose="020B0604030504040204" pitchFamily="34" charset="0"/>
              </a:rPr>
              <a:t>s Correlation Coefficient is standardized covariance (unitless):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zh-CN" altLang="en-US" sz="2800" b="0" baseline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69737" name="Object 1033"/>
          <p:cNvGraphicFramePr>
            <a:graphicFrameLocks noChangeAspect="1"/>
          </p:cNvGraphicFramePr>
          <p:nvPr/>
        </p:nvGraphicFramePr>
        <p:xfrm>
          <a:off x="2112963" y="3484563"/>
          <a:ext cx="45386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44500" progId="Equation.3">
                  <p:embed/>
                </p:oleObj>
              </mc:Choice>
              <mc:Fallback>
                <p:oleObj name="Equation" r:id="rId2" imgW="1333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84563"/>
                        <a:ext cx="4538662" cy="15113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Spearman’s</a:t>
            </a:r>
            <a:r>
              <a:rPr lang="zh-CN" altLang="en-US" dirty="0"/>
              <a:t> </a:t>
            </a:r>
            <a:r>
              <a:rPr lang="en-US" altLang="zh-CN" dirty="0"/>
              <a:t>rho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i="1" dirty="0"/>
              <a:t>Kendall’s</a:t>
            </a:r>
            <a:r>
              <a:rPr lang="zh-CN" altLang="en-US" i="1" dirty="0"/>
              <a:t> </a:t>
            </a:r>
            <a:r>
              <a:rPr lang="en-US" altLang="zh-CN" i="1" dirty="0"/>
              <a:t>tau</a:t>
            </a:r>
            <a:r>
              <a:rPr lang="zh-CN" altLang="en-US" i="1" dirty="0"/>
              <a:t> </a:t>
            </a:r>
            <a:r>
              <a:rPr lang="en-US" altLang="zh-CN" i="1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5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What is a Kendall Tau?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Kendall’s Tau is a nonparametric analogue to the Pearson Correlation. </a:t>
            </a:r>
          </a:p>
        </p:txBody>
      </p:sp>
    </p:spTree>
    <p:extLst>
      <p:ext uri="{BB962C8B-B14F-4D97-AF65-F5344CB8AC3E}">
        <p14:creationId xmlns:p14="http://schemas.microsoft.com/office/powerpoint/2010/main" val="3064797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Similar to Spearman’s Rho, Kendall’s Tau operates on rank-ordered (ordinal) data but is particularly useful when there are tied ranks. </a:t>
            </a:r>
          </a:p>
        </p:txBody>
      </p:sp>
    </p:spTree>
    <p:extLst>
      <p:ext uri="{BB962C8B-B14F-4D97-AF65-F5344CB8AC3E}">
        <p14:creationId xmlns:p14="http://schemas.microsoft.com/office/powerpoint/2010/main" val="3275554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Let’s consider an investigation that would lend itself to being analyzed by Kendall’s Tau: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63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</a:rPr>
              <a:t>An iron man competition consists of three consecutive events:</a:t>
            </a:r>
          </a:p>
        </p:txBody>
      </p:sp>
    </p:spTree>
    <p:extLst>
      <p:ext uri="{BB962C8B-B14F-4D97-AF65-F5344CB8AC3E}">
        <p14:creationId xmlns:p14="http://schemas.microsoft.com/office/powerpoint/2010/main" val="3203140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</a:t>
            </a:r>
            <a:r>
              <a:rPr lang="en-US" dirty="0">
                <a:solidFill>
                  <a:srgbClr val="0000CC"/>
                </a:solidFill>
              </a:rPr>
              <a:t>  Biking 110 miles,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2740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1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  Biking 110 miles, </a:t>
            </a:r>
            <a:r>
              <a:rPr lang="en-US" dirty="0">
                <a:solidFill>
                  <a:srgbClr val="0000CC"/>
                </a:solidFill>
              </a:rPr>
              <a:t>Swimming 2.5 miles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8465"/>
            <a:ext cx="2819400" cy="1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11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  Biking 110 miles, Swimming 2.5 miles and </a:t>
            </a:r>
            <a:r>
              <a:rPr lang="en-US" dirty="0">
                <a:solidFill>
                  <a:srgbClr val="0000CC"/>
                </a:solidFill>
              </a:rPr>
              <a:t>Running 26.2 miles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3428553" cy="22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660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  Biking 110 miles, Swimming 2.5 miles and Running 26.2 miles.  </a:t>
            </a:r>
            <a:r>
              <a:rPr lang="en-US" dirty="0">
                <a:solidFill>
                  <a:srgbClr val="0000CC"/>
                </a:solidFill>
              </a:rPr>
              <a:t>Researchers are interested in the relationship between the rank ordered results from the biking and the running events.  </a:t>
            </a:r>
          </a:p>
        </p:txBody>
      </p:sp>
    </p:spTree>
    <p:extLst>
      <p:ext uri="{BB962C8B-B14F-4D97-AF65-F5344CB8AC3E}">
        <p14:creationId xmlns:p14="http://schemas.microsoft.com/office/powerpoint/2010/main" val="264607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Calculating by hand…</a:t>
            </a:r>
          </a:p>
        </p:txBody>
      </p:sp>
      <p:graphicFrame>
        <p:nvGraphicFramePr>
          <p:cNvPr id="1102852" name="Object 4"/>
          <p:cNvGraphicFramePr>
            <a:graphicFrameLocks noChangeAspect="1"/>
          </p:cNvGraphicFramePr>
          <p:nvPr/>
        </p:nvGraphicFramePr>
        <p:xfrm>
          <a:off x="762000" y="2362200"/>
          <a:ext cx="7848600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1231900" progId="Equation.3">
                  <p:embed/>
                </p:oleObj>
              </mc:Choice>
              <mc:Fallback>
                <p:oleObj name="Equation" r:id="rId2" imgW="31877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7848600" cy="30305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  Biking 110 miles, Swimming 2.5 miles and Running 26.2 miles.  </a:t>
            </a:r>
            <a:r>
              <a:rPr lang="en-US" dirty="0">
                <a:solidFill>
                  <a:srgbClr val="0000CC"/>
                </a:solidFill>
              </a:rPr>
              <a:t>Researchers are interested in the relationship between the rank ordered results from the biking and the running events.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41" y="3580804"/>
            <a:ext cx="33528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41" y="4114800"/>
            <a:ext cx="3428553" cy="22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4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man competition consists of three consecutive events:  Biking 110 miles, Swimming 2.5 miles and Running 26.2 miles.  Researchers are interested in the relationship between the rank ordered results from the biking and the running events.  </a:t>
            </a:r>
            <a:r>
              <a:rPr lang="en-US" dirty="0">
                <a:solidFill>
                  <a:srgbClr val="0000CC"/>
                </a:solidFill>
              </a:rPr>
              <a:t>Here is the data for 6 individuals who competed:</a:t>
            </a:r>
          </a:p>
        </p:txBody>
      </p:sp>
    </p:spTree>
    <p:extLst>
      <p:ext uri="{BB962C8B-B14F-4D97-AF65-F5344CB8AC3E}">
        <p14:creationId xmlns:p14="http://schemas.microsoft.com/office/powerpoint/2010/main" val="5508858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6138" y="2290763"/>
          <a:ext cx="8710612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0176" imgH="2263483" progId="Word.Document.12">
                  <p:embed/>
                </p:oleObj>
              </mc:Choice>
              <mc:Fallback>
                <p:oleObj name="Document" r:id="rId2" imgW="5950176" imgH="2263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6138" y="2290763"/>
                        <a:ext cx="8710612" cy="331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77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6138" y="2290763"/>
          <a:ext cx="8710612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0176" imgH="2263483" progId="Word.Document.12">
                  <p:embed/>
                </p:oleObj>
              </mc:Choice>
              <mc:Fallback>
                <p:oleObj name="Document" r:id="rId2" imgW="5950176" imgH="2263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6138" y="2290763"/>
                        <a:ext cx="8710612" cy="331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472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1375" y="2286000"/>
          <a:ext cx="872966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0176" imgH="2263483" progId="Word.Document.12">
                  <p:embed/>
                </p:oleObj>
              </mc:Choice>
              <mc:Fallback>
                <p:oleObj name="Document" r:id="rId2" imgW="5950176" imgH="2263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1375" y="2286000"/>
                        <a:ext cx="8729663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1122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both variables are expressed as rank ordered data, we will use either a Kendall’s Tau or a Spearman’s Rho.</a:t>
            </a:r>
          </a:p>
        </p:txBody>
      </p:sp>
    </p:spTree>
    <p:extLst>
      <p:ext uri="{BB962C8B-B14F-4D97-AF65-F5344CB8AC3E}">
        <p14:creationId xmlns:p14="http://schemas.microsoft.com/office/powerpoint/2010/main" val="20548877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Because both variables are expressed as rank ordered data, we will use either a Kendall’s Tau or a Spearman’s Rho.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3124200"/>
            <a:ext cx="5867400" cy="1752600"/>
          </a:xfrm>
          <a:prstGeom prst="rect">
            <a:avLst/>
          </a:prstGeom>
          <a:solidFill>
            <a:srgbClr val="FFFFCC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Note </a:t>
            </a:r>
            <a:r>
              <a:rPr lang="en-US" sz="2400" dirty="0">
                <a:solidFill>
                  <a:prstClr val="black"/>
                </a:solidFill>
              </a:rPr>
              <a:t>– even if only one variable were ordinal and the other were scaled or nominal, you would still use Kendall’s Tau or a Spearman’s Rho by virtue of having </a:t>
            </a:r>
            <a:r>
              <a:rPr lang="en-US" sz="2400" b="1" i="1" dirty="0">
                <a:solidFill>
                  <a:prstClr val="black"/>
                </a:solidFill>
              </a:rPr>
              <a:t>one ordinal variable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2900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there are ties in the data, we will use Kendall’s Tau </a:t>
            </a:r>
            <a:r>
              <a:rPr lang="en-US" b="1" i="1" dirty="0"/>
              <a:t>instead</a:t>
            </a:r>
            <a:r>
              <a:rPr lang="en-US" dirty="0"/>
              <a:t> of the Spearman’s Rho.</a:t>
            </a:r>
          </a:p>
        </p:txBody>
      </p:sp>
    </p:spTree>
    <p:extLst>
      <p:ext uri="{BB962C8B-B14F-4D97-AF65-F5344CB8AC3E}">
        <p14:creationId xmlns:p14="http://schemas.microsoft.com/office/powerpoint/2010/main" val="19928817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calculate Tau?</a:t>
            </a:r>
            <a:endParaRPr kumimoji="1" lang="zh-CN" altLang="en-US" dirty="0"/>
          </a:p>
        </p:txBody>
      </p:sp>
      <p:pic>
        <p:nvPicPr>
          <p:cNvPr id="6" name="图片 5" descr="Screen Shot 2016-03-29 at 7.3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1861"/>
            <a:ext cx="8433370" cy="304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28847"/>
              </p:ext>
            </p:extLst>
          </p:nvPr>
        </p:nvGraphicFramePr>
        <p:xfrm>
          <a:off x="760413" y="4254500"/>
          <a:ext cx="89122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1828800" progId="Word.Document.12">
                  <p:embed/>
                </p:oleObj>
              </mc:Choice>
              <mc:Fallback>
                <p:oleObj name="Document" r:id="rId3" imgW="59436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4254500"/>
                        <a:ext cx="8912225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392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there are ties in the data, we will use Kendall’s Tau </a:t>
            </a:r>
            <a:r>
              <a:rPr lang="en-US" b="1" i="1" dirty="0"/>
              <a:t>instead</a:t>
            </a:r>
            <a:r>
              <a:rPr lang="en-US" dirty="0"/>
              <a:t> of the Spearman’s Rho.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1375" y="2286000"/>
          <a:ext cx="892175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0176" imgH="2029901" progId="Word.Document.12">
                  <p:embed/>
                </p:oleObj>
              </mc:Choice>
              <mc:Fallback>
                <p:oleObj name="Document" r:id="rId2" imgW="5950176" imgH="2029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1375" y="2286000"/>
                        <a:ext cx="8921750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2636" y="5784112"/>
            <a:ext cx="849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Concordant</a:t>
            </a:r>
            <a:r>
              <a:rPr lang="zh-CN" altLang="en-US" dirty="0"/>
              <a:t> </a:t>
            </a:r>
            <a:r>
              <a:rPr lang="en-US" altLang="zh-CN" dirty="0"/>
              <a:t>pairs: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Bob,Dallen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r>
              <a:rPr lang="en-US" altLang="zh-CN" dirty="0"/>
              <a:t>(Bob,</a:t>
            </a:r>
            <a:r>
              <a:rPr lang="zh-CN" altLang="en-US" dirty="0"/>
              <a:t> </a:t>
            </a:r>
            <a:r>
              <a:rPr lang="en-US" altLang="zh-CN" dirty="0"/>
              <a:t>Ernie)</a:t>
            </a:r>
            <a:r>
              <a:rPr lang="zh-CN" altLang="en-US" dirty="0"/>
              <a:t>，</a:t>
            </a:r>
            <a:r>
              <a:rPr lang="en-US" altLang="zh-CN" dirty="0"/>
              <a:t>(Bob, Fen), (</a:t>
            </a:r>
            <a:r>
              <a:rPr lang="en-US" altLang="zh-CN" dirty="0" err="1"/>
              <a:t>Bob,Gaston</a:t>
            </a:r>
            <a:r>
              <a:rPr lang="en-US" altLang="zh-CN" dirty="0"/>
              <a:t>), (</a:t>
            </a:r>
            <a:r>
              <a:rPr lang="en-US" altLang="zh-CN" dirty="0" err="1"/>
              <a:t>Conrad,Ernie</a:t>
            </a:r>
            <a:r>
              <a:rPr lang="en-US" altLang="zh-CN" dirty="0"/>
              <a:t>)</a:t>
            </a:r>
            <a:r>
              <a:rPr lang="is-IS" altLang="zh-CN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Correlation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CN" sz="2800" dirty="0"/>
              <a:t>Measures the relative strength of the </a:t>
            </a:r>
            <a:r>
              <a:rPr kumimoji="0" lang="en-US" altLang="zh-CN" sz="2800" b="1" i="1" dirty="0">
                <a:solidFill>
                  <a:srgbClr val="FF0000"/>
                </a:solidFill>
              </a:rPr>
              <a:t>linear </a:t>
            </a:r>
            <a:r>
              <a:rPr kumimoji="0" lang="en-US" altLang="zh-CN" sz="2800" dirty="0"/>
              <a:t>relationship between two variables</a:t>
            </a:r>
          </a:p>
          <a:p>
            <a:pPr>
              <a:lnSpc>
                <a:spcPct val="120000"/>
              </a:lnSpc>
            </a:pPr>
            <a:r>
              <a:rPr kumimoji="0" lang="en-US" altLang="zh-CN" sz="2400" dirty="0"/>
              <a:t>Unit-less</a:t>
            </a:r>
          </a:p>
          <a:p>
            <a:pPr>
              <a:lnSpc>
                <a:spcPct val="120000"/>
              </a:lnSpc>
            </a:pPr>
            <a:r>
              <a:rPr kumimoji="0" lang="en-US" altLang="zh-CN" sz="2400" dirty="0"/>
              <a:t>Ranges between –1 and 1</a:t>
            </a:r>
          </a:p>
          <a:p>
            <a:pPr>
              <a:lnSpc>
                <a:spcPct val="120000"/>
              </a:lnSpc>
            </a:pPr>
            <a:r>
              <a:rPr kumimoji="0" lang="en-US" altLang="zh-CN" sz="2400" dirty="0"/>
              <a:t>The closer to –1, the stronger the negative linear relationship</a:t>
            </a:r>
          </a:p>
          <a:p>
            <a:pPr>
              <a:lnSpc>
                <a:spcPct val="120000"/>
              </a:lnSpc>
            </a:pPr>
            <a:r>
              <a:rPr kumimoji="0" lang="en-US" altLang="zh-CN" sz="2400" dirty="0"/>
              <a:t>The closer to 1, the stronger the positive linear relationship</a:t>
            </a:r>
          </a:p>
          <a:p>
            <a:pPr>
              <a:lnSpc>
                <a:spcPct val="120000"/>
              </a:lnSpc>
            </a:pPr>
            <a:r>
              <a:rPr kumimoji="0" lang="en-US" altLang="zh-CN" sz="2400" dirty="0"/>
              <a:t>The closer to 0, the weaker any positive linear relationship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5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5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48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it shares the same properties as these other methods: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082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it shares the same properties as these other methods:</a:t>
            </a: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It ranges from -1 to +1.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8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it shares the same properties as these other methods:</a:t>
            </a:r>
          </a:p>
          <a:p>
            <a:pPr lvl="1"/>
            <a:r>
              <a:rPr lang="en-US" dirty="0"/>
              <a:t>It ranges from -1 to +1.</a:t>
            </a: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It’s direction is determined by the sign (- +)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629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it shares the same properties as these other methods:</a:t>
            </a:r>
          </a:p>
          <a:p>
            <a:pPr lvl="1"/>
            <a:r>
              <a:rPr lang="en-US" dirty="0"/>
              <a:t>It ranges from -1 to +1.</a:t>
            </a:r>
          </a:p>
          <a:p>
            <a:pPr lvl="1"/>
            <a:r>
              <a:rPr lang="en-US" dirty="0"/>
              <a:t>It’s direction is determined by the sign (- +)</a:t>
            </a: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The closer the value is to -1 or +1, the stronger the relationship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652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Kendall’s Tau renders a result that is </a:t>
            </a:r>
            <a:r>
              <a:rPr lang="en-US" altLang="zh-CN" dirty="0"/>
              <a:t>similar</a:t>
            </a:r>
            <a:r>
              <a:rPr lang="en-US" dirty="0"/>
              <a:t> to Spearman’s Rho and the Pearson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 it shares the same properties as these other methods:</a:t>
            </a:r>
          </a:p>
          <a:p>
            <a:pPr lvl="1"/>
            <a:r>
              <a:rPr lang="en-US" dirty="0"/>
              <a:t>It ranges from -1 to +1.</a:t>
            </a:r>
          </a:p>
          <a:p>
            <a:pPr lvl="1"/>
            <a:r>
              <a:rPr lang="en-US" dirty="0"/>
              <a:t>It’s direction is determined by the sign (- +)</a:t>
            </a:r>
          </a:p>
          <a:p>
            <a:pPr lvl="1"/>
            <a:r>
              <a:rPr lang="en-US" dirty="0"/>
              <a:t>The closer the value is to -1 or +1, the stronger the relationship</a:t>
            </a: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The closer the value is to 0, the weaker the relationship.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4600" y="1981200"/>
            <a:ext cx="373253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5300" y="179832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15870" y="179959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9670" y="1800860"/>
            <a:ext cx="0" cy="38671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77745" y="225044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9795" y="2273300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7975" y="2273935"/>
            <a:ext cx="408305" cy="3549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01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Kendall’s Tau Assumptions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non-parametric:</a:t>
            </a:r>
            <a:r>
              <a:rPr lang="zh-CN" altLang="en-US" dirty="0"/>
              <a:t> </a:t>
            </a:r>
            <a:r>
              <a:rPr lang="en-US" altLang="zh-CN" dirty="0"/>
              <a:t>does not assume any assumptions about the distribution of the data </a:t>
            </a:r>
          </a:p>
          <a:p>
            <a:endParaRPr kumimoji="1" lang="en-US" altLang="zh-CN" dirty="0"/>
          </a:p>
          <a:p>
            <a:r>
              <a:rPr lang="en-US" altLang="zh-CN" dirty="0"/>
              <a:t>Is the appropriate correlation analysis when the variables are measured on a scale that is at least ordinal. </a:t>
            </a:r>
          </a:p>
          <a:p>
            <a:endParaRPr lang="en-US" altLang="zh-CN" dirty="0"/>
          </a:p>
          <a:p>
            <a:r>
              <a:rPr lang="en-US" altLang="zh-CN" dirty="0"/>
              <a:t>Can deal with ties</a:t>
            </a:r>
          </a:p>
          <a:p>
            <a:pPr marL="0" indent="0">
              <a:buNone/>
            </a:pP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2597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Binned</a:t>
            </a:r>
            <a:r>
              <a:rPr lang="zh-CN" altLang="en-US" dirty="0"/>
              <a:t> </a:t>
            </a:r>
            <a:r>
              <a:rPr lang="en-US" altLang="zh-CN" dirty="0"/>
              <a:t>Kendall’s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Us</a:t>
            </a:r>
            <a:r>
              <a:rPr lang="en-US" dirty="0"/>
              <a:t>e this “binned” </a:t>
            </a:r>
            <a:r>
              <a:rPr lang="en-US" altLang="zh-CN" dirty="0"/>
              <a:t>Kendall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scenarios,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ties:</a:t>
            </a:r>
          </a:p>
          <a:p>
            <a:r>
              <a:rPr lang="en-US" altLang="zh-CN" dirty="0"/>
              <a:t>Skewed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lvl="1"/>
            <a:r>
              <a:rPr lang="en-US" dirty="0"/>
              <a:t>To this end, we look at the average value for each bin and compute the correlation on the binned data. </a:t>
            </a:r>
          </a:p>
          <a:p>
            <a:endParaRPr lang="en-US" dirty="0"/>
          </a:p>
          <a:p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en-US" dirty="0"/>
              <a:t>ank correlation is computationally expensive</a:t>
            </a:r>
          </a:p>
          <a:p>
            <a:pPr lvl="1"/>
            <a:r>
              <a:rPr lang="en-US" dirty="0"/>
              <a:t>The binned correlation retains the qualitative properties that we want to highlight with lower compute cost.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29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Spearman’s</a:t>
            </a:r>
            <a:r>
              <a:rPr lang="zh-CN" altLang="en-US" dirty="0"/>
              <a:t> </a:t>
            </a:r>
            <a:r>
              <a:rPr lang="en-US" altLang="zh-CN" dirty="0"/>
              <a:t>rho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dirty="0"/>
              <a:t>Kendall’s</a:t>
            </a:r>
            <a:r>
              <a:rPr lang="zh-CN" altLang="en-US" dirty="0"/>
              <a:t> </a:t>
            </a:r>
            <a:r>
              <a:rPr lang="en-US" altLang="zh-CN" dirty="0"/>
              <a:t>tau</a:t>
            </a:r>
            <a:r>
              <a:rPr lang="zh-CN" altLang="en-US" dirty="0"/>
              <a:t> </a:t>
            </a:r>
            <a:r>
              <a:rPr lang="en-US" altLang="zh-CN" dirty="0"/>
              <a:t>correlation</a:t>
            </a:r>
          </a:p>
          <a:p>
            <a:endParaRPr lang="en-US" dirty="0"/>
          </a:p>
          <a:p>
            <a:r>
              <a:rPr lang="en-US" altLang="zh-CN" i="1" dirty="0"/>
              <a:t>Linear</a:t>
            </a:r>
            <a:r>
              <a:rPr lang="zh-CN" altLang="en-US" i="1" dirty="0"/>
              <a:t> </a:t>
            </a:r>
            <a:r>
              <a:rPr lang="en-US" altLang="zh-CN" i="1" dirty="0"/>
              <a:t>regression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871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774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BFBFBF"/>
                </a:solidFill>
              </a:rPr>
              <a:t>The strength of the relationship depends on the </a:t>
            </a:r>
            <a:r>
              <a:rPr lang="en-US" altLang="zh-CN" sz="2800" b="1" dirty="0">
                <a:solidFill>
                  <a:srgbClr val="BFBFBF"/>
                </a:solidFill>
              </a:rPr>
              <a:t>decimal value</a:t>
            </a:r>
            <a:r>
              <a:rPr lang="en-US" altLang="zh-CN" sz="2800" dirty="0">
                <a:solidFill>
                  <a:srgbClr val="BFBFBF"/>
                </a:solidFill>
              </a:rPr>
              <a:t>. 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endParaRPr lang="en-US" altLang="zh-CN" sz="2800" dirty="0">
              <a:solidFill>
                <a:srgbClr val="BFBFBF"/>
              </a:solidFill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en-US" altLang="en-US" sz="1800"/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717800" y="2163763"/>
            <a:ext cx="3732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4508500" y="19812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719388" y="19827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6453188" y="1984375"/>
            <a:ext cx="0" cy="38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Rectangle 32"/>
          <p:cNvSpPr>
            <a:spLocks noChangeArrowheads="1"/>
          </p:cNvSpPr>
          <p:nvPr/>
        </p:nvSpPr>
        <p:spPr bwMode="auto">
          <a:xfrm>
            <a:off x="25146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altLang="zh-CN" sz="1800" b="0" baseline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Rectangle 33"/>
          <p:cNvSpPr>
            <a:spLocks noChangeArrowheads="1"/>
          </p:cNvSpPr>
          <p:nvPr/>
        </p:nvSpPr>
        <p:spPr bwMode="auto">
          <a:xfrm>
            <a:off x="6248400" y="2514600"/>
            <a:ext cx="407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en-US" altLang="zh-CN" sz="1800" b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Rectangle 202"/>
          <p:cNvSpPr>
            <a:spLocks noChangeArrowheads="1"/>
          </p:cNvSpPr>
          <p:nvPr/>
        </p:nvSpPr>
        <p:spPr bwMode="auto">
          <a:xfrm>
            <a:off x="4303713" y="2514600"/>
            <a:ext cx="407987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aseline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altLang="zh-CN" sz="1800" b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17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Line 2"/>
          <p:cNvSpPr>
            <a:spLocks noChangeShapeType="1"/>
          </p:cNvSpPr>
          <p:nvPr/>
        </p:nvSpPr>
        <p:spPr bwMode="auto">
          <a:xfrm>
            <a:off x="3216836" y="455705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1" name="Oval 3"/>
          <p:cNvSpPr>
            <a:spLocks noChangeArrowheads="1"/>
          </p:cNvSpPr>
          <p:nvPr/>
        </p:nvSpPr>
        <p:spPr bwMode="auto">
          <a:xfrm rot="-7282380">
            <a:off x="4817036" y="56238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2" name="Oval 4"/>
          <p:cNvSpPr>
            <a:spLocks noChangeArrowheads="1"/>
          </p:cNvSpPr>
          <p:nvPr/>
        </p:nvSpPr>
        <p:spPr bwMode="auto">
          <a:xfrm rot="-7282380">
            <a:off x="3445436" y="4785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3" name="Oval 5"/>
          <p:cNvSpPr>
            <a:spLocks noChangeArrowheads="1"/>
          </p:cNvSpPr>
          <p:nvPr/>
        </p:nvSpPr>
        <p:spPr bwMode="auto">
          <a:xfrm rot="-7282380">
            <a:off x="5198036" y="56238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4" name="Oval 6"/>
          <p:cNvSpPr>
            <a:spLocks noChangeArrowheads="1"/>
          </p:cNvSpPr>
          <p:nvPr/>
        </p:nvSpPr>
        <p:spPr bwMode="auto">
          <a:xfrm rot="-7282380">
            <a:off x="3826436" y="46332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5" name="Oval 7"/>
          <p:cNvSpPr>
            <a:spLocks noChangeArrowheads="1"/>
          </p:cNvSpPr>
          <p:nvPr/>
        </p:nvSpPr>
        <p:spPr bwMode="auto">
          <a:xfrm rot="-7282380">
            <a:off x="4588436" y="5319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6" name="Oval 8"/>
          <p:cNvSpPr>
            <a:spLocks noChangeArrowheads="1"/>
          </p:cNvSpPr>
          <p:nvPr/>
        </p:nvSpPr>
        <p:spPr bwMode="auto">
          <a:xfrm rot="-7282380">
            <a:off x="4893236" y="5471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7" name="Oval 9"/>
          <p:cNvSpPr>
            <a:spLocks noChangeArrowheads="1"/>
          </p:cNvSpPr>
          <p:nvPr/>
        </p:nvSpPr>
        <p:spPr bwMode="auto">
          <a:xfrm rot="-7282380">
            <a:off x="4207436" y="4938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8" name="Oval 10"/>
          <p:cNvSpPr>
            <a:spLocks noChangeArrowheads="1"/>
          </p:cNvSpPr>
          <p:nvPr/>
        </p:nvSpPr>
        <p:spPr bwMode="auto">
          <a:xfrm rot="-7282380">
            <a:off x="3369236" y="4557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79" name="Oval 11"/>
          <p:cNvSpPr>
            <a:spLocks noChangeArrowheads="1"/>
          </p:cNvSpPr>
          <p:nvPr/>
        </p:nvSpPr>
        <p:spPr bwMode="auto">
          <a:xfrm rot="-7282380">
            <a:off x="3674036" y="4938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0" name="Oval 12"/>
          <p:cNvSpPr>
            <a:spLocks noChangeArrowheads="1"/>
          </p:cNvSpPr>
          <p:nvPr/>
        </p:nvSpPr>
        <p:spPr bwMode="auto">
          <a:xfrm rot="-7282380">
            <a:off x="3978836" y="50142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181" name="Oval 13"/>
          <p:cNvSpPr>
            <a:spLocks noChangeArrowheads="1"/>
          </p:cNvSpPr>
          <p:nvPr/>
        </p:nvSpPr>
        <p:spPr bwMode="auto">
          <a:xfrm rot="-7282380">
            <a:off x="4512236" y="5547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2" name="Oval 14"/>
          <p:cNvSpPr>
            <a:spLocks noChangeArrowheads="1"/>
          </p:cNvSpPr>
          <p:nvPr/>
        </p:nvSpPr>
        <p:spPr bwMode="auto">
          <a:xfrm rot="-7282380">
            <a:off x="4436036" y="5090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3" name="Oval 15"/>
          <p:cNvSpPr>
            <a:spLocks noChangeArrowheads="1"/>
          </p:cNvSpPr>
          <p:nvPr/>
        </p:nvSpPr>
        <p:spPr bwMode="auto">
          <a:xfrm rot="-7282380">
            <a:off x="4207436" y="52428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4" name="Text Box 16"/>
          <p:cNvSpPr txBox="1">
            <a:spLocks noChangeArrowheads="1"/>
          </p:cNvSpPr>
          <p:nvPr/>
        </p:nvSpPr>
        <p:spPr bwMode="auto">
          <a:xfrm>
            <a:off x="2759636" y="4298296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185" name="Line 17"/>
          <p:cNvSpPr>
            <a:spLocks noChangeShapeType="1"/>
          </p:cNvSpPr>
          <p:nvPr/>
        </p:nvSpPr>
        <p:spPr bwMode="auto">
          <a:xfrm>
            <a:off x="3216836" y="600485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6" name="Text Box 18"/>
          <p:cNvSpPr txBox="1">
            <a:spLocks noChangeArrowheads="1"/>
          </p:cNvSpPr>
          <p:nvPr/>
        </p:nvSpPr>
        <p:spPr bwMode="auto">
          <a:xfrm>
            <a:off x="5479024" y="5898496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187" name="Line 19"/>
          <p:cNvSpPr>
            <a:spLocks noChangeShapeType="1"/>
          </p:cNvSpPr>
          <p:nvPr/>
        </p:nvSpPr>
        <p:spPr bwMode="auto">
          <a:xfrm flipH="1">
            <a:off x="3216836" y="2271058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8" name="Oval 20"/>
          <p:cNvSpPr>
            <a:spLocks noChangeArrowheads="1"/>
          </p:cNvSpPr>
          <p:nvPr/>
        </p:nvSpPr>
        <p:spPr bwMode="auto">
          <a:xfrm rot="-7282380">
            <a:off x="3293036" y="34902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89" name="Oval 21"/>
          <p:cNvSpPr>
            <a:spLocks noChangeArrowheads="1"/>
          </p:cNvSpPr>
          <p:nvPr/>
        </p:nvSpPr>
        <p:spPr bwMode="auto">
          <a:xfrm rot="-7282380">
            <a:off x="3521636" y="3185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0" name="Oval 22"/>
          <p:cNvSpPr>
            <a:spLocks noChangeArrowheads="1"/>
          </p:cNvSpPr>
          <p:nvPr/>
        </p:nvSpPr>
        <p:spPr bwMode="auto">
          <a:xfrm rot="-7282380">
            <a:off x="5198036" y="2118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1" name="Oval 23"/>
          <p:cNvSpPr>
            <a:spLocks noChangeArrowheads="1"/>
          </p:cNvSpPr>
          <p:nvPr/>
        </p:nvSpPr>
        <p:spPr bwMode="auto">
          <a:xfrm rot="-7282380">
            <a:off x="5350436" y="2499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2" name="Oval 24"/>
          <p:cNvSpPr>
            <a:spLocks noChangeArrowheads="1"/>
          </p:cNvSpPr>
          <p:nvPr/>
        </p:nvSpPr>
        <p:spPr bwMode="auto">
          <a:xfrm rot="-7282380">
            <a:off x="3750236" y="33378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3" name="Oval 25"/>
          <p:cNvSpPr>
            <a:spLocks noChangeArrowheads="1"/>
          </p:cNvSpPr>
          <p:nvPr/>
        </p:nvSpPr>
        <p:spPr bwMode="auto">
          <a:xfrm rot="-7282380">
            <a:off x="5502836" y="2271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4" name="Oval 26"/>
          <p:cNvSpPr>
            <a:spLocks noChangeArrowheads="1"/>
          </p:cNvSpPr>
          <p:nvPr/>
        </p:nvSpPr>
        <p:spPr bwMode="auto">
          <a:xfrm rot="-7282380">
            <a:off x="4664636" y="2804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5" name="Oval 27"/>
          <p:cNvSpPr>
            <a:spLocks noChangeArrowheads="1"/>
          </p:cNvSpPr>
          <p:nvPr/>
        </p:nvSpPr>
        <p:spPr bwMode="auto">
          <a:xfrm rot="-7282380">
            <a:off x="4664636" y="2499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6" name="Oval 28"/>
          <p:cNvSpPr>
            <a:spLocks noChangeArrowheads="1"/>
          </p:cNvSpPr>
          <p:nvPr/>
        </p:nvSpPr>
        <p:spPr bwMode="auto">
          <a:xfrm rot="-7282380">
            <a:off x="5045636" y="2499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7" name="Oval 29"/>
          <p:cNvSpPr>
            <a:spLocks noChangeArrowheads="1"/>
          </p:cNvSpPr>
          <p:nvPr/>
        </p:nvSpPr>
        <p:spPr bwMode="auto">
          <a:xfrm rot="-7282380">
            <a:off x="4359836" y="2652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8" name="Oval 30"/>
          <p:cNvSpPr>
            <a:spLocks noChangeArrowheads="1"/>
          </p:cNvSpPr>
          <p:nvPr/>
        </p:nvSpPr>
        <p:spPr bwMode="auto">
          <a:xfrm rot="-7282380">
            <a:off x="3750236" y="30330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199" name="Oval 31"/>
          <p:cNvSpPr>
            <a:spLocks noChangeArrowheads="1"/>
          </p:cNvSpPr>
          <p:nvPr/>
        </p:nvSpPr>
        <p:spPr bwMode="auto">
          <a:xfrm rot="-7282380">
            <a:off x="3978836" y="291558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zh-CN" altLang="en-US" sz="2400" b="0" baseline="0">
              <a:solidFill>
                <a:schemeClr val="tx1"/>
              </a:solidFill>
              <a:latin typeface="Arial" charset="0"/>
              <a:ea typeface="宋体" charset="0"/>
            </a:endParaRPr>
          </a:p>
        </p:txBody>
      </p:sp>
      <p:sp>
        <p:nvSpPr>
          <p:cNvPr id="1031200" name="Oval 32"/>
          <p:cNvSpPr>
            <a:spLocks noChangeArrowheads="1"/>
          </p:cNvSpPr>
          <p:nvPr/>
        </p:nvSpPr>
        <p:spPr bwMode="auto">
          <a:xfrm rot="-7282380">
            <a:off x="4893236" y="2804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1" name="Oval 33"/>
          <p:cNvSpPr>
            <a:spLocks noChangeArrowheads="1"/>
          </p:cNvSpPr>
          <p:nvPr/>
        </p:nvSpPr>
        <p:spPr bwMode="auto">
          <a:xfrm rot="-7282380">
            <a:off x="4359836" y="28806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2" name="Oval 34"/>
          <p:cNvSpPr>
            <a:spLocks noChangeArrowheads="1"/>
          </p:cNvSpPr>
          <p:nvPr/>
        </p:nvSpPr>
        <p:spPr bwMode="auto">
          <a:xfrm rot="-7282380">
            <a:off x="4131236" y="318545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3" name="Text Box 35"/>
          <p:cNvSpPr txBox="1">
            <a:spLocks noChangeArrowheads="1"/>
          </p:cNvSpPr>
          <p:nvPr/>
        </p:nvSpPr>
        <p:spPr bwMode="auto">
          <a:xfrm>
            <a:off x="2759636" y="2088496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Y</a:t>
            </a:r>
          </a:p>
        </p:txBody>
      </p:sp>
      <p:sp>
        <p:nvSpPr>
          <p:cNvPr id="1031204" name="Line 36"/>
          <p:cNvSpPr>
            <a:spLocks noChangeShapeType="1"/>
          </p:cNvSpPr>
          <p:nvPr/>
        </p:nvSpPr>
        <p:spPr bwMode="auto">
          <a:xfrm>
            <a:off x="3216836" y="379505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05" name="Text Box 37"/>
          <p:cNvSpPr txBox="1">
            <a:spLocks noChangeArrowheads="1"/>
          </p:cNvSpPr>
          <p:nvPr/>
        </p:nvSpPr>
        <p:spPr bwMode="auto">
          <a:xfrm>
            <a:off x="5479024" y="3688696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Arial" charset="0"/>
                <a:ea typeface="宋体" charset="0"/>
              </a:rPr>
              <a:t>X</a:t>
            </a:r>
          </a:p>
        </p:txBody>
      </p:sp>
      <p:sp>
        <p:nvSpPr>
          <p:cNvPr id="1031206" name="Rectangle 38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zh-CN" altLang="en-US" sz="3200" b="0" baseline="0">
              <a:solidFill>
                <a:schemeClr val="tx1"/>
              </a:solidFill>
              <a:latin typeface="Tahoma" charset="0"/>
              <a:ea typeface="宋体" charset="0"/>
            </a:endParaRPr>
          </a:p>
        </p:txBody>
      </p:sp>
      <p:sp>
        <p:nvSpPr>
          <p:cNvPr id="1031263" name="Line 95"/>
          <p:cNvSpPr>
            <a:spLocks noChangeShapeType="1"/>
          </p:cNvSpPr>
          <p:nvPr/>
        </p:nvSpPr>
        <p:spPr bwMode="auto">
          <a:xfrm flipV="1">
            <a:off x="3445436" y="2347258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4" name="Line 96"/>
          <p:cNvSpPr>
            <a:spLocks noChangeShapeType="1"/>
          </p:cNvSpPr>
          <p:nvPr/>
        </p:nvSpPr>
        <p:spPr bwMode="auto">
          <a:xfrm>
            <a:off x="3369236" y="4557058"/>
            <a:ext cx="1905000" cy="1371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031268" name="Rectangle 100"/>
          <p:cNvSpPr>
            <a:spLocks noChangeArrowheads="1"/>
          </p:cNvSpPr>
          <p:nvPr/>
        </p:nvSpPr>
        <p:spPr bwMode="auto">
          <a:xfrm>
            <a:off x="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1600" b="0" baseline="0">
                <a:solidFill>
                  <a:schemeClr val="tx1"/>
                </a:solidFill>
              </a:rPr>
              <a:t>Slide from: Statistics for Managers Using Microsoft® Excel  4th Edition, 2004 Prentice-Hall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3F20FD-6E56-8945-8A14-5E807955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446889"/>
            <a:ext cx="878477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altLang="zh-CN" dirty="0"/>
              <a:t>uppose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US" dirty="0"/>
              <a:t>in</a:t>
            </a:r>
            <a:r>
              <a:rPr lang="en-US" altLang="zh-CN" dirty="0"/>
              <a:t>ear</a:t>
            </a:r>
            <a:r>
              <a:rPr lang="zh-CN" altLang="en-US" dirty="0"/>
              <a:t> </a:t>
            </a:r>
            <a:r>
              <a:rPr lang="en-US" altLang="zh-CN" dirty="0"/>
              <a:t>correlation,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slope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intercept?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01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Linear regression</a:t>
            </a:r>
          </a:p>
        </p:txBody>
      </p:sp>
      <p:sp>
        <p:nvSpPr>
          <p:cNvPr id="963589" name="Rectangle 5"/>
          <p:cNvSpPr>
            <a:spLocks noChangeArrowheads="1"/>
          </p:cNvSpPr>
          <p:nvPr/>
        </p:nvSpPr>
        <p:spPr bwMode="auto">
          <a:xfrm>
            <a:off x="904009" y="2421227"/>
            <a:ext cx="73359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0" baseline="0" dirty="0">
                <a:solidFill>
                  <a:schemeClr val="tx1"/>
                </a:solidFill>
                <a:latin typeface="Tahoma" charset="0"/>
                <a:ea typeface="宋体" charset="0"/>
                <a:cs typeface="Times New Roman" charset="0"/>
              </a:rPr>
              <a:t>In correlation, the two variables are treated as equals.  In regression, one variable is considered independent (=predictor) variable (</a:t>
            </a:r>
            <a:r>
              <a:rPr lang="en-US" altLang="zh-CN" sz="2000" b="0" i="1" baseline="0" dirty="0">
                <a:solidFill>
                  <a:schemeClr val="tx1"/>
                </a:solidFill>
                <a:latin typeface="Tahoma" charset="0"/>
                <a:ea typeface="宋体" charset="0"/>
                <a:cs typeface="Times New Roman" charset="0"/>
              </a:rPr>
              <a:t>X</a:t>
            </a:r>
            <a:r>
              <a:rPr lang="en-US" altLang="zh-CN" sz="2000" b="0" baseline="0" dirty="0">
                <a:solidFill>
                  <a:schemeClr val="tx1"/>
                </a:solidFill>
                <a:latin typeface="Tahoma" charset="0"/>
                <a:ea typeface="宋体" charset="0"/>
                <a:cs typeface="Times New Roman" charset="0"/>
              </a:rPr>
              <a:t>) and the other the dependent (=outcome) variable </a:t>
            </a:r>
            <a:r>
              <a:rPr lang="en-US" altLang="zh-CN" sz="2000" b="0" i="1" baseline="0" dirty="0">
                <a:solidFill>
                  <a:schemeClr val="tx1"/>
                </a:solidFill>
                <a:latin typeface="Tahoma" charset="0"/>
                <a:ea typeface="宋体" charset="0"/>
                <a:cs typeface="Times New Roman" charset="0"/>
              </a:rPr>
              <a:t>Y</a:t>
            </a:r>
            <a:r>
              <a:rPr lang="en-US" altLang="zh-CN" sz="2000" b="0" baseline="0" dirty="0">
                <a:solidFill>
                  <a:schemeClr val="tx1"/>
                </a:solidFill>
                <a:latin typeface="Tahoma" charset="0"/>
                <a:ea typeface="宋体" charset="0"/>
                <a:cs typeface="Times New Roman" charset="0"/>
              </a:rPr>
              <a:t>.</a:t>
            </a:r>
            <a:r>
              <a:rPr lang="en-US" altLang="zh-CN" sz="2000" b="0" baseline="0" dirty="0">
                <a:solidFill>
                  <a:schemeClr val="tx1"/>
                </a:solidFill>
                <a:latin typeface="Tahoma" charset="0"/>
                <a:ea typeface="宋体" charset="0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04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What is </a:t>
            </a:r>
            <a:r>
              <a:rPr kumimoji="0" lang="zh-CN" altLang="en-US">
                <a:latin typeface="Arial" panose="020B0604020202020204" pitchFamily="34" charset="0"/>
              </a:rPr>
              <a:t>“</a:t>
            </a:r>
            <a:r>
              <a:rPr kumimoji="0" lang="en-US" altLang="zh-CN"/>
              <a:t>Linear</a:t>
            </a:r>
            <a:r>
              <a:rPr kumimoji="0" lang="zh-CN" altLang="en-US">
                <a:latin typeface="Arial" panose="020B0604020202020204" pitchFamily="34" charset="0"/>
              </a:rPr>
              <a:t>”</a:t>
            </a:r>
            <a:r>
              <a:rPr kumimoji="0" lang="en-US" altLang="zh-CN"/>
              <a:t>?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kumimoji="0" lang="en-US" altLang="zh-CN">
                <a:cs typeface="+mn-cs"/>
              </a:rPr>
              <a:t>Remember this:</a:t>
            </a:r>
          </a:p>
          <a:p>
            <a:pPr>
              <a:buFont typeface="Wingdings" charset="0"/>
              <a:buChar char="n"/>
              <a:defRPr/>
            </a:pPr>
            <a:r>
              <a:rPr kumimoji="0" lang="en-US" altLang="zh-CN" i="1">
                <a:cs typeface="+mn-cs"/>
              </a:rPr>
              <a:t>Y=mX+B?</a:t>
            </a:r>
          </a:p>
        </p:txBody>
      </p:sp>
      <p:grpSp>
        <p:nvGrpSpPr>
          <p:cNvPr id="972804" name="Group 4"/>
          <p:cNvGrpSpPr>
            <a:grpSpLocks/>
          </p:cNvGrpSpPr>
          <p:nvPr/>
        </p:nvGrpSpPr>
        <p:grpSpPr bwMode="auto">
          <a:xfrm>
            <a:off x="2819400" y="2895600"/>
            <a:ext cx="4800600" cy="3276600"/>
            <a:chOff x="1776" y="1824"/>
            <a:chExt cx="3024" cy="2064"/>
          </a:xfrm>
        </p:grpSpPr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120" y="182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1776" y="283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 flipV="1">
              <a:off x="2880" y="1920"/>
              <a:ext cx="1920" cy="1632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</p:grpSp>
      <p:grpSp>
        <p:nvGrpSpPr>
          <p:cNvPr id="972808" name="Group 8"/>
          <p:cNvGrpSpPr>
            <a:grpSpLocks/>
          </p:cNvGrpSpPr>
          <p:nvPr/>
        </p:nvGrpSpPr>
        <p:grpSpPr bwMode="auto">
          <a:xfrm>
            <a:off x="2209800" y="5029200"/>
            <a:ext cx="2971800" cy="533400"/>
            <a:chOff x="1392" y="3168"/>
            <a:chExt cx="1872" cy="336"/>
          </a:xfrm>
        </p:grpSpPr>
        <p:sp>
          <p:nvSpPr>
            <p:cNvPr id="972809" name="Oval 9"/>
            <p:cNvSpPr>
              <a:spLocks noChangeArrowheads="1"/>
            </p:cNvSpPr>
            <p:nvPr/>
          </p:nvSpPr>
          <p:spPr bwMode="auto">
            <a:xfrm>
              <a:off x="2928" y="3216"/>
              <a:ext cx="336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2810" name="Text Box 10"/>
            <p:cNvSpPr txBox="1">
              <a:spLocks noChangeArrowheads="1"/>
            </p:cNvSpPr>
            <p:nvPr/>
          </p:nvSpPr>
          <p:spPr bwMode="auto">
            <a:xfrm>
              <a:off x="1392" y="316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0" i="1" baseline="0">
                  <a:solidFill>
                    <a:srgbClr val="FF0000"/>
                  </a:solidFill>
                  <a:latin typeface="Times New Roman" charset="0"/>
                  <a:ea typeface="宋体" charset="0"/>
                </a:rPr>
                <a:t>B</a:t>
              </a:r>
            </a:p>
          </p:txBody>
        </p:sp>
        <p:sp>
          <p:nvSpPr>
            <p:cNvPr id="972811" name="Line 11"/>
            <p:cNvSpPr>
              <a:spLocks noChangeShapeType="1"/>
            </p:cNvSpPr>
            <p:nvPr/>
          </p:nvSpPr>
          <p:spPr bwMode="auto">
            <a:xfrm>
              <a:off x="1680" y="3360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</p:grpSp>
      <p:grpSp>
        <p:nvGrpSpPr>
          <p:cNvPr id="972812" name="Group 12"/>
          <p:cNvGrpSpPr>
            <a:grpSpLocks/>
          </p:cNvGrpSpPr>
          <p:nvPr/>
        </p:nvGrpSpPr>
        <p:grpSpPr bwMode="auto">
          <a:xfrm>
            <a:off x="6324600" y="3124200"/>
            <a:ext cx="1752600" cy="1066800"/>
            <a:chOff x="3984" y="1968"/>
            <a:chExt cx="1104" cy="672"/>
          </a:xfrm>
        </p:grpSpPr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 flipH="1" flipV="1">
              <a:off x="3984" y="2640"/>
              <a:ext cx="816" cy="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4800" y="1968"/>
              <a:ext cx="0" cy="672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972815" name="Text Box 15"/>
            <p:cNvSpPr txBox="1">
              <a:spLocks noChangeArrowheads="1"/>
            </p:cNvSpPr>
            <p:nvPr/>
          </p:nvSpPr>
          <p:spPr bwMode="auto">
            <a:xfrm>
              <a:off x="4512" y="2304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0" baseline="0">
                  <a:solidFill>
                    <a:srgbClr val="FF66FF"/>
                  </a:solidFill>
                  <a:latin typeface="Times New Roman" charset="0"/>
                  <a:ea typeface="宋体" charset="0"/>
                </a:rPr>
                <a:t>m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08" y="211931"/>
            <a:ext cx="7793037" cy="1462087"/>
          </a:xfrm>
        </p:spPr>
        <p:txBody>
          <a:bodyPr/>
          <a:lstStyle/>
          <a:p>
            <a:r>
              <a:rPr kumimoji="0" lang="en-US" altLang="zh-CN" dirty="0"/>
              <a:t>What</a:t>
            </a:r>
            <a:r>
              <a:rPr kumimoji="0" lang="en-US" altLang="zh-CN" dirty="0">
                <a:latin typeface="Arial" panose="020B0604020202020204" pitchFamily="34" charset="0"/>
              </a:rPr>
              <a:t>’</a:t>
            </a:r>
            <a:r>
              <a:rPr kumimoji="0" lang="en-US" altLang="zh-CN" dirty="0"/>
              <a:t>s Slope?</a:t>
            </a: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1035627" y="2362200"/>
            <a:ext cx="7162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0" baseline="0" dirty="0">
                <a:solidFill>
                  <a:schemeClr val="tx1"/>
                </a:solidFill>
              </a:rPr>
              <a:t>A slope of 2 means that every 1-unit change in X yields a 2-unit change in Y.</a:t>
            </a:r>
          </a:p>
          <a:p>
            <a:pPr>
              <a:spcBef>
                <a:spcPct val="50000"/>
              </a:spcBef>
            </a:pPr>
            <a:endParaRPr lang="en-US" altLang="zh-CN" sz="2800" b="0" baseline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 sz="2800" b="0" baseline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82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Prediction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zh-CN" sz="2800">
                <a:latin typeface="Times New Roman" panose="02020603050405020304" pitchFamily="18" charset="0"/>
              </a:rPr>
              <a:t>If you know something about X, this knowledge helps you predict something about Y.  (Sound familiar?…sound like conditional probabilities?)</a:t>
            </a:r>
          </a:p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7325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Regression equation…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381000" y="2971800"/>
          <a:ext cx="8247063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228600" progId="Equation.3">
                  <p:embed/>
                </p:oleObj>
              </mc:Choice>
              <mc:Fallback>
                <p:oleObj name="Equation" r:id="rId2" imgW="118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8247063" cy="1592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9780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Times New Roman" charset="0"/>
                <a:ea typeface="宋体" charset="0"/>
              </a:rPr>
              <a:t>Expected value of y at a given level of </a:t>
            </a:r>
            <a:r>
              <a:rPr lang="en-US" altLang="zh-CN" sz="2000" i="1" baseline="0">
                <a:solidFill>
                  <a:schemeClr val="tx1"/>
                </a:solidFill>
                <a:latin typeface="Times New Roman" charset="0"/>
                <a:ea typeface="宋体" charset="0"/>
              </a:rPr>
              <a:t>x</a:t>
            </a:r>
            <a:r>
              <a:rPr lang="en-US" altLang="zh-CN" sz="2000" baseline="0">
                <a:solidFill>
                  <a:schemeClr val="tx1"/>
                </a:solidFill>
                <a:latin typeface="Times New Roman" charset="0"/>
                <a:ea typeface="宋体" charset="0"/>
              </a:rPr>
              <a:t>=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1711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Predicted value for an individual…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zh-CN" dirty="0">
                <a:latin typeface="Times New Roman" panose="02020603050405020304" pitchFamily="18" charset="0"/>
              </a:rPr>
              <a:t> </a:t>
            </a:r>
            <a:r>
              <a:rPr kumimoji="0" lang="en-US" altLang="zh-CN" dirty="0" err="1">
                <a:latin typeface="Times New Roman" panose="02020603050405020304" pitchFamily="18" charset="0"/>
              </a:rPr>
              <a:t>y</a:t>
            </a:r>
            <a:r>
              <a:rPr kumimoji="0" lang="en-US" altLang="zh-CN" baseline="-25000" dirty="0" err="1">
                <a:latin typeface="Times New Roman" panose="02020603050405020304" pitchFamily="18" charset="0"/>
              </a:rPr>
              <a:t>i</a:t>
            </a:r>
            <a:r>
              <a:rPr kumimoji="0" lang="en-US" altLang="zh-CN" baseline="-25000" dirty="0">
                <a:latin typeface="Times New Roman" panose="02020603050405020304" pitchFamily="18" charset="0"/>
              </a:rPr>
              <a:t>  </a:t>
            </a:r>
            <a:r>
              <a:rPr kumimoji="0" lang="en-US" altLang="zh-CN" dirty="0">
                <a:latin typeface="Times New Roman" panose="02020603050405020304" pitchFamily="18" charset="0"/>
              </a:rPr>
              <a:t>=   </a:t>
            </a:r>
            <a:r>
              <a:rPr kumimoji="0" lang="en-US" altLang="zh-CN" dirty="0">
                <a:latin typeface="Times New Roman" panose="02020603050405020304" pitchFamily="18" charset="0"/>
                <a:sym typeface="Symbol" panose="05050102010706020507" pitchFamily="18" charset="2"/>
              </a:rPr>
              <a:t> + </a:t>
            </a:r>
            <a:r>
              <a:rPr kumimoji="0" lang="en-US" altLang="zh-CN" dirty="0">
                <a:latin typeface="Times New Roman" panose="02020603050405020304" pitchFamily="18" charset="0"/>
              </a:rPr>
              <a:t>*x</a:t>
            </a:r>
            <a:r>
              <a:rPr kumimoji="0" lang="en-US" altLang="zh-CN" baseline="-25000" dirty="0">
                <a:latin typeface="Times New Roman" panose="02020603050405020304" pitchFamily="18" charset="0"/>
              </a:rPr>
              <a:t>i</a:t>
            </a:r>
            <a:r>
              <a:rPr kumimoji="0" lang="en-US" altLang="zh-CN" dirty="0">
                <a:latin typeface="Times New Roman" panose="02020603050405020304" pitchFamily="18" charset="0"/>
              </a:rPr>
              <a:t>    +   random </a:t>
            </a:r>
            <a:r>
              <a:rPr kumimoji="0" lang="en-US" altLang="zh-CN" dirty="0" err="1">
                <a:latin typeface="Times New Roman" panose="02020603050405020304" pitchFamily="18" charset="0"/>
              </a:rPr>
              <a:t>error</a:t>
            </a:r>
            <a:r>
              <a:rPr kumimoji="0" lang="en-US" altLang="zh-CN" baseline="-25000" dirty="0" err="1">
                <a:latin typeface="Times New Roman" panose="02020603050405020304" pitchFamily="18" charset="0"/>
              </a:rPr>
              <a:t>i</a:t>
            </a:r>
            <a:endParaRPr kumimoji="0" lang="en-US" altLang="zh-CN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zh-CN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1134596" name="Group 4"/>
          <p:cNvGrpSpPr>
            <a:grpSpLocks/>
          </p:cNvGrpSpPr>
          <p:nvPr/>
        </p:nvGrpSpPr>
        <p:grpSpPr bwMode="auto">
          <a:xfrm>
            <a:off x="3704082" y="1628208"/>
            <a:ext cx="4495800" cy="2020888"/>
            <a:chOff x="2400" y="1632"/>
            <a:chExt cx="2400" cy="1273"/>
          </a:xfrm>
        </p:grpSpPr>
        <p:sp>
          <p:nvSpPr>
            <p:cNvPr id="1134597" name="Rectangle 5"/>
            <p:cNvSpPr>
              <a:spLocks noChangeArrowheads="1"/>
            </p:cNvSpPr>
            <p:nvPr/>
          </p:nvSpPr>
          <p:spPr bwMode="auto">
            <a:xfrm>
              <a:off x="2400" y="1632"/>
              <a:ext cx="1392" cy="3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1134598" name="Line 6"/>
            <p:cNvSpPr>
              <a:spLocks noChangeShapeType="1"/>
            </p:cNvSpPr>
            <p:nvPr/>
          </p:nvSpPr>
          <p:spPr bwMode="auto">
            <a:xfrm flipH="1" flipV="1">
              <a:off x="3696" y="2064"/>
              <a:ext cx="33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1134599" name="Text Box 7"/>
            <p:cNvSpPr txBox="1">
              <a:spLocks noChangeArrowheads="1"/>
            </p:cNvSpPr>
            <p:nvPr/>
          </p:nvSpPr>
          <p:spPr bwMode="auto">
            <a:xfrm>
              <a:off x="2852" y="2304"/>
              <a:ext cx="194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 b="0" baseline="0" dirty="0">
                  <a:solidFill>
                    <a:srgbClr val="FF0000"/>
                  </a:solidFill>
                  <a:latin typeface="Times New Roman" charset="0"/>
                  <a:ea typeface="宋体" charset="0"/>
                </a:rPr>
                <a:t>Assumption:</a:t>
              </a:r>
              <a:r>
                <a:rPr lang="zh-CN" altLang="en-US" sz="2800" b="0" dirty="0">
                  <a:solidFill>
                    <a:srgbClr val="FF0000"/>
                  </a:solidFill>
                  <a:latin typeface="Times New Roman" charset="0"/>
                  <a:ea typeface="宋体" charset="0"/>
                </a:rPr>
                <a:t> </a:t>
              </a:r>
              <a:r>
                <a:rPr lang="en-US" altLang="zh-CN" sz="2800" b="0" baseline="0" dirty="0">
                  <a:solidFill>
                    <a:srgbClr val="FF0000"/>
                  </a:solidFill>
                  <a:latin typeface="Times New Roman" charset="0"/>
                  <a:ea typeface="宋体" charset="0"/>
                </a:rPr>
                <a:t>Follows a normal distribution</a:t>
              </a:r>
            </a:p>
          </p:txBody>
        </p:sp>
      </p:grpSp>
      <p:grpSp>
        <p:nvGrpSpPr>
          <p:cNvPr id="1134600" name="Group 8"/>
          <p:cNvGrpSpPr>
            <a:grpSpLocks/>
          </p:cNvGrpSpPr>
          <p:nvPr/>
        </p:nvGrpSpPr>
        <p:grpSpPr bwMode="auto">
          <a:xfrm>
            <a:off x="1465326" y="2237807"/>
            <a:ext cx="1600200" cy="2336800"/>
            <a:chOff x="720" y="1968"/>
            <a:chExt cx="912" cy="1462"/>
          </a:xfrm>
        </p:grpSpPr>
        <p:sp>
          <p:nvSpPr>
            <p:cNvPr id="1134601" name="AutoShape 9"/>
            <p:cNvSpPr>
              <a:spLocks/>
            </p:cNvSpPr>
            <p:nvPr/>
          </p:nvSpPr>
          <p:spPr bwMode="auto">
            <a:xfrm rot="5400000" flipH="1">
              <a:off x="1032" y="1656"/>
              <a:ext cx="240" cy="864"/>
            </a:xfrm>
            <a:prstGeom prst="leftBrace">
              <a:avLst>
                <a:gd name="adj1" fmla="val 3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宋体" charset="0"/>
              </a:endParaRPr>
            </a:p>
          </p:txBody>
        </p:sp>
        <p:sp>
          <p:nvSpPr>
            <p:cNvPr id="1134602" name="Text Box 10"/>
            <p:cNvSpPr txBox="1">
              <a:spLocks noChangeArrowheads="1"/>
            </p:cNvSpPr>
            <p:nvPr/>
          </p:nvSpPr>
          <p:spPr bwMode="auto">
            <a:xfrm>
              <a:off x="816" y="2304"/>
              <a:ext cx="816" cy="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0" baseline="0" dirty="0">
                  <a:solidFill>
                    <a:srgbClr val="FF0000"/>
                  </a:solidFill>
                </a:rPr>
                <a:t>Fixed – exactly on the line</a:t>
              </a:r>
            </a:p>
          </p:txBody>
        </p:sp>
      </p:grpSp>
      <p:sp>
        <p:nvSpPr>
          <p:cNvPr id="1134603" name="Line 11"/>
          <p:cNvSpPr>
            <a:spLocks noChangeShapeType="1"/>
          </p:cNvSpPr>
          <p:nvPr/>
        </p:nvSpPr>
        <p:spPr bwMode="auto">
          <a:xfrm flipV="1">
            <a:off x="669925" y="1601788"/>
            <a:ext cx="10953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1134604" name="Line 12"/>
          <p:cNvSpPr>
            <a:spLocks noChangeShapeType="1"/>
          </p:cNvSpPr>
          <p:nvPr/>
        </p:nvSpPr>
        <p:spPr bwMode="auto">
          <a:xfrm>
            <a:off x="793750" y="1600200"/>
            <a:ext cx="8255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Times New Roman" charset="0"/>
              <a:ea typeface="宋体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kumimoji="0" lang="en-US" altLang="zh-CN" sz="4000">
                <a:cs typeface="+mj-cs"/>
              </a:rPr>
              <a:t>Estimating the intercept and slope: least squares estimation</a:t>
            </a: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686800" cy="48006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baseline="0" dirty="0">
                <a:solidFill>
                  <a:schemeClr val="tx1"/>
                </a:solidFill>
              </a:rPr>
              <a:t>** Least Squares Estimation</a:t>
            </a:r>
          </a:p>
          <a:p>
            <a:r>
              <a:rPr lang="en-US" altLang="zh-CN" sz="1400" b="0" baseline="0" dirty="0">
                <a:solidFill>
                  <a:schemeClr val="tx1"/>
                </a:solidFill>
              </a:rPr>
              <a:t>A little calculus….</a:t>
            </a:r>
          </a:p>
          <a:p>
            <a:r>
              <a:rPr lang="en-US" altLang="zh-CN" sz="1400" b="0" baseline="0" dirty="0">
                <a:solidFill>
                  <a:schemeClr val="tx1"/>
                </a:solidFill>
              </a:rPr>
              <a:t>What are we trying to estimate?  </a:t>
            </a:r>
            <a:r>
              <a:rPr lang="en-US" altLang="zh-CN" sz="1400" baseline="0" dirty="0">
                <a:solidFill>
                  <a:schemeClr val="tx1"/>
                </a:solidFill>
              </a:rPr>
              <a:t>β, the slope, 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from</a:t>
            </a:r>
            <a:r>
              <a:rPr lang="en-US" altLang="zh-CN" sz="1400" baseline="0" dirty="0">
                <a:solidFill>
                  <a:schemeClr val="tx1"/>
                </a:solidFill>
              </a:rPr>
              <a:t> </a:t>
            </a:r>
            <a:endParaRPr lang="en-US" altLang="zh-CN" sz="1400" b="0" baseline="0" dirty="0">
              <a:solidFill>
                <a:schemeClr val="tx1"/>
              </a:solidFill>
            </a:endParaRPr>
          </a:p>
          <a:p>
            <a:endParaRPr lang="en-US" altLang="zh-CN" sz="1400" b="0" baseline="0" dirty="0">
              <a:solidFill>
                <a:schemeClr val="tx1"/>
              </a:solidFill>
            </a:endParaRPr>
          </a:p>
          <a:p>
            <a:r>
              <a:rPr lang="en-US" altLang="zh-CN" sz="1400" b="0" baseline="0" dirty="0">
                <a:solidFill>
                  <a:schemeClr val="tx1"/>
                </a:solidFill>
              </a:rPr>
              <a:t>What</a:t>
            </a:r>
            <a:r>
              <a:rPr lang="zh-CN" altLang="en-US" sz="1400" b="0" baseline="0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s the constraint?  We are trying to minimize the squared distance (hence the </a:t>
            </a:r>
            <a:r>
              <a:rPr lang="zh-CN" altLang="en-US" sz="1400" b="0" baseline="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least squares</a:t>
            </a:r>
            <a:r>
              <a:rPr lang="zh-CN" altLang="en-US" sz="1400" b="0" baseline="0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) between the observations themselves and the predicted values , or   (</a:t>
            </a:r>
            <a:r>
              <a:rPr lang="en-US" altLang="zh-CN" sz="1400" b="0" u="sng" baseline="0" dirty="0">
                <a:solidFill>
                  <a:schemeClr val="tx1"/>
                </a:solidFill>
              </a:rPr>
              <a:t>also called the </a:t>
            </a:r>
            <a:r>
              <a:rPr lang="zh-CN" altLang="en-US" sz="1400" b="0" u="sng" baseline="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zh-CN" sz="1400" b="0" u="sng" baseline="0" dirty="0">
                <a:solidFill>
                  <a:schemeClr val="tx1"/>
                </a:solidFill>
              </a:rPr>
              <a:t>residuals</a:t>
            </a:r>
            <a:r>
              <a:rPr lang="zh-CN" altLang="en-US" sz="1400" b="0" u="sng" baseline="0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en-US" altLang="zh-CN" sz="1400" b="0" u="sng" baseline="0" dirty="0">
                <a:solidFill>
                  <a:schemeClr val="tx1"/>
                </a:solidFill>
              </a:rPr>
              <a:t>, or left-over unexplained variability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)</a:t>
            </a:r>
          </a:p>
          <a:p>
            <a:endParaRPr lang="en-US" altLang="zh-CN" sz="1400" b="0" baseline="0" dirty="0">
              <a:solidFill>
                <a:schemeClr val="tx1"/>
              </a:solidFill>
            </a:endParaRPr>
          </a:p>
          <a:p>
            <a:r>
              <a:rPr lang="en-US" altLang="zh-CN" sz="1400" b="0" baseline="0" dirty="0" err="1">
                <a:solidFill>
                  <a:schemeClr val="tx1"/>
                </a:solidFill>
              </a:rPr>
              <a:t>Difference</a:t>
            </a:r>
            <a:r>
              <a:rPr lang="en-US" altLang="zh-CN" sz="1400" b="0" dirty="0" err="1">
                <a:solidFill>
                  <a:schemeClr val="tx1"/>
                </a:solidFill>
              </a:rPr>
              <a:t>i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 = </a:t>
            </a:r>
            <a:r>
              <a:rPr lang="en-US" altLang="zh-CN" sz="1400" b="0" i="1" baseline="0" dirty="0" err="1">
                <a:solidFill>
                  <a:schemeClr val="tx1"/>
                </a:solidFill>
              </a:rPr>
              <a:t>y</a:t>
            </a:r>
            <a:r>
              <a:rPr lang="en-US" altLang="zh-CN" sz="1400" b="0" i="1" dirty="0" err="1">
                <a:solidFill>
                  <a:schemeClr val="tx1"/>
                </a:solidFill>
              </a:rPr>
              <a:t>i</a:t>
            </a:r>
            <a:r>
              <a:rPr lang="en-US" altLang="zh-CN" sz="1400" b="0" i="1" baseline="0" dirty="0">
                <a:solidFill>
                  <a:schemeClr val="tx1"/>
                </a:solidFill>
              </a:rPr>
              <a:t> –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 (</a:t>
            </a:r>
            <a:r>
              <a:rPr lang="en-US" altLang="zh-CN" sz="1400" b="0" i="1" baseline="0" dirty="0">
                <a:solidFill>
                  <a:schemeClr val="tx1"/>
                </a:solidFill>
              </a:rPr>
              <a:t>βx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 + </a:t>
            </a:r>
            <a:r>
              <a:rPr lang="en-US" altLang="zh-CN" sz="1400" b="0" i="1" baseline="0" dirty="0">
                <a:solidFill>
                  <a:schemeClr val="tx1"/>
                </a:solidFill>
              </a:rPr>
              <a:t>α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)     Difference</a:t>
            </a:r>
            <a:r>
              <a:rPr lang="en-US" altLang="zh-CN" sz="1400" b="0" dirty="0">
                <a:solidFill>
                  <a:schemeClr val="tx1"/>
                </a:solidFill>
              </a:rPr>
              <a:t>i</a:t>
            </a:r>
            <a:r>
              <a:rPr lang="en-US" altLang="zh-CN" sz="1400" b="0" baseline="30000" dirty="0">
                <a:solidFill>
                  <a:schemeClr val="tx1"/>
                </a:solidFill>
              </a:rPr>
              <a:t>2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 = (</a:t>
            </a:r>
            <a:r>
              <a:rPr lang="en-US" altLang="zh-CN" sz="1400" b="0" i="1" baseline="0" dirty="0" err="1">
                <a:solidFill>
                  <a:schemeClr val="tx1"/>
                </a:solidFill>
              </a:rPr>
              <a:t>y</a:t>
            </a:r>
            <a:r>
              <a:rPr lang="en-US" altLang="zh-CN" sz="1400" b="0" i="1" dirty="0" err="1">
                <a:solidFill>
                  <a:schemeClr val="tx1"/>
                </a:solidFill>
              </a:rPr>
              <a:t>i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 – (</a:t>
            </a:r>
            <a:r>
              <a:rPr lang="en-US" altLang="zh-CN" sz="1400" b="0" i="1" baseline="0" dirty="0">
                <a:solidFill>
                  <a:schemeClr val="tx1"/>
                </a:solidFill>
              </a:rPr>
              <a:t>βx + α</a:t>
            </a:r>
            <a:r>
              <a:rPr lang="en-US" altLang="zh-CN" sz="1400" b="0" baseline="0" dirty="0">
                <a:solidFill>
                  <a:schemeClr val="tx1"/>
                </a:solidFill>
              </a:rPr>
              <a:t>))</a:t>
            </a:r>
            <a:r>
              <a:rPr lang="en-US" altLang="zh-CN" sz="1400" b="0" baseline="30000" dirty="0">
                <a:solidFill>
                  <a:schemeClr val="tx1"/>
                </a:solidFill>
              </a:rPr>
              <a:t> 2</a:t>
            </a:r>
          </a:p>
          <a:p>
            <a:endParaRPr lang="en-US" altLang="zh-CN" sz="1400" b="0" baseline="30000" dirty="0">
              <a:solidFill>
                <a:schemeClr val="tx1"/>
              </a:solidFill>
            </a:endParaRPr>
          </a:p>
          <a:p>
            <a:endParaRPr lang="en-US" altLang="zh-CN" sz="1400" b="0" baseline="30000" dirty="0">
              <a:solidFill>
                <a:schemeClr val="tx1"/>
              </a:solidFill>
            </a:endParaRPr>
          </a:p>
          <a:p>
            <a:r>
              <a:rPr lang="en-US" altLang="zh-CN" sz="1400" b="0" baseline="0" dirty="0">
                <a:solidFill>
                  <a:srgbClr val="FF0000"/>
                </a:solidFill>
              </a:rPr>
              <a:t>Find the </a:t>
            </a:r>
            <a:r>
              <a:rPr lang="en-US" altLang="zh-CN" sz="1400" b="0" i="1" baseline="0" dirty="0">
                <a:solidFill>
                  <a:srgbClr val="FF0000"/>
                </a:solidFill>
              </a:rPr>
              <a:t>β</a:t>
            </a:r>
            <a:r>
              <a:rPr lang="en-US" altLang="zh-CN" sz="1400" b="0" baseline="0" dirty="0">
                <a:solidFill>
                  <a:srgbClr val="FF0000"/>
                </a:solidFill>
              </a:rPr>
              <a:t> that gives the minimum sum of the squared differences.  How do </a:t>
            </a:r>
            <a:r>
              <a:rPr lang="en-US" altLang="zh-CN" sz="1400" b="0" baseline="0">
                <a:solidFill>
                  <a:srgbClr val="FF0000"/>
                </a:solidFill>
              </a:rPr>
              <a:t>you minimize </a:t>
            </a:r>
            <a:r>
              <a:rPr lang="en-US" altLang="zh-CN" sz="1400" b="0" baseline="0" dirty="0">
                <a:solidFill>
                  <a:srgbClr val="FF0000"/>
                </a:solidFill>
              </a:rPr>
              <a:t>a function? Take the derivative; set it equal to zero; and solve.  Typical max/min problem from calculus….</a:t>
            </a:r>
          </a:p>
          <a:p>
            <a:endParaRPr lang="en-US" altLang="zh-CN" sz="1400" b="0" baseline="0" dirty="0">
              <a:solidFill>
                <a:schemeClr val="tx1"/>
              </a:solidFill>
            </a:endParaRPr>
          </a:p>
          <a:p>
            <a:endParaRPr lang="en-US" altLang="zh-CN" sz="2000" b="0" baseline="0" dirty="0">
              <a:solidFill>
                <a:schemeClr val="tx1"/>
              </a:solidFill>
            </a:endParaRPr>
          </a:p>
          <a:p>
            <a:endParaRPr lang="en-US" altLang="zh-CN" sz="2000" b="0" baseline="0" dirty="0">
              <a:solidFill>
                <a:schemeClr val="tx1"/>
              </a:solidFill>
            </a:endParaRPr>
          </a:p>
          <a:p>
            <a:endParaRPr lang="en-US" altLang="zh-CN" sz="2000" b="0" baseline="0" dirty="0">
              <a:solidFill>
                <a:schemeClr val="tx1"/>
              </a:solidFill>
            </a:endParaRPr>
          </a:p>
          <a:p>
            <a:endParaRPr lang="en-US" altLang="zh-CN" sz="2000" b="0" baseline="0" dirty="0">
              <a:solidFill>
                <a:schemeClr val="tx1"/>
              </a:solidFill>
            </a:endParaRPr>
          </a:p>
          <a:p>
            <a:endParaRPr lang="en-US" altLang="zh-CN" sz="2000" b="0" baseline="0" dirty="0">
              <a:solidFill>
                <a:schemeClr val="tx1"/>
              </a:solidFill>
            </a:endParaRPr>
          </a:p>
          <a:p>
            <a:r>
              <a:rPr lang="en-US" altLang="zh-CN" sz="2000" b="0" baseline="0" dirty="0">
                <a:solidFill>
                  <a:schemeClr val="tx1"/>
                </a:solidFill>
              </a:rPr>
              <a:t>From here takes a little math trickery to solve for </a:t>
            </a:r>
            <a:r>
              <a:rPr lang="en-US" altLang="zh-CN" sz="2000" b="0" i="1" baseline="0" dirty="0">
                <a:solidFill>
                  <a:schemeClr val="tx1"/>
                </a:solidFill>
              </a:rPr>
              <a:t>β…</a:t>
            </a:r>
            <a:endParaRPr lang="en-US" altLang="zh-CN" sz="2000" b="0" baseline="0" dirty="0">
              <a:solidFill>
                <a:schemeClr val="tx1"/>
              </a:solidFill>
            </a:endParaRP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97" y="4517020"/>
            <a:ext cx="5562600" cy="1639888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064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Resulting formulas…</a:t>
            </a:r>
          </a:p>
        </p:txBody>
      </p:sp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838200" y="2299854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aseline="0">
                <a:solidFill>
                  <a:schemeClr val="tx1"/>
                </a:solidFill>
                <a:latin typeface="Times New Roman" charset="0"/>
                <a:ea typeface="宋体" charset="0"/>
              </a:rPr>
              <a:t>Slope (beta coefficient) =</a:t>
            </a:r>
          </a:p>
        </p:txBody>
      </p:sp>
      <p:graphicFrame>
        <p:nvGraphicFramePr>
          <p:cNvPr id="471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72395"/>
              </p:ext>
            </p:extLst>
          </p:nvPr>
        </p:nvGraphicFramePr>
        <p:xfrm>
          <a:off x="3733800" y="1918854"/>
          <a:ext cx="3163888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18918" progId="Equation.3">
                  <p:embed/>
                </p:oleObj>
              </mc:Choice>
              <mc:Fallback>
                <p:oleObj name="Equation" r:id="rId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18854"/>
                        <a:ext cx="3163888" cy="14716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24054"/>
            <a:ext cx="106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52454"/>
            <a:ext cx="4419600" cy="7350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8414" name="Rectangle 14"/>
          <p:cNvSpPr>
            <a:spLocks noChangeArrowheads="1"/>
          </p:cNvSpPr>
          <p:nvPr/>
        </p:nvSpPr>
        <p:spPr bwMode="auto">
          <a:xfrm>
            <a:off x="838200" y="420485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aseline="0">
                <a:solidFill>
                  <a:schemeClr val="tx1"/>
                </a:solidFill>
              </a:rPr>
              <a:t>Intercept=</a:t>
            </a:r>
          </a:p>
          <a:p>
            <a:endParaRPr lang="zh-CN" altLang="en-US" sz="2000" b="0" baseline="0">
              <a:solidFill>
                <a:schemeClr val="tx1"/>
              </a:solidFill>
            </a:endParaRPr>
          </a:p>
        </p:txBody>
      </p:sp>
      <p:sp>
        <p:nvSpPr>
          <p:cNvPr id="998415" name="Rectangle 15"/>
          <p:cNvSpPr>
            <a:spLocks noChangeArrowheads="1"/>
          </p:cNvSpPr>
          <p:nvPr/>
        </p:nvSpPr>
        <p:spPr bwMode="auto">
          <a:xfrm>
            <a:off x="838200" y="5500254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aseline="0">
                <a:solidFill>
                  <a:schemeClr val="tx1"/>
                </a:solidFill>
              </a:rPr>
              <a:t>Regression line always goes through the point:</a:t>
            </a:r>
          </a:p>
          <a:p>
            <a:endParaRPr lang="zh-CN" altLang="en-US" sz="2000" b="0" baseline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99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>
                <a:cs typeface="+mj-cs"/>
              </a:rPr>
              <a:t>Relationship with correlation</a:t>
            </a:r>
          </a:p>
        </p:txBody>
      </p:sp>
      <p:graphicFrame>
        <p:nvGraphicFramePr>
          <p:cNvPr id="48130" name="Object 32"/>
          <p:cNvGraphicFramePr>
            <a:graphicFrameLocks noChangeAspect="1"/>
          </p:cNvGraphicFramePr>
          <p:nvPr/>
        </p:nvGraphicFramePr>
        <p:xfrm>
          <a:off x="2725738" y="2238375"/>
          <a:ext cx="3084512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444307" progId="Equation.3">
                  <p:embed/>
                </p:oleObj>
              </mc:Choice>
              <mc:Fallback>
                <p:oleObj name="Equation" r:id="rId2" imgW="67280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238375"/>
                        <a:ext cx="3084512" cy="2039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601" name="Rectangle 33"/>
          <p:cNvSpPr>
            <a:spLocks noChangeArrowheads="1"/>
          </p:cNvSpPr>
          <p:nvPr/>
        </p:nvSpPr>
        <p:spPr bwMode="auto">
          <a:xfrm>
            <a:off x="711777" y="4637385"/>
            <a:ext cx="77204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b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In correlation, the two variables are treated as equals.  In regression, one variable is considered independent (=predictor) variable (</a:t>
            </a:r>
            <a:r>
              <a:rPr lang="en-US" altLang="zh-CN" b="0" i="1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lang="en-US" altLang="zh-CN" b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) and the other the dependent (=outcome) variable </a:t>
            </a:r>
            <a:r>
              <a:rPr lang="en-US" altLang="zh-CN" b="0" i="1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Y</a:t>
            </a:r>
            <a:r>
              <a:rPr lang="en-US" altLang="zh-CN" b="0" baseline="0" dirty="0">
                <a:solidFill>
                  <a:schemeClr val="tx1"/>
                </a:solidFill>
                <a:latin typeface="Times New Roman" charset="0"/>
                <a:ea typeface="宋体" charset="0"/>
                <a:cs typeface="Times New Roman" charset="0"/>
              </a:rPr>
              <a:t>.</a:t>
            </a:r>
            <a:r>
              <a:rPr lang="en-US" altLang="zh-CN" b="0" baseline="0" dirty="0">
                <a:solidFill>
                  <a:schemeClr val="tx1"/>
                </a:solidFill>
                <a:latin typeface="Times New Roman" charset="0"/>
                <a:ea typeface="宋体" charset="0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" y="49790"/>
            <a:ext cx="4210050" cy="3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6786</TotalTime>
  <Words>3823</Words>
  <Application>Microsoft Macintosh PowerPoint</Application>
  <PresentationFormat>On-screen Show (4:3)</PresentationFormat>
  <Paragraphs>820</Paragraphs>
  <Slides>103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5" baseType="lpstr">
      <vt:lpstr>Söhne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Document</vt:lpstr>
      <vt:lpstr>Correlation &amp; Linear Regression</vt:lpstr>
      <vt:lpstr>Roadmap</vt:lpstr>
      <vt:lpstr>Linear correlation</vt:lpstr>
      <vt:lpstr>Recall: Covariance</vt:lpstr>
      <vt:lpstr>Interpreting Covariance</vt:lpstr>
      <vt:lpstr>Correlation coefficient</vt:lpstr>
      <vt:lpstr>Calculating by hand…</vt:lpstr>
      <vt:lpstr>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 Plots of Data with Various Correlation Coefficients</vt:lpstr>
      <vt:lpstr>Linear Correlation</vt:lpstr>
      <vt:lpstr>Linear Correlation</vt:lpstr>
      <vt:lpstr>Linear Correlation</vt:lpstr>
      <vt:lpstr>Simpler calculation formula…</vt:lpstr>
      <vt:lpstr>Pearson r correlation assumptions</vt:lpstr>
      <vt:lpstr>Roadmap</vt:lpstr>
      <vt:lpstr>Spearman’s Rank-Order Correlation For Independence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calculate Rho?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Spearman’s Rho Assumptions</vt:lpstr>
      <vt:lpstr>Roadmap</vt:lpstr>
      <vt:lpstr>What is a Kendall Tau?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calculate Tau?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Kendall’s Tau Assumptions</vt:lpstr>
      <vt:lpstr>Binned Kendall’s Correlation</vt:lpstr>
      <vt:lpstr>Roadmap</vt:lpstr>
      <vt:lpstr>Suppose we have a linear correlation,  but what about the slope and intercept? </vt:lpstr>
      <vt:lpstr>Linear regression</vt:lpstr>
      <vt:lpstr>What is “Linear”?</vt:lpstr>
      <vt:lpstr>What’s Slope?</vt:lpstr>
      <vt:lpstr>Prediction</vt:lpstr>
      <vt:lpstr>Regression equation…</vt:lpstr>
      <vt:lpstr>Predicted value for an individual…</vt:lpstr>
      <vt:lpstr>Estimating the intercept and slope: least squares estimation</vt:lpstr>
      <vt:lpstr>Resulting formulas…</vt:lpstr>
      <vt:lpstr>Relationship with correlation</vt:lpstr>
      <vt:lpstr>Example:</vt:lpstr>
      <vt:lpstr>Pearson r correlation assumptions</vt:lpstr>
      <vt:lpstr>Summary</vt:lpstr>
      <vt:lpstr>CDF (Cumulative Distribution Function)</vt:lpstr>
    </vt:vector>
  </TitlesOfParts>
  <Company>BYU Accessibility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Spearman’s Raule-Order Correlation</dc:title>
  <dc:creator>Nathan Rau</dc:creator>
  <cp:lastModifiedBy>Pei Dan</cp:lastModifiedBy>
  <cp:revision>74</cp:revision>
  <dcterms:created xsi:type="dcterms:W3CDTF">2014-07-29T16:39:57Z</dcterms:created>
  <dcterms:modified xsi:type="dcterms:W3CDTF">2024-03-13T00:59:49Z</dcterms:modified>
</cp:coreProperties>
</file>