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5" r:id="rId2"/>
    <p:sldMasterId id="2147483662" r:id="rId3"/>
  </p:sldMasterIdLst>
  <p:notesMasterIdLst>
    <p:notesMasterId r:id="rId47"/>
  </p:notesMasterIdLst>
  <p:sldIdLst>
    <p:sldId id="256" r:id="rId4"/>
    <p:sldId id="685" r:id="rId5"/>
    <p:sldId id="686" r:id="rId6"/>
    <p:sldId id="687" r:id="rId7"/>
    <p:sldId id="565" r:id="rId8"/>
    <p:sldId id="566" r:id="rId9"/>
    <p:sldId id="648" r:id="rId10"/>
    <p:sldId id="702" r:id="rId11"/>
    <p:sldId id="703" r:id="rId12"/>
    <p:sldId id="699" r:id="rId13"/>
    <p:sldId id="571" r:id="rId14"/>
    <p:sldId id="572" r:id="rId15"/>
    <p:sldId id="569" r:id="rId16"/>
    <p:sldId id="567" r:id="rId17"/>
    <p:sldId id="689" r:id="rId18"/>
    <p:sldId id="674" r:id="rId19"/>
    <p:sldId id="574" r:id="rId20"/>
    <p:sldId id="627" r:id="rId21"/>
    <p:sldId id="697" r:id="rId22"/>
    <p:sldId id="698" r:id="rId23"/>
    <p:sldId id="577" r:id="rId24"/>
    <p:sldId id="706" r:id="rId25"/>
    <p:sldId id="578" r:id="rId26"/>
    <p:sldId id="652" r:id="rId27"/>
    <p:sldId id="573" r:id="rId28"/>
    <p:sldId id="653" r:id="rId29"/>
    <p:sldId id="654" r:id="rId30"/>
    <p:sldId id="655" r:id="rId31"/>
    <p:sldId id="570" r:id="rId32"/>
    <p:sldId id="656" r:id="rId33"/>
    <p:sldId id="676" r:id="rId34"/>
    <p:sldId id="587" r:id="rId35"/>
    <p:sldId id="589" r:id="rId36"/>
    <p:sldId id="708" r:id="rId37"/>
    <p:sldId id="588" r:id="rId38"/>
    <p:sldId id="709" r:id="rId39"/>
    <p:sldId id="590" r:id="rId40"/>
    <p:sldId id="593" r:id="rId41"/>
    <p:sldId id="596" r:id="rId42"/>
    <p:sldId id="597" r:id="rId43"/>
    <p:sldId id="707" r:id="rId44"/>
    <p:sldId id="636" r:id="rId45"/>
    <p:sldId id="609"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700"/>
    <a:srgbClr val="6C6744"/>
    <a:srgbClr val="CECBB2"/>
    <a:srgbClr val="6F3F16"/>
    <a:srgbClr val="F8A552"/>
    <a:srgbClr val="DFDFDF"/>
    <a:srgbClr val="C4E1F2"/>
    <a:srgbClr val="5193B7"/>
    <a:srgbClr val="FF9900"/>
    <a:srgbClr val="121A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autoAdjust="0"/>
    <p:restoredTop sz="59013" autoAdjust="0"/>
  </p:normalViewPr>
  <p:slideViewPr>
    <p:cSldViewPr>
      <p:cViewPr varScale="1">
        <p:scale>
          <a:sx n="43" d="100"/>
          <a:sy n="43" d="100"/>
        </p:scale>
        <p:origin x="2136" y="200"/>
      </p:cViewPr>
      <p:guideLst>
        <p:guide orient="horz" pos="2160"/>
        <p:guide pos="3840"/>
      </p:guideLst>
    </p:cSldViewPr>
  </p:slideViewPr>
  <p:notesTextViewPr>
    <p:cViewPr>
      <p:scale>
        <a:sx n="125" d="100"/>
        <a:sy n="125" d="100"/>
      </p:scale>
      <p:origin x="0" y="0"/>
    </p:cViewPr>
  </p:notesTextViewPr>
  <p:sorterViewPr>
    <p:cViewPr>
      <p:scale>
        <a:sx n="1" d="1"/>
        <a:sy n="1" d="1"/>
      </p:scale>
      <p:origin x="0" y="0"/>
    </p:cViewPr>
  </p:sorterViewPr>
  <p:notesViewPr>
    <p:cSldViewPr>
      <p:cViewPr varScale="1">
        <p:scale>
          <a:sx n="89" d="100"/>
          <a:sy n="89" d="100"/>
        </p:scale>
        <p:origin x="384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484C6-F0A0-4FA9-8395-4F4931ECC801}" type="datetimeFigureOut">
              <a:rPr lang="zh-CN" altLang="en-US" smtClean="0"/>
              <a:t>2022/3/22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D0063A-2F78-4BA9-B05E-CF3A86635150}" type="slidenum">
              <a:rPr lang="zh-CN" altLang="en-US" smtClean="0"/>
              <a:t>‹#›</a:t>
            </a:fld>
            <a:endParaRPr lang="zh-CN" altLang="en-US"/>
          </a:p>
        </p:txBody>
      </p:sp>
    </p:spTree>
    <p:extLst>
      <p:ext uri="{BB962C8B-B14F-4D97-AF65-F5344CB8AC3E}">
        <p14:creationId xmlns:p14="http://schemas.microsoft.com/office/powerpoint/2010/main" val="343242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imHei" charset="0"/>
        <a:ea typeface="SimHei" charset="0"/>
        <a:cs typeface="SimHei" charset="0"/>
      </a:defRPr>
    </a:lvl1pPr>
    <a:lvl2pPr marL="457200" algn="l" defTabSz="914400" rtl="0" eaLnBrk="1" latinLnBrk="0" hangingPunct="1">
      <a:defRPr sz="1200" kern="1200">
        <a:solidFill>
          <a:schemeClr val="tx1"/>
        </a:solidFill>
        <a:latin typeface="SimHei" charset="0"/>
        <a:ea typeface="SimHei" charset="0"/>
        <a:cs typeface="SimHei" charset="0"/>
      </a:defRPr>
    </a:lvl2pPr>
    <a:lvl3pPr marL="914400" algn="l" defTabSz="914400" rtl="0" eaLnBrk="1" latinLnBrk="0" hangingPunct="1">
      <a:defRPr sz="1200" kern="1200">
        <a:solidFill>
          <a:schemeClr val="tx1"/>
        </a:solidFill>
        <a:latin typeface="SimHei" charset="0"/>
        <a:ea typeface="SimHei" charset="0"/>
        <a:cs typeface="SimHei" charset="0"/>
      </a:defRPr>
    </a:lvl3pPr>
    <a:lvl4pPr marL="1371600" algn="l" defTabSz="914400" rtl="0" eaLnBrk="1" latinLnBrk="0" hangingPunct="1">
      <a:defRPr sz="1200" kern="1200">
        <a:solidFill>
          <a:schemeClr val="tx1"/>
        </a:solidFill>
        <a:latin typeface="SimHei" charset="0"/>
        <a:ea typeface="SimHei" charset="0"/>
        <a:cs typeface="SimHei" charset="0"/>
      </a:defRPr>
    </a:lvl4pPr>
    <a:lvl5pPr marL="1828800" algn="l" defTabSz="914400" rtl="0" eaLnBrk="1" latinLnBrk="0" hangingPunct="1">
      <a:defRPr sz="1200" kern="1200">
        <a:solidFill>
          <a:schemeClr val="tx1"/>
        </a:solidFill>
        <a:latin typeface="SimHei" charset="0"/>
        <a:ea typeface="SimHei" charset="0"/>
        <a:cs typeface="SimHei"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solidFill>
                  <a:srgbClr val="FF0000"/>
                </a:solidFill>
                <a:latin typeface="+mj-ea"/>
                <a:ea typeface="+mj-ea"/>
                <a:cs typeface="Microsoft YaHei" charset="0"/>
              </a:rPr>
              <a:t>Thank</a:t>
            </a:r>
            <a:r>
              <a:rPr lang="zh-CN" altLang="en-US" baseline="0" dirty="0">
                <a:solidFill>
                  <a:srgbClr val="FF0000"/>
                </a:solidFill>
                <a:latin typeface="+mj-ea"/>
                <a:ea typeface="+mj-ea"/>
                <a:cs typeface="Microsoft YaHei" charset="0"/>
              </a:rPr>
              <a:t> </a:t>
            </a:r>
            <a:r>
              <a:rPr lang="en-US" altLang="zh-CN" baseline="0" dirty="0">
                <a:solidFill>
                  <a:srgbClr val="FF0000"/>
                </a:solidFill>
                <a:latin typeface="+mj-ea"/>
                <a:ea typeface="+mj-ea"/>
                <a:cs typeface="Microsoft YaHei" charset="0"/>
              </a:rPr>
              <a:t>you</a:t>
            </a:r>
            <a:r>
              <a:rPr lang="zh-CN" altLang="en-US" baseline="0" dirty="0">
                <a:solidFill>
                  <a:srgbClr val="FF0000"/>
                </a:solidFill>
                <a:latin typeface="+mj-ea"/>
                <a:ea typeface="+mj-ea"/>
                <a:cs typeface="Microsoft YaHei" charset="0"/>
              </a:rPr>
              <a:t> </a:t>
            </a:r>
            <a:r>
              <a:rPr lang="en-US" altLang="zh-CN" dirty="0">
                <a:solidFill>
                  <a:srgbClr val="FF0000"/>
                </a:solidFill>
                <a:latin typeface="+mj-ea"/>
                <a:ea typeface="+mj-ea"/>
                <a:cs typeface="Microsoft YaHei" charset="0"/>
              </a:rPr>
              <a:t>for the introduction</a:t>
            </a:r>
            <a:r>
              <a:rPr lang="en-US" altLang="zh-CN" baseline="0" dirty="0">
                <a:solidFill>
                  <a:srgbClr val="FF0000"/>
                </a:solidFill>
                <a:latin typeface="+mj-ea"/>
                <a:ea typeface="+mj-ea"/>
                <a:cs typeface="Microsoft YaHei" charset="0"/>
              </a:rPr>
              <a:t>. Hello everyone, I’m Dapeng from Tsinghua University</a:t>
            </a:r>
          </a:p>
          <a:p>
            <a:endParaRPr lang="en-US" altLang="zh-CN" baseline="0" dirty="0">
              <a:solidFill>
                <a:srgbClr val="FF0000"/>
              </a:solidFill>
              <a:latin typeface="+mj-ea"/>
              <a:ea typeface="+mj-ea"/>
              <a:cs typeface="Microsoft YaHe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rgbClr val="FF0000"/>
                </a:solidFill>
                <a:latin typeface="+mj-ea"/>
                <a:ea typeface="+mj-ea"/>
                <a:cs typeface="Microsoft YaHei" charset="0"/>
              </a:rPr>
              <a:t>Today, I’ going to talk about </a:t>
            </a:r>
            <a:r>
              <a:rPr lang="en-US" altLang="zh-CN" sz="1200" b="0" dirty="0">
                <a:ln w="22225">
                  <a:noFill/>
                  <a:prstDash val="solid"/>
                </a:ln>
                <a:solidFill>
                  <a:schemeClr val="bg1"/>
                </a:solidFill>
                <a:effectLst>
                  <a:glow rad="101600">
                    <a:schemeClr val="tx1">
                      <a:alpha val="60000"/>
                    </a:schemeClr>
                  </a:glow>
                </a:effectLst>
              </a:rPr>
              <a:t>Opprentice,</a:t>
            </a:r>
            <a:r>
              <a:rPr lang="en-US" altLang="zh-CN" sz="1200" b="0" baseline="0" dirty="0">
                <a:ln w="22225">
                  <a:noFill/>
                  <a:prstDash val="solid"/>
                </a:ln>
                <a:solidFill>
                  <a:schemeClr val="bg1"/>
                </a:solidFill>
                <a:effectLst>
                  <a:glow rad="101600">
                    <a:schemeClr val="tx1">
                      <a:alpha val="60000"/>
                    </a:schemeClr>
                  </a:glow>
                </a:effectLst>
              </a:rPr>
              <a:t> a practical and a</a:t>
            </a:r>
            <a:r>
              <a:rPr lang="en-US" altLang="zh-CN" sz="1200" b="0" dirty="0">
                <a:ln w="22225">
                  <a:noFill/>
                  <a:prstDash val="solid"/>
                </a:ln>
                <a:solidFill>
                  <a:schemeClr val="bg1"/>
                </a:solidFill>
                <a:effectLst>
                  <a:glow rad="101600">
                    <a:schemeClr val="tx1">
                      <a:alpha val="60000"/>
                    </a:schemeClr>
                  </a:glow>
                </a:effectLst>
              </a:rPr>
              <a:t>utomatic anomaly detection framework based on machine learning</a:t>
            </a:r>
            <a:endParaRPr lang="en-US" altLang="zh-CN" baseline="0" dirty="0">
              <a:solidFill>
                <a:srgbClr val="FF0000"/>
              </a:solidFill>
              <a:latin typeface="+mj-ea"/>
              <a:ea typeface="+mj-ea"/>
              <a:cs typeface="Microsoft YaHe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srgbClr val="FF0000"/>
              </a:solidFill>
              <a:latin typeface="+mj-ea"/>
              <a:ea typeface="+mj-ea"/>
              <a:cs typeface="Microsoft YaHe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mj-ea"/>
                <a:ea typeface="+mj-ea"/>
                <a:cs typeface="Microsoft YaHei" charset="0"/>
              </a:rPr>
              <a:t>This is a joint work with collaborators from Tsinghua University</a:t>
            </a:r>
            <a:r>
              <a:rPr lang="en-US" altLang="zh-CN" baseline="0" dirty="0">
                <a:solidFill>
                  <a:srgbClr val="FF0000"/>
                </a:solidFill>
                <a:latin typeface="+mj-ea"/>
                <a:ea typeface="+mj-ea"/>
                <a:cs typeface="Microsoft YaHei" charset="0"/>
              </a:rPr>
              <a:t>, Baidu, and </a:t>
            </a:r>
            <a:r>
              <a:rPr lang="en-US" altLang="zh-CN" baseline="0" dirty="0" err="1">
                <a:solidFill>
                  <a:srgbClr val="FF0000"/>
                </a:solidFill>
                <a:latin typeface="+mj-ea"/>
                <a:ea typeface="+mj-ea"/>
                <a:cs typeface="Microsoft YaHei" charset="0"/>
              </a:rPr>
              <a:t>PetroChina</a:t>
            </a:r>
            <a:endParaRPr lang="zh-CN" altLang="en-US" dirty="0">
              <a:solidFill>
                <a:srgbClr val="FF0000"/>
              </a:solidFill>
              <a:latin typeface="+mj-ea"/>
              <a:ea typeface="+mj-ea"/>
              <a:cs typeface="Microsoft YaHei" charset="0"/>
            </a:endParaRPr>
          </a:p>
        </p:txBody>
      </p:sp>
      <p:sp>
        <p:nvSpPr>
          <p:cNvPr id="4" name="灯片编号占位符 3"/>
          <p:cNvSpPr>
            <a:spLocks noGrp="1"/>
          </p:cNvSpPr>
          <p:nvPr>
            <p:ph type="sldNum" sz="quarter" idx="10"/>
          </p:nvPr>
        </p:nvSpPr>
        <p:spPr/>
        <p:txBody>
          <a:bodyPr/>
          <a:lstStyle/>
          <a:p>
            <a:fld id="{C9D0063A-2F78-4BA9-B05E-CF3A86635150}" type="slidenum">
              <a:rPr lang="zh-CN" altLang="en-US" smtClean="0"/>
              <a:t>0</a:t>
            </a:fld>
            <a:endParaRPr lang="zh-CN" altLang="en-US"/>
          </a:p>
        </p:txBody>
      </p:sp>
    </p:spTree>
    <p:extLst>
      <p:ext uri="{BB962C8B-B14F-4D97-AF65-F5344CB8AC3E}">
        <p14:creationId xmlns:p14="http://schemas.microsoft.com/office/powerpoint/2010/main" val="94279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In</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summary,</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there</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are</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three</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main</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challenges</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in</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building</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an anomaly</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detection</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system.</a:t>
            </a:r>
            <a:endPar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First,</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is-I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t>
            </a:r>
            <a:endPar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Second</a:t>
            </a:r>
            <a:r>
              <a:rPr kumimoji="0" lang="is-I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t>
            </a:r>
            <a:endPar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Third</a:t>
            </a:r>
            <a:r>
              <a:rPr kumimoji="0" lang="is-I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…(Especially for those complex dectors)</a:t>
            </a:r>
            <a:endPar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Because</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of</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these</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practical</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challenges,</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building</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an anomaly</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detection</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system</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requires</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a lot of manual efforts.</a:t>
            </a:r>
            <a:r>
              <a:rPr kumimoji="0" lang="zh-CN" altLang="en-US" sz="1200" b="0" i="0" u="none" strike="noStrike" kern="0" cap="none" spc="0" normalizeH="0" baseline="0" noProof="0" dirty="0">
                <a:ln>
                  <a:noFill/>
                </a:ln>
                <a:solidFill>
                  <a:srgbClr val="F15619"/>
                </a:solidFill>
                <a:effectLst/>
                <a:uLnTx/>
                <a:uFillTx/>
                <a:latin typeface="Arial" charset="0"/>
                <a:ea typeface="Arial" charset="0"/>
                <a:cs typeface="Arial" charset="0"/>
              </a:rPr>
              <a:t> </a:t>
            </a:r>
            <a:endPar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0" cap="none" spc="0" normalizeH="0" baseline="0" noProof="0" dirty="0">
                <a:ln>
                  <a:noFill/>
                </a:ln>
                <a:solidFill>
                  <a:srgbClr val="F15619"/>
                </a:solidFill>
                <a:effectLst/>
                <a:uLnTx/>
                <a:uFillTx/>
                <a:latin typeface="Arial" charset="0"/>
                <a:ea typeface="Arial" charset="0"/>
                <a:cs typeface="Arial" charset="0"/>
              </a:rPr>
              <a:t>This is the problem we want to solve in this paper. We want to reduce the efforts of building an anomaly detection system. </a:t>
            </a:r>
            <a:r>
              <a:rPr lang="en-US" altLang="zh-CN" dirty="0">
                <a:latin typeface="Arial" charset="0"/>
                <a:ea typeface="Arial" charset="0"/>
                <a:cs typeface="Arial" charset="0"/>
              </a:rPr>
              <a:t>Bu</a:t>
            </a:r>
            <a:r>
              <a:rPr lang="en-US" altLang="zh-CN" baseline="0" dirty="0">
                <a:latin typeface="Arial" charset="0"/>
                <a:ea typeface="Arial" charset="0"/>
                <a:cs typeface="Arial" charset="0"/>
              </a:rPr>
              <a:t>t how can we do that</a:t>
            </a:r>
            <a:r>
              <a:rPr lang="en-US" altLang="zh-CN" dirty="0">
                <a:latin typeface="Arial" charset="0"/>
                <a:ea typeface="Arial" charset="0"/>
                <a:cs typeface="Arial" charset="0"/>
              </a:rPr>
              <a:t>?</a:t>
            </a:r>
            <a:endParaRPr lang="zh-CN" altLang="en-US" dirty="0">
              <a:latin typeface="Arial" charset="0"/>
              <a:ea typeface="Arial" charset="0"/>
              <a:cs typeface="Arial" charset="0"/>
            </a:endParaRP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9</a:t>
            </a:fld>
            <a:endParaRPr lang="zh-CN" altLang="en-US"/>
          </a:p>
        </p:txBody>
      </p:sp>
    </p:spTree>
    <p:extLst>
      <p:ext uri="{BB962C8B-B14F-4D97-AF65-F5344CB8AC3E}">
        <p14:creationId xmlns:p14="http://schemas.microsoft.com/office/powerpoint/2010/main" val="105490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 poster of the movie</a:t>
            </a:r>
            <a:r>
              <a:rPr lang="en-US" altLang="zh-CN" baseline="0" dirty="0"/>
              <a:t> </a:t>
            </a:r>
            <a:r>
              <a:rPr lang="en-US" altLang="zh-CN" dirty="0"/>
              <a:t>Chappie.</a:t>
            </a:r>
            <a:r>
              <a:rPr lang="zh-CN" altLang="en-US" baseline="0" dirty="0"/>
              <a:t> </a:t>
            </a:r>
            <a:r>
              <a:rPr lang="en-US" altLang="zh-CN" baseline="0" dirty="0"/>
              <a:t>Chappie is a</a:t>
            </a:r>
            <a:r>
              <a:rPr lang="zh-CN" altLang="en-US" baseline="0" dirty="0"/>
              <a:t> </a:t>
            </a:r>
            <a:r>
              <a:rPr lang="en-US" altLang="zh-CN" baseline="0" dirty="0"/>
              <a:t>police robot. After he is upgraded</a:t>
            </a:r>
            <a:r>
              <a:rPr lang="zh-CN" altLang="en-US" baseline="0" dirty="0"/>
              <a:t> </a:t>
            </a:r>
            <a:r>
              <a:rPr lang="en-US" altLang="zh-CN" baseline="0" dirty="0"/>
              <a:t>by a scientist, he can learn from human.</a:t>
            </a:r>
            <a:r>
              <a:rPr lang="zh-CN" altLang="en-US" baseline="0" dirty="0"/>
              <a:t> </a:t>
            </a:r>
            <a:r>
              <a:rPr lang="en-US" altLang="zh-CN" baseline="0" dirty="0"/>
              <a:t>For example, His</a:t>
            </a:r>
            <a:r>
              <a:rPr lang="zh-CN" altLang="en-US" baseline="0" dirty="0"/>
              <a:t> </a:t>
            </a:r>
            <a:r>
              <a:rPr lang="en-US" altLang="zh-CN" baseline="0" dirty="0"/>
              <a:t>mother teaches him how to draw pictures, and</a:t>
            </a:r>
            <a:r>
              <a:rPr lang="zh-CN" altLang="en-US" baseline="0" dirty="0"/>
              <a:t> </a:t>
            </a:r>
            <a:r>
              <a:rPr lang="en-US" altLang="zh-CN" baseline="0" dirty="0"/>
              <a:t>his</a:t>
            </a:r>
            <a:r>
              <a:rPr lang="zh-CN" altLang="en-US" baseline="0" dirty="0"/>
              <a:t> </a:t>
            </a:r>
            <a:r>
              <a:rPr lang="en-US" altLang="zh-CN" baseline="0" dirty="0"/>
              <a:t>father, a bad guy,</a:t>
            </a:r>
            <a:r>
              <a:rPr lang="zh-CN" altLang="en-US" baseline="0" dirty="0"/>
              <a:t> </a:t>
            </a:r>
            <a:r>
              <a:rPr lang="en-US" altLang="zh-CN" baseline="0" dirty="0"/>
              <a:t>teaches</a:t>
            </a:r>
            <a:r>
              <a:rPr lang="zh-CN" altLang="en-US" baseline="0" dirty="0"/>
              <a:t> </a:t>
            </a:r>
            <a:r>
              <a:rPr lang="en-US" altLang="zh-CN" baseline="0" dirty="0"/>
              <a:t>him</a:t>
            </a:r>
            <a:r>
              <a:rPr lang="zh-CN" altLang="en-US" baseline="0" dirty="0"/>
              <a:t> </a:t>
            </a:r>
            <a:r>
              <a:rPr lang="en-US" altLang="zh-CN" baseline="0" dirty="0"/>
              <a:t>how to rob with a gun.</a:t>
            </a:r>
            <a:endParaRPr lang="zh-CN" altLang="en-US" baseline="0" dirty="0"/>
          </a:p>
          <a:p>
            <a:endParaRPr lang="zh-CN" altLang="en-US" baseline="0" dirty="0"/>
          </a:p>
          <a:p>
            <a:r>
              <a:rPr lang="en-US" altLang="zh-CN" baseline="0" dirty="0"/>
              <a:t>So</a:t>
            </a:r>
            <a:r>
              <a:rPr lang="zh-CN" altLang="en-US" baseline="0" dirty="0"/>
              <a:t> </a:t>
            </a:r>
            <a:r>
              <a:rPr lang="en-US" altLang="zh-CN" baseline="0" dirty="0"/>
              <a:t>we were thinking why can’t the anomaly detection system learn from operators by itself, without the help of developers.</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10</a:t>
            </a:fld>
            <a:endParaRPr lang="zh-CN" altLang="en-US"/>
          </a:p>
        </p:txBody>
      </p:sp>
    </p:spTree>
    <p:extLst>
      <p:ext uri="{BB962C8B-B14F-4D97-AF65-F5344CB8AC3E}">
        <p14:creationId xmlns:p14="http://schemas.microsoft.com/office/powerpoint/2010/main" val="199569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a:t>
            </a:r>
            <a:r>
              <a:rPr lang="en-US" altLang="zh-CN" baseline="0" dirty="0"/>
              <a:t>we propose </a:t>
            </a:r>
            <a:r>
              <a:rPr lang="en-US" altLang="zh-CN" dirty="0"/>
              <a:t>Opprentice,</a:t>
            </a:r>
            <a:r>
              <a:rPr lang="en-US" altLang="zh-CN" baseline="0" dirty="0"/>
              <a:t> that is, operators’ apprentice, a framework to learn anomaly detection from operators.</a:t>
            </a:r>
            <a:endParaRPr lang="zh-CN" altLang="en-US"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11</a:t>
            </a:fld>
            <a:endParaRPr lang="zh-CN" altLang="en-US"/>
          </a:p>
        </p:txBody>
      </p:sp>
    </p:spTree>
    <p:extLst>
      <p:ext uri="{BB962C8B-B14F-4D97-AF65-F5344CB8AC3E}">
        <p14:creationId xmlns:p14="http://schemas.microsoft.com/office/powerpoint/2010/main" val="63827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solidFill>
                  <a:schemeClr val="accent1"/>
                </a:solidFill>
              </a:rPr>
              <a:t>We</a:t>
            </a:r>
            <a:r>
              <a:rPr lang="en-US" altLang="zh-CN" sz="1200" b="0" baseline="0" dirty="0">
                <a:solidFill>
                  <a:schemeClr val="accent1"/>
                </a:solidFill>
              </a:rPr>
              <a:t> know that given a KPI curve, it is more easy for operators to tell whether there exist anomalous behaviors on the curve. So, operators only need to show</a:t>
            </a:r>
            <a:r>
              <a:rPr lang="zh-CN" altLang="en-US" sz="1200" b="0" baseline="0" dirty="0">
                <a:solidFill>
                  <a:schemeClr val="accent1"/>
                </a:solidFill>
              </a:rPr>
              <a:t> </a:t>
            </a:r>
            <a:r>
              <a:rPr lang="en-US" altLang="zh-CN" sz="1200" b="0" baseline="0" dirty="0">
                <a:solidFill>
                  <a:schemeClr val="accent1"/>
                </a:solidFill>
              </a:rPr>
              <a:t>Opprentice</a:t>
            </a:r>
            <a:r>
              <a:rPr lang="zh-CN" altLang="en-US" sz="1200" b="0" baseline="0" dirty="0">
                <a:solidFill>
                  <a:schemeClr val="accent1"/>
                </a:solidFill>
              </a:rPr>
              <a:t> </a:t>
            </a:r>
            <a:r>
              <a:rPr lang="en-US" altLang="zh-CN" sz="1200" b="0" baseline="0" dirty="0">
                <a:solidFill>
                  <a:schemeClr val="accent1"/>
                </a:solidFill>
              </a:rPr>
              <a:t>some</a:t>
            </a:r>
            <a:r>
              <a:rPr lang="zh-CN" altLang="en-US" sz="1200" b="0" baseline="0" dirty="0">
                <a:solidFill>
                  <a:schemeClr val="accent1"/>
                </a:solidFill>
              </a:rPr>
              <a:t> </a:t>
            </a:r>
            <a:r>
              <a:rPr lang="en-US" altLang="zh-CN" sz="1200" b="0" baseline="0" dirty="0">
                <a:solidFill>
                  <a:schemeClr val="accent1"/>
                </a:solidFill>
              </a:rPr>
              <a:t>anomaly cases</a:t>
            </a:r>
            <a:r>
              <a:rPr lang="zh-CN" altLang="en-US" sz="1200" b="0" baseline="0" dirty="0">
                <a:solidFill>
                  <a:schemeClr val="accent1"/>
                </a:solidFill>
              </a:rPr>
              <a:t> </a:t>
            </a:r>
            <a:r>
              <a:rPr lang="en-US" altLang="zh-CN" sz="1200" b="0" baseline="0" dirty="0">
                <a:solidFill>
                  <a:schemeClr val="accent1"/>
                </a:solidFill>
              </a:rPr>
              <a:t>and</a:t>
            </a:r>
            <a:r>
              <a:rPr lang="zh-CN" altLang="en-US" sz="1200" b="0" baseline="0" dirty="0">
                <a:solidFill>
                  <a:schemeClr val="accent1"/>
                </a:solidFill>
              </a:rPr>
              <a:t> </a:t>
            </a:r>
            <a:r>
              <a:rPr lang="en-US" altLang="zh-CN" sz="1200" b="0" baseline="0" dirty="0">
                <a:solidFill>
                  <a:schemeClr val="accent1"/>
                </a:solidFill>
              </a:rPr>
              <a:t>he</a:t>
            </a:r>
            <a:r>
              <a:rPr lang="zh-CN" altLang="en-US" sz="1200" b="0" baseline="0" dirty="0">
                <a:solidFill>
                  <a:schemeClr val="accent1"/>
                </a:solidFill>
              </a:rPr>
              <a:t> </a:t>
            </a:r>
            <a:r>
              <a:rPr lang="en-US" altLang="zh-CN" sz="1200" b="0" baseline="0" dirty="0">
                <a:solidFill>
                  <a:schemeClr val="accent1"/>
                </a:solidFill>
              </a:rPr>
              <a:t>will</a:t>
            </a:r>
            <a:r>
              <a:rPr lang="zh-CN" altLang="en-US" sz="1200" b="0" baseline="0" dirty="0">
                <a:solidFill>
                  <a:schemeClr val="accent1"/>
                </a:solidFill>
              </a:rPr>
              <a:t> </a:t>
            </a:r>
            <a:r>
              <a:rPr lang="en-US" altLang="zh-CN" sz="1200" b="0" baseline="0" dirty="0">
                <a:solidFill>
                  <a:schemeClr val="accent1"/>
                </a:solidFill>
              </a:rPr>
              <a:t>deal</a:t>
            </a:r>
            <a:r>
              <a:rPr lang="zh-CN" altLang="en-US" sz="1200" b="0" baseline="0" dirty="0">
                <a:solidFill>
                  <a:schemeClr val="accent1"/>
                </a:solidFill>
              </a:rPr>
              <a:t> </a:t>
            </a:r>
            <a:r>
              <a:rPr lang="en-US" altLang="zh-CN" sz="1200" b="0" baseline="0" dirty="0">
                <a:solidFill>
                  <a:schemeClr val="accent1"/>
                </a:solidFill>
              </a:rPr>
              <a:t>with</a:t>
            </a:r>
            <a:r>
              <a:rPr lang="zh-CN" altLang="en-US" sz="1200" b="0" baseline="0" dirty="0">
                <a:solidFill>
                  <a:schemeClr val="accent1"/>
                </a:solidFill>
              </a:rPr>
              <a:t> </a:t>
            </a:r>
            <a:r>
              <a:rPr lang="en-US" altLang="zh-CN" sz="1200" b="0" baseline="0" dirty="0">
                <a:solidFill>
                  <a:schemeClr val="accent1"/>
                </a:solidFill>
              </a:rPr>
              <a:t>the</a:t>
            </a:r>
            <a:r>
              <a:rPr lang="zh-CN" altLang="en-US" sz="1200" b="0" baseline="0" dirty="0">
                <a:solidFill>
                  <a:schemeClr val="accent1"/>
                </a:solidFill>
              </a:rPr>
              <a:t> </a:t>
            </a:r>
            <a:r>
              <a:rPr lang="en-US" altLang="zh-CN" sz="1200" b="0" baseline="0" dirty="0">
                <a:solidFill>
                  <a:schemeClr val="accent1"/>
                </a:solidFill>
              </a:rPr>
              <a:t>rest</a:t>
            </a:r>
            <a:r>
              <a:rPr lang="zh-CN" altLang="en-US" sz="1200" b="0" baseline="0" dirty="0">
                <a:solidFill>
                  <a:schemeClr val="accent1"/>
                </a:solidFill>
              </a:rPr>
              <a:t> </a:t>
            </a:r>
            <a:r>
              <a:rPr lang="en-US" altLang="zh-CN" sz="1200" b="0" baseline="0" dirty="0">
                <a:solidFill>
                  <a:schemeClr val="accent1"/>
                </a:solidFill>
              </a:rPr>
              <a:t>of</a:t>
            </a:r>
            <a:r>
              <a:rPr lang="zh-CN" altLang="en-US" sz="1200" b="0" baseline="0" dirty="0">
                <a:solidFill>
                  <a:schemeClr val="accent1"/>
                </a:solidFill>
              </a:rPr>
              <a:t> </a:t>
            </a:r>
            <a:r>
              <a:rPr lang="en-US" altLang="zh-CN" sz="1200" b="0" baseline="0" dirty="0">
                <a:solidFill>
                  <a:schemeClr val="accent1"/>
                </a:solidFill>
              </a:rPr>
              <a:t>things,</a:t>
            </a:r>
            <a:r>
              <a:rPr lang="en-US" altLang="zh-CN" baseline="0" dirty="0"/>
              <a:t> such</a:t>
            </a:r>
            <a:r>
              <a:rPr lang="zh-CN" altLang="en-US" baseline="0" dirty="0"/>
              <a:t> </a:t>
            </a:r>
            <a:r>
              <a:rPr lang="en-US" altLang="zh-CN" baseline="0" dirty="0"/>
              <a:t>as</a:t>
            </a:r>
            <a:r>
              <a:rPr lang="zh-CN" altLang="en-US" baseline="0" dirty="0"/>
              <a:t> </a:t>
            </a:r>
            <a:r>
              <a:rPr lang="en-US" altLang="zh-CN" baseline="0" dirty="0"/>
              <a:t>selecting</a:t>
            </a:r>
            <a:r>
              <a:rPr lang="zh-CN" altLang="en-US" baseline="0" dirty="0"/>
              <a:t> </a:t>
            </a:r>
            <a:r>
              <a:rPr lang="en-US" altLang="zh-CN" baseline="0" dirty="0"/>
              <a:t>detectors</a:t>
            </a:r>
            <a:r>
              <a:rPr lang="zh-CN" altLang="en-US" baseline="0" dirty="0"/>
              <a:t> </a:t>
            </a:r>
            <a:r>
              <a:rPr lang="en-US" altLang="zh-CN" baseline="0" dirty="0"/>
              <a:t>and</a:t>
            </a:r>
            <a:r>
              <a:rPr lang="zh-CN" altLang="en-US" baseline="0" dirty="0"/>
              <a:t> </a:t>
            </a:r>
            <a:r>
              <a:rPr lang="en-US" altLang="zh-CN" baseline="0" dirty="0"/>
              <a:t>tuning</a:t>
            </a:r>
            <a:r>
              <a:rPr lang="zh-CN" altLang="en-US" baseline="0" dirty="0"/>
              <a:t> </a:t>
            </a:r>
            <a:r>
              <a:rPr lang="en-US" altLang="zh-CN" baseline="0" dirty="0"/>
              <a:t>parameters.</a:t>
            </a:r>
            <a:endParaRPr lang="zh-CN" altLang="en-US" sz="1200" b="0" baseline="0" dirty="0">
              <a:solidFill>
                <a:schemeClr val="accent1"/>
              </a:solidFill>
            </a:endParaRPr>
          </a:p>
        </p:txBody>
      </p:sp>
      <p:sp>
        <p:nvSpPr>
          <p:cNvPr id="4" name="灯片编号占位符 3"/>
          <p:cNvSpPr>
            <a:spLocks noGrp="1"/>
          </p:cNvSpPr>
          <p:nvPr>
            <p:ph type="sldNum" sz="quarter" idx="10"/>
          </p:nvPr>
        </p:nvSpPr>
        <p:spPr/>
        <p:txBody>
          <a:bodyPr/>
          <a:lstStyle/>
          <a:p>
            <a:fld id="{C9D0063A-2F78-4BA9-B05E-CF3A86635150}" type="slidenum">
              <a:rPr lang="zh-CN" altLang="en-US" smtClean="0"/>
              <a:t>12</a:t>
            </a:fld>
            <a:endParaRPr lang="zh-CN" altLang="en-US"/>
          </a:p>
        </p:txBody>
      </p:sp>
    </p:spTree>
    <p:extLst>
      <p:ext uri="{BB962C8B-B14F-4D97-AF65-F5344CB8AC3E}">
        <p14:creationId xmlns:p14="http://schemas.microsoft.com/office/powerpoint/2010/main" val="338659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baseline="0" dirty="0"/>
              <a:t>So this is the system we want to build. </a:t>
            </a:r>
          </a:p>
          <a:p>
            <a:pPr marL="0" indent="0">
              <a:buFont typeface="Arial" panose="020B0604020202020204" pitchFamily="34" charset="0"/>
              <a:buNone/>
            </a:pPr>
            <a:endParaRPr lang="en-US" altLang="zh-CN" baseline="0" dirty="0"/>
          </a:p>
          <a:p>
            <a:pPr marL="0" indent="0">
              <a:buFont typeface="Arial" panose="020B0604020202020204" pitchFamily="34" charset="0"/>
              <a:buNone/>
            </a:pPr>
            <a:r>
              <a:rPr lang="en-US" altLang="zh-CN" baseline="0" dirty="0"/>
              <a:t>Basically,  we only require</a:t>
            </a:r>
            <a:r>
              <a:rPr lang="zh-CN" altLang="en-US" baseline="0" dirty="0"/>
              <a:t> </a:t>
            </a:r>
            <a:r>
              <a:rPr lang="en-US" altLang="zh-CN" baseline="0" dirty="0"/>
              <a:t>operators</a:t>
            </a:r>
            <a:r>
              <a:rPr lang="zh-CN" altLang="en-US" baseline="0" dirty="0"/>
              <a:t> </a:t>
            </a:r>
            <a:r>
              <a:rPr lang="en-US" altLang="zh-CN" baseline="0" dirty="0"/>
              <a:t>to</a:t>
            </a:r>
            <a:r>
              <a:rPr lang="zh-CN" altLang="en-US" baseline="0" dirty="0"/>
              <a:t> </a:t>
            </a:r>
            <a:r>
              <a:rPr lang="en-US" altLang="zh-CN" baseline="0" dirty="0"/>
              <a:t>do</a:t>
            </a:r>
            <a:r>
              <a:rPr lang="zh-CN" altLang="en-US" baseline="0" dirty="0"/>
              <a:t> </a:t>
            </a:r>
            <a:r>
              <a:rPr lang="en-US" altLang="zh-CN" baseline="0" dirty="0"/>
              <a:t>two</a:t>
            </a:r>
            <a:r>
              <a:rPr lang="zh-CN" altLang="en-US" baseline="0" dirty="0"/>
              <a:t> </a:t>
            </a:r>
            <a:r>
              <a:rPr lang="en-US" altLang="zh-CN" baseline="0" dirty="0"/>
              <a:t>things: label</a:t>
            </a:r>
            <a:r>
              <a:rPr lang="zh-CN" altLang="en-US" baseline="0" dirty="0"/>
              <a:t> </a:t>
            </a:r>
            <a:r>
              <a:rPr lang="en-US" altLang="zh-CN" baseline="0" dirty="0"/>
              <a:t>some</a:t>
            </a:r>
            <a:r>
              <a:rPr lang="zh-CN" altLang="en-US" baseline="0" dirty="0"/>
              <a:t> </a:t>
            </a:r>
            <a:r>
              <a:rPr lang="en-US" altLang="zh-CN" baseline="0" dirty="0"/>
              <a:t>anomaly</a:t>
            </a:r>
            <a:r>
              <a:rPr lang="zh-CN" altLang="en-US" baseline="0" dirty="0"/>
              <a:t> </a:t>
            </a:r>
            <a:r>
              <a:rPr lang="en-US" altLang="zh-CN" baseline="0" dirty="0"/>
              <a:t>cases</a:t>
            </a:r>
            <a:r>
              <a:rPr lang="zh-CN" altLang="en-US" baseline="0" dirty="0"/>
              <a:t> </a:t>
            </a:r>
            <a:r>
              <a:rPr lang="en-US" altLang="zh-CN" baseline="0" dirty="0"/>
              <a:t>in historical data, and</a:t>
            </a:r>
            <a:r>
              <a:rPr lang="zh-CN" altLang="en-US" baseline="0" dirty="0"/>
              <a:t> </a:t>
            </a:r>
            <a:r>
              <a:rPr lang="en-US" altLang="zh-CN" baseline="0" dirty="0"/>
              <a:t>provide</a:t>
            </a:r>
            <a:r>
              <a:rPr lang="zh-CN" altLang="en-US" baseline="0" dirty="0"/>
              <a:t> </a:t>
            </a:r>
            <a:r>
              <a:rPr lang="en-US" altLang="zh-CN" baseline="0" dirty="0"/>
              <a:t>their</a:t>
            </a:r>
            <a:r>
              <a:rPr lang="zh-CN" altLang="en-US" baseline="0" dirty="0"/>
              <a:t> </a:t>
            </a:r>
            <a:r>
              <a:rPr lang="en-US" altLang="zh-CN" baseline="0" dirty="0"/>
              <a:t>detection</a:t>
            </a:r>
            <a:r>
              <a:rPr lang="zh-CN" altLang="en-US" baseline="0" dirty="0"/>
              <a:t> </a:t>
            </a:r>
            <a:r>
              <a:rPr lang="en-US" altLang="zh-CN" baseline="0" dirty="0"/>
              <a:t>accuracy</a:t>
            </a:r>
            <a:r>
              <a:rPr lang="zh-CN" altLang="en-US" baseline="0" dirty="0"/>
              <a:t> </a:t>
            </a:r>
            <a:r>
              <a:rPr lang="en-US" altLang="zh-CN" baseline="0" dirty="0"/>
              <a:t>preference</a:t>
            </a:r>
            <a:r>
              <a:rPr lang="zh-CN" altLang="en-US" baseline="0" dirty="0"/>
              <a:t> </a:t>
            </a:r>
            <a:r>
              <a:rPr lang="en-US" altLang="zh-CN" baseline="0" dirty="0"/>
              <a:t>in the form of precision</a:t>
            </a:r>
            <a:r>
              <a:rPr lang="zh-CN" altLang="en-US" baseline="0" dirty="0"/>
              <a:t> </a:t>
            </a:r>
            <a:r>
              <a:rPr lang="en-US" altLang="zh-CN" baseline="0" dirty="0"/>
              <a:t>and</a:t>
            </a:r>
            <a:r>
              <a:rPr lang="zh-CN" altLang="en-US" baseline="0" dirty="0"/>
              <a:t> </a:t>
            </a:r>
            <a:r>
              <a:rPr lang="en-US" altLang="zh-CN" baseline="0" dirty="0"/>
              <a:t>recall.</a:t>
            </a:r>
            <a:r>
              <a:rPr lang="zh-CN" altLang="en-US" baseline="0" dirty="0"/>
              <a:t> </a:t>
            </a:r>
            <a:endParaRPr lang="en-US" altLang="zh-CN" baseline="0" dirty="0"/>
          </a:p>
          <a:p>
            <a:pPr marL="0" indent="0">
              <a:buFont typeface="Arial" panose="020B0604020202020204" pitchFamily="34" charset="0"/>
              <a:buNone/>
            </a:pPr>
            <a:endParaRPr lang="en-US" altLang="zh-CN" baseline="0" dirty="0"/>
          </a:p>
          <a:p>
            <a:pPr marL="0" indent="0">
              <a:buFont typeface="Arial" panose="020B0604020202020204" pitchFamily="34" charset="0"/>
              <a:buNone/>
            </a:pPr>
            <a:r>
              <a:rPr lang="en-US" altLang="zh-CN" baseline="0" dirty="0"/>
              <a:t>The rest of things are all handled by Opprentice automatically. </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13</a:t>
            </a:fld>
            <a:endParaRPr lang="zh-CN" altLang="en-US"/>
          </a:p>
        </p:txBody>
      </p:sp>
    </p:spTree>
    <p:extLst>
      <p:ext uri="{BB962C8B-B14F-4D97-AF65-F5344CB8AC3E}">
        <p14:creationId xmlns:p14="http://schemas.microsoft.com/office/powerpoint/2010/main" val="322652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baseline="0" dirty="0"/>
              <a:t>We</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when</a:t>
            </a:r>
            <a:r>
              <a:rPr lang="zh-CN" altLang="en-US" baseline="0" dirty="0"/>
              <a:t> </a:t>
            </a:r>
            <a:r>
              <a:rPr lang="en-US" altLang="zh-CN" baseline="0" dirty="0"/>
              <a:t>compared</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traditional</a:t>
            </a:r>
            <a:r>
              <a:rPr lang="zh-CN" altLang="en-US" baseline="0" dirty="0"/>
              <a:t> </a:t>
            </a:r>
            <a:r>
              <a:rPr lang="en-US" altLang="zh-CN" baseline="0" dirty="0"/>
              <a:t>way,</a:t>
            </a:r>
            <a:r>
              <a:rPr lang="zh-CN" altLang="en-US" baseline="0" dirty="0"/>
              <a:t> </a:t>
            </a:r>
            <a:r>
              <a:rPr lang="en-US" altLang="zh-CN" baseline="0" dirty="0"/>
              <a:t>operators</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formally</a:t>
            </a:r>
            <a:r>
              <a:rPr lang="zh-CN" altLang="en-US" baseline="0" dirty="0"/>
              <a:t> </a:t>
            </a:r>
            <a:r>
              <a:rPr lang="en-US" altLang="zh-CN" baseline="0" dirty="0"/>
              <a:t>define</a:t>
            </a:r>
            <a:r>
              <a:rPr lang="zh-CN" altLang="en-US" baseline="0" dirty="0"/>
              <a:t> </a:t>
            </a:r>
            <a:r>
              <a:rPr lang="en-US" altLang="zh-CN" baseline="0" dirty="0"/>
              <a:t>anomalies</a:t>
            </a:r>
            <a:r>
              <a:rPr lang="zh-CN" altLang="en-US" baseline="0" dirty="0"/>
              <a:t> </a:t>
            </a:r>
            <a:r>
              <a:rPr lang="en-US" altLang="zh-CN" baseline="0" dirty="0"/>
              <a:t>any more but</a:t>
            </a:r>
            <a:r>
              <a:rPr lang="zh-CN" altLang="en-US" baseline="0" dirty="0"/>
              <a:t> </a:t>
            </a:r>
            <a:r>
              <a:rPr lang="en-US" altLang="zh-CN" baseline="0" dirty="0"/>
              <a:t>only</a:t>
            </a:r>
            <a:r>
              <a:rPr lang="zh-CN" altLang="en-US" baseline="0" dirty="0"/>
              <a:t> </a:t>
            </a:r>
            <a:r>
              <a:rPr lang="en-US" altLang="zh-CN" baseline="0" dirty="0"/>
              <a:t>label some anomaly</a:t>
            </a:r>
            <a:r>
              <a:rPr lang="zh-CN" altLang="en-US" baseline="0" dirty="0"/>
              <a:t> </a:t>
            </a:r>
            <a:r>
              <a:rPr lang="en-US" altLang="zh-CN" baseline="0" dirty="0"/>
              <a:t>cases, which are much easier for them.</a:t>
            </a:r>
          </a:p>
          <a:p>
            <a:pPr marL="0" indent="0">
              <a:buFont typeface="Arial" panose="020B0604020202020204" pitchFamily="34" charset="0"/>
              <a:buNone/>
            </a:pPr>
            <a:endParaRPr lang="en-US" altLang="zh-CN" baseline="0" dirty="0"/>
          </a:p>
          <a:p>
            <a:pPr marL="0" indent="0">
              <a:buFont typeface="Arial" panose="020B0604020202020204" pitchFamily="34" charset="0"/>
              <a:buNone/>
            </a:pPr>
            <a:r>
              <a:rPr lang="en-US" altLang="zh-CN" baseline="0" dirty="0"/>
              <a:t>What's more,</a:t>
            </a:r>
            <a:r>
              <a:rPr lang="zh-CN" altLang="en-US" baseline="0" dirty="0"/>
              <a:t> </a:t>
            </a:r>
            <a:r>
              <a:rPr lang="en-US" altLang="zh-CN" baseline="0" dirty="0"/>
              <a:t>no</a:t>
            </a:r>
            <a:r>
              <a:rPr lang="zh-CN" altLang="en-US" baseline="0" dirty="0"/>
              <a:t> </a:t>
            </a:r>
            <a:r>
              <a:rPr lang="en-US" altLang="zh-CN" baseline="0" dirty="0"/>
              <a:t>developers</a:t>
            </a:r>
            <a:r>
              <a:rPr lang="zh-CN" altLang="en-US" baseline="0" dirty="0"/>
              <a:t> </a:t>
            </a:r>
            <a:r>
              <a:rPr lang="en-US" altLang="zh-CN" baseline="0" dirty="0"/>
              <a:t>are</a:t>
            </a:r>
            <a:r>
              <a:rPr lang="zh-CN" altLang="en-US" baseline="0" dirty="0"/>
              <a:t> </a:t>
            </a:r>
            <a:r>
              <a:rPr lang="en-US" altLang="zh-CN" baseline="0" dirty="0"/>
              <a:t>needed</a:t>
            </a:r>
            <a:r>
              <a:rPr lang="zh-CN" altLang="en-US" baseline="0" dirty="0"/>
              <a:t> </a:t>
            </a:r>
            <a:r>
              <a:rPr lang="en-US" altLang="zh-CN" baseline="0" dirty="0"/>
              <a:t>to</a:t>
            </a:r>
            <a:r>
              <a:rPr lang="zh-CN" altLang="en-US" baseline="0" dirty="0"/>
              <a:t> </a:t>
            </a:r>
            <a:r>
              <a:rPr lang="en-US" altLang="zh-CN" baseline="0" dirty="0"/>
              <a:t>select</a:t>
            </a:r>
            <a:r>
              <a:rPr lang="zh-CN" altLang="en-US" baseline="0" dirty="0"/>
              <a:t> </a:t>
            </a:r>
            <a:r>
              <a:rPr lang="en-US" altLang="zh-CN" baseline="0" dirty="0"/>
              <a:t>and</a:t>
            </a:r>
            <a:r>
              <a:rPr lang="zh-CN" altLang="en-US" baseline="0" dirty="0"/>
              <a:t> </a:t>
            </a:r>
            <a:r>
              <a:rPr lang="en-US" altLang="zh-CN" baseline="0" dirty="0"/>
              <a:t>tune</a:t>
            </a:r>
            <a:r>
              <a:rPr lang="zh-CN" altLang="en-US" baseline="0" dirty="0"/>
              <a:t> </a:t>
            </a:r>
            <a:r>
              <a:rPr lang="en-US" altLang="zh-CN" baseline="0" dirty="0"/>
              <a:t>many complex detectors, all those things are done automatically by Opprentice</a:t>
            </a:r>
            <a:endParaRPr lang="zh-CN" altLang="en-US"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14</a:t>
            </a:fld>
            <a:endParaRPr lang="zh-CN" altLang="en-US"/>
          </a:p>
        </p:txBody>
      </p:sp>
    </p:spTree>
    <p:extLst>
      <p:ext uri="{BB962C8B-B14F-4D97-AF65-F5344CB8AC3E}">
        <p14:creationId xmlns:p14="http://schemas.microsoft.com/office/powerpoint/2010/main" val="136058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a:t>
            </a:r>
            <a:r>
              <a:rPr kumimoji="1" lang="en-US" altLang="zh-CN" baseline="0" dirty="0"/>
              <a:t> I will show you the key ideas of how we achieve this</a:t>
            </a:r>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15</a:t>
            </a:fld>
            <a:endParaRPr lang="zh-CN" altLang="en-US"/>
          </a:p>
        </p:txBody>
      </p:sp>
    </p:spTree>
    <p:extLst>
      <p:ext uri="{BB962C8B-B14F-4D97-AF65-F5344CB8AC3E}">
        <p14:creationId xmlns:p14="http://schemas.microsoft.com/office/powerpoint/2010/main" val="102297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a:t>
            </a:r>
            <a:r>
              <a:rPr lang="zh-CN" altLang="en-US" baseline="0" dirty="0"/>
              <a:t> </a:t>
            </a:r>
            <a:r>
              <a:rPr lang="en-US" altLang="zh-CN" baseline="0" dirty="0"/>
              <a:t>we use a uniform model to</a:t>
            </a:r>
            <a:r>
              <a:rPr lang="zh-CN" altLang="en-US" baseline="0" dirty="0"/>
              <a:t> </a:t>
            </a:r>
            <a:r>
              <a:rPr lang="en-US" altLang="zh-CN" baseline="0" dirty="0"/>
              <a:t>represent how different</a:t>
            </a:r>
            <a:r>
              <a:rPr lang="zh-CN" altLang="en-US" baseline="0" dirty="0"/>
              <a:t> </a:t>
            </a:r>
            <a:r>
              <a:rPr lang="en-US" altLang="zh-CN" baseline="0" dirty="0"/>
              <a:t>detectors work.</a:t>
            </a:r>
          </a:p>
          <a:p>
            <a:endParaRPr lang="en-US" altLang="zh-CN" baseline="0" dirty="0"/>
          </a:p>
          <a:p>
            <a:r>
              <a:rPr lang="en-US" altLang="zh-CN" baseline="0" dirty="0"/>
              <a:t>It is basically a two-step process. </a:t>
            </a:r>
            <a:endParaRPr lang="zh-CN" altLang="en-US" baseline="0" dirty="0"/>
          </a:p>
          <a:p>
            <a:endParaRPr lang="zh-CN" altLang="en-US"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16</a:t>
            </a:fld>
            <a:endParaRPr lang="zh-CN" altLang="en-US"/>
          </a:p>
        </p:txBody>
      </p:sp>
    </p:spTree>
    <p:extLst>
      <p:ext uri="{BB962C8B-B14F-4D97-AF65-F5344CB8AC3E}">
        <p14:creationId xmlns:p14="http://schemas.microsoft.com/office/powerpoint/2010/main" val="3874949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a:t>
            </a:r>
            <a:r>
              <a:rPr lang="zh-CN" altLang="en-US" dirty="0"/>
              <a:t>，</a:t>
            </a:r>
            <a:r>
              <a:rPr lang="en-US" altLang="zh-CN" dirty="0"/>
              <a:t>this</a:t>
            </a:r>
            <a:r>
              <a:rPr lang="zh-CN" altLang="en-US" dirty="0"/>
              <a:t> </a:t>
            </a:r>
            <a:r>
              <a:rPr lang="en-US" altLang="zh-CN" dirty="0"/>
              <a:t>is</a:t>
            </a:r>
            <a:r>
              <a:rPr lang="zh-CN" altLang="en-US" dirty="0"/>
              <a:t> </a:t>
            </a:r>
            <a:r>
              <a:rPr lang="en-US" altLang="zh-CN" baseline="0" dirty="0"/>
              <a:t>our KPI data.</a:t>
            </a:r>
            <a:r>
              <a:rPr lang="zh-CN" altLang="en-US" baseline="0" dirty="0"/>
              <a:t> </a:t>
            </a:r>
            <a:r>
              <a:rPr lang="en-US" altLang="zh-CN" baseline="0" dirty="0"/>
              <a:t>The</a:t>
            </a:r>
            <a:r>
              <a:rPr lang="zh-CN" altLang="en-US" baseline="0" dirty="0"/>
              <a:t> </a:t>
            </a:r>
            <a:r>
              <a:rPr lang="en-US" altLang="zh-CN" baseline="0" dirty="0"/>
              <a:t>red</a:t>
            </a:r>
            <a:r>
              <a:rPr lang="zh-CN" altLang="en-US" baseline="0" dirty="0"/>
              <a:t> </a:t>
            </a:r>
            <a:r>
              <a:rPr lang="en-US" altLang="zh-CN" baseline="0" dirty="0"/>
              <a:t>parts</a:t>
            </a:r>
            <a:r>
              <a:rPr lang="zh-CN" altLang="en-US" baseline="0" dirty="0"/>
              <a:t> </a:t>
            </a:r>
            <a:r>
              <a:rPr lang="en-US" altLang="zh-CN" baseline="0" dirty="0"/>
              <a:t>are</a:t>
            </a:r>
            <a:r>
              <a:rPr lang="zh-CN" altLang="en-US" baseline="0" dirty="0"/>
              <a:t> </a:t>
            </a:r>
            <a:r>
              <a:rPr lang="en-US" altLang="zh-CN" baseline="0" dirty="0"/>
              <a:t>the</a:t>
            </a:r>
            <a:r>
              <a:rPr lang="zh-CN" altLang="en-US" baseline="0" dirty="0"/>
              <a:t> </a:t>
            </a:r>
            <a:r>
              <a:rPr lang="en-US" altLang="zh-CN" baseline="0" dirty="0"/>
              <a:t>anomalies labeled by the operators.</a:t>
            </a:r>
            <a:endParaRPr lang="zh-CN" altLang="en-US" baseline="0" dirty="0"/>
          </a:p>
          <a:p>
            <a:endParaRPr lang="zh-CN" altLang="en-US" baseline="0" dirty="0"/>
          </a:p>
          <a:p>
            <a:r>
              <a:rPr lang="zh-CN" altLang="en-US" baseline="0" dirty="0"/>
              <a:t>** </a:t>
            </a:r>
            <a:r>
              <a:rPr lang="en-US" altLang="zh-CN" baseline="0" dirty="0"/>
              <a:t>Click</a:t>
            </a:r>
            <a:endParaRPr lang="zh-CN" altLang="en-US" baseline="0" dirty="0"/>
          </a:p>
          <a:p>
            <a:r>
              <a:rPr lang="en-US" altLang="zh-CN" dirty="0"/>
              <a:t>If</a:t>
            </a:r>
            <a:r>
              <a:rPr lang="zh-CN" altLang="en-US" dirty="0"/>
              <a:t> </a:t>
            </a:r>
            <a:r>
              <a:rPr lang="en-US" altLang="zh-CN" dirty="0"/>
              <a:t>we</a:t>
            </a:r>
            <a:r>
              <a:rPr lang="zh-CN" altLang="en-US" dirty="0"/>
              <a:t> </a:t>
            </a:r>
            <a:r>
              <a:rPr lang="en-US" altLang="zh-CN" dirty="0"/>
              <a:t>apply</a:t>
            </a:r>
            <a:r>
              <a:rPr lang="zh-CN" altLang="en-US" dirty="0"/>
              <a:t> </a:t>
            </a:r>
            <a:r>
              <a:rPr lang="en-US" altLang="zh-CN" dirty="0"/>
              <a:t>a </a:t>
            </a:r>
            <a:r>
              <a:rPr lang="en-US" altLang="zh-CN" baseline="0" dirty="0"/>
              <a:t>detector,</a:t>
            </a:r>
            <a:r>
              <a:rPr lang="zh-CN" altLang="en-US" baseline="0" dirty="0"/>
              <a:t> </a:t>
            </a:r>
            <a:r>
              <a:rPr lang="en-US" altLang="zh-CN" baseline="0" dirty="0"/>
              <a:t>historical</a:t>
            </a:r>
            <a:r>
              <a:rPr lang="zh-CN" altLang="en-US" baseline="0" dirty="0"/>
              <a:t> </a:t>
            </a:r>
            <a:r>
              <a:rPr lang="en-US" altLang="zh-CN" baseline="0" dirty="0"/>
              <a:t>average for example,</a:t>
            </a:r>
            <a:r>
              <a:rPr lang="zh-CN" altLang="en-US" baseline="0" dirty="0"/>
              <a:t> </a:t>
            </a:r>
            <a:r>
              <a:rPr lang="en-US" altLang="zh-CN" baseline="0" dirty="0"/>
              <a:t>to</a:t>
            </a:r>
            <a:r>
              <a:rPr lang="zh-CN" altLang="en-US" baseline="0" dirty="0"/>
              <a:t> </a:t>
            </a:r>
            <a:r>
              <a:rPr lang="en-US" altLang="zh-CN" baseline="0" dirty="0"/>
              <a:t>this</a:t>
            </a:r>
            <a:r>
              <a:rPr lang="zh-CN" altLang="en-US" baseline="0" dirty="0"/>
              <a:t> </a:t>
            </a:r>
            <a:r>
              <a:rPr lang="en-US" altLang="zh-CN" baseline="0" dirty="0"/>
              <a:t>data,</a:t>
            </a:r>
            <a:r>
              <a:rPr lang="zh-CN" altLang="en-US" baseline="0" dirty="0"/>
              <a:t> </a:t>
            </a:r>
            <a:r>
              <a:rPr lang="en-US" altLang="zh-CN" baseline="0" dirty="0"/>
              <a:t>it</a:t>
            </a:r>
            <a:r>
              <a:rPr lang="zh-CN" altLang="en-US" baseline="0" dirty="0"/>
              <a:t> </a:t>
            </a:r>
            <a:r>
              <a:rPr lang="en-US" altLang="zh-CN" baseline="0" dirty="0"/>
              <a:t>will</a:t>
            </a:r>
            <a:r>
              <a:rPr lang="zh-CN" altLang="en-US" baseline="0" dirty="0"/>
              <a:t> </a:t>
            </a:r>
            <a:r>
              <a:rPr lang="en-US" altLang="zh-CN" baseline="0" dirty="0"/>
              <a:t>generate</a:t>
            </a:r>
            <a:r>
              <a:rPr lang="zh-CN" altLang="en-US" baseline="0" dirty="0"/>
              <a:t> </a:t>
            </a:r>
            <a:r>
              <a:rPr lang="en-US" altLang="zh-CN" baseline="0" dirty="0"/>
              <a:t>the</a:t>
            </a:r>
            <a:r>
              <a:rPr lang="zh-CN" altLang="en-US" baseline="0" dirty="0"/>
              <a:t> </a:t>
            </a:r>
            <a:r>
              <a:rPr lang="en-US" altLang="zh-CN" baseline="0" dirty="0"/>
              <a:t>anomaly severity</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a:t>data</a:t>
            </a:r>
            <a:r>
              <a:rPr lang="zh-CN" altLang="en-US" baseline="0" dirty="0"/>
              <a:t> </a:t>
            </a:r>
            <a:r>
              <a:rPr lang="en-US" altLang="zh-CN" baseline="0" dirty="0"/>
              <a:t>point.</a:t>
            </a:r>
            <a:r>
              <a:rPr lang="zh-CN" altLang="en-US" baseline="0" dirty="0"/>
              <a:t> </a:t>
            </a:r>
            <a:r>
              <a:rPr lang="en-US" altLang="zh-CN" baseline="0" dirty="0"/>
              <a:t>This detector measure the severity using h</a:t>
            </a:r>
            <a:r>
              <a:rPr lang="en-US" altLang="zh-CN" dirty="0"/>
              <a:t>ow many times of the standard deviation </a:t>
            </a:r>
            <a:r>
              <a:rPr lang="en-US" altLang="zh-CN" baseline="0" dirty="0"/>
              <a:t>each</a:t>
            </a:r>
            <a:r>
              <a:rPr lang="zh-CN" altLang="en-US" baseline="0" dirty="0"/>
              <a:t> </a:t>
            </a:r>
            <a:r>
              <a:rPr lang="en-US" altLang="zh-CN" baseline="0" dirty="0"/>
              <a:t>point is away from the average.</a:t>
            </a:r>
            <a:r>
              <a:rPr lang="zh-CN" altLang="en-US" baseline="0" dirty="0"/>
              <a:t> </a:t>
            </a:r>
            <a:r>
              <a:rPr lang="en-US" altLang="zh-CN" baseline="0" dirty="0"/>
              <a:t>The</a:t>
            </a:r>
            <a:r>
              <a:rPr lang="zh-CN" altLang="en-US" baseline="0" dirty="0"/>
              <a:t> </a:t>
            </a:r>
            <a:r>
              <a:rPr lang="en-US" altLang="zh-CN" baseline="0" dirty="0"/>
              <a:t>higher</a:t>
            </a:r>
            <a:r>
              <a:rPr lang="zh-CN" altLang="en-US" baseline="0" dirty="0"/>
              <a:t> </a:t>
            </a:r>
            <a:r>
              <a:rPr lang="en-US" altLang="zh-CN" baseline="0" dirty="0"/>
              <a:t>the</a:t>
            </a:r>
            <a:r>
              <a:rPr lang="zh-CN" altLang="en-US" baseline="0" dirty="0"/>
              <a:t> </a:t>
            </a:r>
            <a:r>
              <a:rPr lang="en-US" altLang="zh-CN" baseline="0" dirty="0"/>
              <a:t>severity</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more</a:t>
            </a:r>
            <a:r>
              <a:rPr lang="zh-CN" altLang="en-US" baseline="0" dirty="0"/>
              <a:t> </a:t>
            </a:r>
            <a:r>
              <a:rPr lang="en-US" altLang="zh-CN" baseline="0" dirty="0"/>
              <a:t>anomalous</a:t>
            </a:r>
            <a:r>
              <a:rPr lang="zh-CN" altLang="en-US" baseline="0" dirty="0"/>
              <a:t> </a:t>
            </a:r>
            <a:r>
              <a:rPr lang="en-US" altLang="zh-CN" baseline="0" dirty="0"/>
              <a:t>the</a:t>
            </a:r>
            <a:r>
              <a:rPr lang="zh-CN" altLang="en-US" baseline="0" dirty="0"/>
              <a:t> </a:t>
            </a:r>
            <a:r>
              <a:rPr lang="en-US" altLang="zh-CN" baseline="0" dirty="0"/>
              <a:t>data</a:t>
            </a:r>
            <a:r>
              <a:rPr lang="zh-CN" altLang="en-US" baseline="0" dirty="0"/>
              <a:t> </a:t>
            </a:r>
            <a:r>
              <a:rPr lang="en-US" altLang="zh-CN" baseline="0" dirty="0"/>
              <a:t>point</a:t>
            </a:r>
            <a:r>
              <a:rPr lang="zh-CN" altLang="en-US" baseline="0" dirty="0"/>
              <a:t> </a:t>
            </a:r>
            <a:r>
              <a:rPr lang="en-US" altLang="zh-CN" baseline="0" dirty="0"/>
              <a:t>is.</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17</a:t>
            </a:fld>
            <a:endParaRPr lang="zh-CN" altLang="en-US"/>
          </a:p>
        </p:txBody>
      </p:sp>
    </p:spTree>
    <p:extLst>
      <p:ext uri="{BB962C8B-B14F-4D97-AF65-F5344CB8AC3E}">
        <p14:creationId xmlns:p14="http://schemas.microsoft.com/office/powerpoint/2010/main" val="51089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Then,</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set</a:t>
            </a:r>
            <a:r>
              <a:rPr lang="zh-CN" altLang="en-US" baseline="0" dirty="0"/>
              <a:t> </a:t>
            </a:r>
            <a:r>
              <a:rPr lang="en-US" altLang="zh-CN" baseline="0" dirty="0"/>
              <a:t>a</a:t>
            </a:r>
            <a:r>
              <a:rPr lang="zh-CN" altLang="en-US" baseline="0" dirty="0"/>
              <a:t> </a:t>
            </a:r>
            <a:r>
              <a:rPr lang="en-US" altLang="zh-CN" baseline="0" dirty="0"/>
              <a:t>severity</a:t>
            </a:r>
            <a:r>
              <a:rPr lang="zh-CN" altLang="en-US" baseline="0" dirty="0"/>
              <a:t> </a:t>
            </a:r>
            <a:r>
              <a:rPr lang="en-US" altLang="zh-CN" baseline="0" dirty="0"/>
              <a:t>threshold to decide anomalies.</a:t>
            </a:r>
            <a:r>
              <a:rPr lang="zh-CN" altLang="en-US" baseline="0" dirty="0"/>
              <a:t> </a:t>
            </a:r>
            <a:endParaRPr lang="en-US" altLang="zh-CN" baseline="0" dirty="0"/>
          </a:p>
          <a:p>
            <a:endParaRPr lang="en-US" altLang="zh-CN" baseline="0" dirty="0"/>
          </a:p>
          <a:p>
            <a:r>
              <a:rPr lang="en-US" altLang="zh-CN" baseline="0" dirty="0"/>
              <a:t>So, this</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general</a:t>
            </a:r>
            <a:r>
              <a:rPr lang="zh-CN" altLang="en-US" baseline="0" dirty="0"/>
              <a:t> </a:t>
            </a:r>
            <a:r>
              <a:rPr lang="en-US" altLang="zh-CN" baseline="0" dirty="0"/>
              <a:t>detector</a:t>
            </a:r>
            <a:r>
              <a:rPr lang="zh-CN" altLang="en-US" baseline="0" dirty="0"/>
              <a:t> </a:t>
            </a:r>
            <a:r>
              <a:rPr lang="en-US" altLang="zh-CN" baseline="0" dirty="0"/>
              <a:t>model. Different detectors basically work in these two steps, except that they use different techniques or algorithms to measure the severities.</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18</a:t>
            </a:fld>
            <a:endParaRPr lang="zh-CN" altLang="en-US"/>
          </a:p>
        </p:txBody>
      </p:sp>
    </p:spTree>
    <p:extLst>
      <p:ext uri="{BB962C8B-B14F-4D97-AF65-F5344CB8AC3E}">
        <p14:creationId xmlns:p14="http://schemas.microsoft.com/office/powerpoint/2010/main" val="92074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a:t>
            </a:r>
            <a:r>
              <a:rPr lang="zh-CN" altLang="en-US" dirty="0"/>
              <a:t> </a:t>
            </a:r>
            <a:r>
              <a:rPr lang="en-US" altLang="zh-CN" dirty="0"/>
              <a:t>monitor</a:t>
            </a:r>
            <a:r>
              <a:rPr lang="zh-CN" altLang="en-US" dirty="0"/>
              <a:t> </a:t>
            </a:r>
            <a:r>
              <a:rPr lang="en-US" altLang="zh-CN" dirty="0"/>
              <a:t>the</a:t>
            </a:r>
            <a:r>
              <a:rPr lang="zh-CN" altLang="en-US" dirty="0"/>
              <a:t> </a:t>
            </a:r>
            <a:r>
              <a:rPr lang="en-US" altLang="zh-CN" dirty="0"/>
              <a:t>service</a:t>
            </a:r>
            <a:r>
              <a:rPr lang="zh-CN" altLang="en-US" dirty="0"/>
              <a:t> </a:t>
            </a:r>
            <a:r>
              <a:rPr lang="en-US" altLang="zh-CN" dirty="0"/>
              <a:t>quality,</a:t>
            </a:r>
            <a:r>
              <a:rPr lang="zh-CN" altLang="en-US" baseline="0" dirty="0"/>
              <a:t> </a:t>
            </a:r>
            <a:r>
              <a:rPr lang="en-US" altLang="zh-CN" baseline="0" dirty="0"/>
              <a:t>service</a:t>
            </a:r>
            <a:r>
              <a:rPr lang="zh-CN" altLang="en-US" baseline="0" dirty="0"/>
              <a:t> </a:t>
            </a:r>
            <a:r>
              <a:rPr lang="en-US" altLang="zh-CN" baseline="0" dirty="0"/>
              <a:t>providers</a:t>
            </a:r>
            <a:r>
              <a:rPr lang="zh-CN" altLang="en-US" baseline="0" dirty="0"/>
              <a:t> </a:t>
            </a:r>
            <a:r>
              <a:rPr lang="en-US" altLang="zh-CN" baseline="0" dirty="0"/>
              <a:t>often</a:t>
            </a:r>
            <a:r>
              <a:rPr lang="zh-CN" altLang="en-US" baseline="0" dirty="0"/>
              <a:t> </a:t>
            </a:r>
            <a:r>
              <a:rPr lang="en-US" altLang="zh-CN" baseline="0" dirty="0"/>
              <a:t>collect</a:t>
            </a:r>
            <a:r>
              <a:rPr lang="zh-CN" altLang="en-US" baseline="0" dirty="0"/>
              <a:t> </a:t>
            </a:r>
            <a:r>
              <a:rPr lang="en-US" altLang="zh-CN" baseline="0" dirty="0"/>
              <a:t>a</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performance</a:t>
            </a:r>
            <a:r>
              <a:rPr lang="zh-CN" altLang="en-US" baseline="0" dirty="0"/>
              <a:t> </a:t>
            </a:r>
            <a:r>
              <a:rPr lang="en-US" altLang="zh-CN" baseline="0" dirty="0"/>
              <a:t>measures,</a:t>
            </a:r>
            <a:r>
              <a:rPr lang="zh-CN" altLang="en-US" baseline="0" dirty="0"/>
              <a:t> </a:t>
            </a:r>
            <a:r>
              <a:rPr lang="en-US" altLang="zh-CN" baseline="0" dirty="0"/>
              <a:t>which</a:t>
            </a:r>
            <a:r>
              <a:rPr lang="zh-CN" altLang="en-US" baseline="0" dirty="0"/>
              <a:t> </a:t>
            </a:r>
            <a:r>
              <a:rPr lang="en-US" altLang="zh-CN" baseline="0" dirty="0"/>
              <a:t>are</a:t>
            </a:r>
            <a:r>
              <a:rPr lang="zh-CN" altLang="en-US" baseline="0" dirty="0"/>
              <a:t> </a:t>
            </a:r>
            <a:r>
              <a:rPr lang="en-US" altLang="zh-CN" baseline="0" dirty="0"/>
              <a:t>usually called</a:t>
            </a:r>
            <a:r>
              <a:rPr lang="zh-CN" altLang="en-US" baseline="0" dirty="0"/>
              <a:t> </a:t>
            </a:r>
            <a:r>
              <a:rPr lang="en-US" altLang="zh-CN" baseline="0" dirty="0"/>
              <a:t>key</a:t>
            </a:r>
            <a:r>
              <a:rPr lang="zh-CN" altLang="en-US" baseline="0" dirty="0"/>
              <a:t> </a:t>
            </a:r>
            <a:r>
              <a:rPr lang="en-US" altLang="zh-CN" baseline="0" dirty="0"/>
              <a:t>performance</a:t>
            </a:r>
            <a:r>
              <a:rPr lang="zh-CN" altLang="en-US" baseline="0" dirty="0"/>
              <a:t> </a:t>
            </a:r>
            <a:r>
              <a:rPr lang="en-US" altLang="zh-CN" baseline="0" dirty="0"/>
              <a:t>indicators</a:t>
            </a:r>
            <a:r>
              <a:rPr lang="zh-CN" altLang="en-US" baseline="0" dirty="0"/>
              <a:t> </a:t>
            </a:r>
            <a:r>
              <a:rPr lang="en-US" altLang="zh-CN" baseline="0" dirty="0"/>
              <a:t>or</a:t>
            </a:r>
            <a:r>
              <a:rPr lang="zh-CN" altLang="en-US" baseline="0" dirty="0"/>
              <a:t> </a:t>
            </a:r>
            <a:r>
              <a:rPr lang="en-US" altLang="zh-CN" baseline="0" dirty="0"/>
              <a:t>KPIs.</a:t>
            </a:r>
            <a:r>
              <a:rPr lang="zh-CN" altLang="en-US" baseline="0" dirty="0"/>
              <a:t> </a:t>
            </a:r>
            <a:endParaRPr lang="en-US" altLang="zh-CN" baseline="0" dirty="0"/>
          </a:p>
          <a:p>
            <a:endParaRPr lang="zh-CN"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For</a:t>
            </a:r>
            <a:r>
              <a:rPr lang="zh-CN" altLang="en-US" dirty="0"/>
              <a:t> </a:t>
            </a:r>
            <a:r>
              <a:rPr lang="en-US" altLang="zh-CN" dirty="0"/>
              <a:t>example,</a:t>
            </a:r>
            <a:r>
              <a:rPr lang="zh-CN" altLang="en-US" dirty="0"/>
              <a:t> </a:t>
            </a:r>
            <a:r>
              <a:rPr lang="en-US" altLang="zh-CN" dirty="0"/>
              <a:t>this</a:t>
            </a:r>
            <a:r>
              <a:rPr lang="en-US" altLang="zh-CN" baseline="0" dirty="0"/>
              <a:t> is </a:t>
            </a:r>
            <a:r>
              <a:rPr lang="en-US" altLang="zh-CN" dirty="0"/>
              <a:t>one-week</a:t>
            </a:r>
            <a:r>
              <a:rPr lang="zh-CN" altLang="en-US" baseline="0" dirty="0"/>
              <a:t> </a:t>
            </a:r>
            <a:r>
              <a:rPr lang="en-US" altLang="zh-CN" baseline="0" dirty="0"/>
              <a:t>data</a:t>
            </a:r>
            <a:r>
              <a:rPr lang="zh-CN" altLang="en-US" baseline="0" dirty="0"/>
              <a:t> </a:t>
            </a:r>
            <a:r>
              <a:rPr lang="en-US" altLang="zh-CN" baseline="0" dirty="0"/>
              <a:t>of</a:t>
            </a:r>
            <a:r>
              <a:rPr lang="zh-CN" altLang="en-US" baseline="0" dirty="0"/>
              <a:t> </a:t>
            </a:r>
            <a:r>
              <a:rPr lang="en-US" altLang="zh-CN" dirty="0"/>
              <a:t>the page views of</a:t>
            </a:r>
            <a:r>
              <a:rPr lang="zh-CN" altLang="en-US" baseline="0" dirty="0"/>
              <a:t> </a:t>
            </a:r>
            <a:r>
              <a:rPr lang="en-US" altLang="zh-CN" baseline="0" dirty="0"/>
              <a:t>Baidu. It measures how many search queries are submitted from users to </a:t>
            </a:r>
            <a:r>
              <a:rPr lang="en-US" altLang="zh-CN" baseline="0" dirty="0" err="1"/>
              <a:t>Baidu</a:t>
            </a:r>
            <a:r>
              <a:rPr lang="en-US" altLang="zh-CN" baseline="0" dirty="0"/>
              <a:t>. This KPI is very important because it has a great impact</a:t>
            </a:r>
            <a:r>
              <a:rPr lang="zh-CN" altLang="en-US" baseline="0" dirty="0"/>
              <a:t> </a:t>
            </a:r>
            <a:r>
              <a:rPr lang="en-US" altLang="zh-CN" baseline="0" dirty="0"/>
              <a:t>on the advertising revenue.</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a:t>
            </a:fld>
            <a:endParaRPr lang="zh-CN" altLang="en-US"/>
          </a:p>
        </p:txBody>
      </p:sp>
    </p:spTree>
    <p:extLst>
      <p:ext uri="{BB962C8B-B14F-4D97-AF65-F5344CB8AC3E}">
        <p14:creationId xmlns:p14="http://schemas.microsoft.com/office/powerpoint/2010/main" val="840617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a:t>
            </a:r>
            <a:r>
              <a:rPr lang="en-US" altLang="zh-CN" baseline="0" dirty="0"/>
              <a:t> Opprentice, we</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let</a:t>
            </a:r>
            <a:r>
              <a:rPr lang="zh-CN" altLang="en-US" baseline="0" dirty="0"/>
              <a:t> </a:t>
            </a:r>
            <a:r>
              <a:rPr lang="en-US" altLang="zh-CN" baseline="0" dirty="0"/>
              <a:t>each detector</a:t>
            </a:r>
            <a:r>
              <a:rPr lang="zh-CN" altLang="en-US" baseline="0" dirty="0"/>
              <a:t> </a:t>
            </a:r>
            <a:r>
              <a:rPr lang="en-US" altLang="zh-CN" baseline="0" dirty="0"/>
              <a:t>determine</a:t>
            </a:r>
            <a:r>
              <a:rPr lang="zh-CN" altLang="en-US" baseline="0" dirty="0"/>
              <a:t> </a:t>
            </a:r>
            <a:r>
              <a:rPr lang="en-US" altLang="zh-CN" baseline="0" dirty="0"/>
              <a:t>the</a:t>
            </a:r>
            <a:r>
              <a:rPr lang="zh-CN" altLang="en-US" baseline="0" dirty="0"/>
              <a:t> </a:t>
            </a:r>
            <a:r>
              <a:rPr lang="en-US" altLang="zh-CN" baseline="0" dirty="0"/>
              <a:t>anomaly</a:t>
            </a:r>
            <a:r>
              <a:rPr lang="zh-CN" altLang="en-US" baseline="0" dirty="0"/>
              <a:t> </a:t>
            </a:r>
            <a:r>
              <a:rPr lang="en-US" altLang="zh-CN" baseline="0" dirty="0"/>
              <a:t>by</a:t>
            </a:r>
            <a:r>
              <a:rPr lang="zh-CN" altLang="en-US" baseline="0" dirty="0"/>
              <a:t> </a:t>
            </a:r>
            <a:r>
              <a:rPr lang="en-US" altLang="zh-CN" baseline="0" dirty="0"/>
              <a:t>itself.</a:t>
            </a:r>
            <a:r>
              <a:rPr lang="zh-CN" altLang="en-US" baseline="0" dirty="0"/>
              <a:t> </a:t>
            </a:r>
            <a:r>
              <a:rPr lang="en-US" altLang="zh-CN" baseline="0" dirty="0"/>
              <a:t>Instead, we only use the severity as the anomaly feature.</a:t>
            </a:r>
            <a:r>
              <a:rPr lang="zh-CN" altLang="en-US" baseline="0" dirty="0"/>
              <a:t> </a:t>
            </a:r>
            <a:endParaRPr lang="zh-CN" altLang="en-US"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19</a:t>
            </a:fld>
            <a:endParaRPr lang="zh-CN" altLang="en-US"/>
          </a:p>
        </p:txBody>
      </p:sp>
    </p:spTree>
    <p:extLst>
      <p:ext uri="{BB962C8B-B14F-4D97-AF65-F5344CB8AC3E}">
        <p14:creationId xmlns:p14="http://schemas.microsoft.com/office/powerpoint/2010/main" val="1235712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Multiple</a:t>
            </a:r>
            <a:r>
              <a:rPr kumimoji="1" lang="zh-CN" altLang="en-US" dirty="0"/>
              <a:t> </a:t>
            </a:r>
            <a:r>
              <a:rPr kumimoji="1" lang="en-US" altLang="zh-CN" dirty="0"/>
              <a:t>detectors</a:t>
            </a:r>
            <a:r>
              <a:rPr kumimoji="1" lang="zh-CN" altLang="en-US" dirty="0"/>
              <a:t> </a:t>
            </a:r>
            <a:r>
              <a:rPr kumimoji="1" lang="en-US" altLang="zh-CN" dirty="0"/>
              <a:t>with</a:t>
            </a:r>
            <a:r>
              <a:rPr kumimoji="1" lang="zh-CN" altLang="en-US" dirty="0"/>
              <a:t> </a:t>
            </a:r>
            <a:r>
              <a:rPr kumimoji="1" lang="en-US" altLang="zh-CN" dirty="0"/>
              <a:t>different</a:t>
            </a:r>
            <a:r>
              <a:rPr kumimoji="1" lang="zh-CN" altLang="en-US" dirty="0"/>
              <a:t> </a:t>
            </a:r>
            <a:r>
              <a:rPr kumimoji="1" lang="en-US" altLang="zh-CN" dirty="0"/>
              <a:t>parameters</a:t>
            </a:r>
            <a:r>
              <a:rPr kumimoji="1" lang="zh-CN" altLang="en-US" baseline="0" dirty="0"/>
              <a:t> </a:t>
            </a:r>
            <a:r>
              <a:rPr kumimoji="1" lang="en-US" altLang="zh-CN" dirty="0"/>
              <a:t>are</a:t>
            </a:r>
            <a:r>
              <a:rPr kumimoji="1" lang="zh-CN" altLang="en-US" dirty="0"/>
              <a:t> </a:t>
            </a:r>
            <a:r>
              <a:rPr kumimoji="1" lang="en-US" altLang="zh-CN" dirty="0"/>
              <a:t>used</a:t>
            </a:r>
            <a:r>
              <a:rPr kumimoji="1" lang="zh-CN" altLang="en-US" dirty="0"/>
              <a:t> </a:t>
            </a:r>
            <a:r>
              <a:rPr lang="en-US" altLang="zh-CN" sz="1200" kern="1200" dirty="0">
                <a:solidFill>
                  <a:schemeClr val="tx1"/>
                </a:solidFill>
                <a:latin typeface="+mn-lt"/>
                <a:ea typeface="+mn-ea"/>
                <a:cs typeface="+mn-cs"/>
              </a:rPr>
              <a:t>simultaneously</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to</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extract</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different anomaly</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features of the data.</a:t>
            </a:r>
            <a:r>
              <a:rPr lang="zh-CN" altLang="en-US" sz="1200" kern="1200" dirty="0">
                <a:solidFill>
                  <a:schemeClr val="tx1"/>
                </a:solidFill>
                <a:latin typeface="+mn-lt"/>
                <a:ea typeface="+mn-ea"/>
                <a:cs typeface="+mn-cs"/>
              </a:rPr>
              <a:t> </a:t>
            </a:r>
            <a:endParaRPr lang="en-US" altLang="zh-CN"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We</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call</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combination of a detector</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and its</a:t>
            </a:r>
            <a:r>
              <a:rPr lang="en-US" altLang="zh-CN" sz="1200" kern="1200" baseline="0" dirty="0">
                <a:solidFill>
                  <a:schemeClr val="tx1"/>
                </a:solidFill>
                <a:latin typeface="+mn-lt"/>
                <a:ea typeface="+mn-ea"/>
                <a:cs typeface="+mn-cs"/>
              </a:rPr>
              <a:t> </a:t>
            </a:r>
            <a:r>
              <a:rPr lang="en-US" altLang="zh-CN" sz="1200" kern="1200" dirty="0">
                <a:solidFill>
                  <a:schemeClr val="tx1"/>
                </a:solidFill>
                <a:latin typeface="+mn-lt"/>
                <a:ea typeface="+mn-ea"/>
                <a:cs typeface="+mn-cs"/>
              </a:rPr>
              <a:t>specific</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parameters</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configuration.</a:t>
            </a:r>
            <a:r>
              <a:rPr lang="en-US" altLang="zh-CN" baseline="0" dirty="0"/>
              <a:t> </a:t>
            </a:r>
          </a:p>
          <a:p>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20</a:t>
            </a:fld>
            <a:endParaRPr lang="zh-CN" altLang="en-US"/>
          </a:p>
        </p:txBody>
      </p:sp>
    </p:spTree>
    <p:extLst>
      <p:ext uri="{BB962C8B-B14F-4D97-AF65-F5344CB8AC3E}">
        <p14:creationId xmlns:p14="http://schemas.microsoft.com/office/powerpoint/2010/main" val="793576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SimHei" charset="0"/>
                <a:ea typeface="SimHei" charset="0"/>
                <a:cs typeface="SimHei" charset="0"/>
              </a:rPr>
              <a:t>We broadly</a:t>
            </a:r>
            <a:r>
              <a:rPr lang="en-US" altLang="zh-CN" sz="1200" kern="1200" baseline="0" dirty="0">
                <a:solidFill>
                  <a:schemeClr val="tx1"/>
                </a:solidFill>
                <a:latin typeface="SimHei" charset="0"/>
                <a:ea typeface="SimHei" charset="0"/>
                <a:cs typeface="SimHei" charset="0"/>
              </a:rPr>
              <a:t> select 14 detectors and sample some parameters. Finally, we get 133 configurations. In other words, we have 133 anomaly features.</a:t>
            </a:r>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21</a:t>
            </a:fld>
            <a:endParaRPr lang="zh-CN" altLang="en-US"/>
          </a:p>
        </p:txBody>
      </p:sp>
    </p:spTree>
    <p:extLst>
      <p:ext uri="{BB962C8B-B14F-4D97-AF65-F5344CB8AC3E}">
        <p14:creationId xmlns:p14="http://schemas.microsoft.com/office/powerpoint/2010/main" val="2000089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If we consider each feature as one dimension, then each data point can be projected into a multi-dimensional space. Here is a 3D space example. The red points are corresponding to those anomalies labeled by operators.</a:t>
            </a:r>
          </a:p>
          <a:p>
            <a:endParaRPr kumimoji="1" lang="en-US" altLang="zh-CN" baseline="0" dirty="0"/>
          </a:p>
          <a:p>
            <a:r>
              <a:rPr kumimoji="1" lang="en-US" altLang="zh-CN" baseline="0" dirty="0"/>
              <a:t>We</a:t>
            </a:r>
            <a:r>
              <a:rPr kumimoji="1" lang="zh-CN" altLang="en-US" baseline="0" dirty="0"/>
              <a:t> </a:t>
            </a:r>
            <a:r>
              <a:rPr kumimoji="1" lang="en-US" altLang="zh-CN" baseline="0" dirty="0"/>
              <a:t>can use</a:t>
            </a:r>
            <a:r>
              <a:rPr kumimoji="1" lang="zh-CN" altLang="en-US" baseline="0" dirty="0"/>
              <a:t> </a:t>
            </a:r>
            <a:r>
              <a:rPr kumimoji="1" lang="en-US" altLang="zh-CN" baseline="0" dirty="0"/>
              <a:t>supervised</a:t>
            </a:r>
            <a:r>
              <a:rPr kumimoji="1" lang="zh-CN" altLang="en-US" baseline="0" dirty="0"/>
              <a:t> </a:t>
            </a:r>
            <a:r>
              <a:rPr kumimoji="1" lang="en-US" altLang="zh-CN" baseline="0" dirty="0"/>
              <a:t>machine</a:t>
            </a:r>
            <a:r>
              <a:rPr kumimoji="1" lang="zh-CN" altLang="en-US" baseline="0" dirty="0"/>
              <a:t> </a:t>
            </a:r>
            <a:r>
              <a:rPr kumimoji="1" lang="en-US" altLang="zh-CN" baseline="0" dirty="0"/>
              <a:t>learning</a:t>
            </a:r>
            <a:r>
              <a:rPr kumimoji="1" lang="zh-CN" altLang="en-US" baseline="0" dirty="0"/>
              <a:t> </a:t>
            </a:r>
            <a:r>
              <a:rPr kumimoji="1" lang="en-US" altLang="zh-CN" baseline="0" dirty="0"/>
              <a:t>to</a:t>
            </a:r>
            <a:r>
              <a:rPr kumimoji="1" lang="zh-CN" altLang="en-US" baseline="0" dirty="0"/>
              <a:t> </a:t>
            </a:r>
            <a:r>
              <a:rPr kumimoji="1" lang="en-US" altLang="zh-CN" baseline="0" dirty="0"/>
              <a:t>do</a:t>
            </a:r>
            <a:r>
              <a:rPr kumimoji="1" lang="zh-CN" altLang="en-US" baseline="0" dirty="0"/>
              <a:t> </a:t>
            </a:r>
            <a:r>
              <a:rPr kumimoji="1" lang="en-US" altLang="zh-CN" baseline="0" dirty="0"/>
              <a:t>the</a:t>
            </a:r>
            <a:r>
              <a:rPr kumimoji="1" lang="zh-CN" altLang="en-US" baseline="0" dirty="0"/>
              <a:t> </a:t>
            </a:r>
            <a:r>
              <a:rPr kumimoji="1" lang="en-US" altLang="zh-CN" baseline="0" dirty="0"/>
              <a:t>classification</a:t>
            </a:r>
            <a:r>
              <a:rPr kumimoji="1" lang="zh-CN" altLang="en-US" baseline="0" dirty="0"/>
              <a:t> </a:t>
            </a:r>
            <a:r>
              <a:rPr kumimoji="1" lang="en-US" altLang="zh-CN" baseline="0" dirty="0"/>
              <a:t>in</a:t>
            </a:r>
            <a:r>
              <a:rPr kumimoji="1" lang="zh-CN" altLang="en-US" baseline="0" dirty="0"/>
              <a:t> </a:t>
            </a:r>
            <a:r>
              <a:rPr kumimoji="1" lang="en-US" altLang="zh-CN" baseline="0" dirty="0"/>
              <a:t>this multi-dimensional</a:t>
            </a:r>
            <a:r>
              <a:rPr kumimoji="1" lang="zh-CN" altLang="en-US" baseline="0" dirty="0"/>
              <a:t> </a:t>
            </a:r>
            <a:r>
              <a:rPr kumimoji="1" lang="en-US" altLang="zh-CN" baseline="0" dirty="0"/>
              <a:t>feature</a:t>
            </a:r>
            <a:r>
              <a:rPr kumimoji="1" lang="zh-CN" altLang="en-US" baseline="0" dirty="0"/>
              <a:t> </a:t>
            </a:r>
            <a:r>
              <a:rPr kumimoji="1" lang="en-US" altLang="zh-CN" baseline="0" dirty="0"/>
              <a:t>space.</a:t>
            </a:r>
            <a:r>
              <a:rPr kumimoji="1" lang="zh-CN" altLang="en-US" baseline="0" dirty="0"/>
              <a:t> </a:t>
            </a:r>
            <a:endParaRPr kumimoji="1" lang="en-US" altLang="zh-CN" baseline="0" dirty="0"/>
          </a:p>
          <a:p>
            <a:r>
              <a:rPr kumimoji="1" lang="en-US" altLang="zh-CN" baseline="0" dirty="0"/>
              <a:t>And the classification</a:t>
            </a:r>
            <a:r>
              <a:rPr kumimoji="1" lang="zh-CN" altLang="en-US" baseline="0" dirty="0"/>
              <a:t> </a:t>
            </a:r>
            <a:r>
              <a:rPr kumimoji="1" lang="en-US" altLang="zh-CN" baseline="0" dirty="0"/>
              <a:t>model</a:t>
            </a:r>
            <a:r>
              <a:rPr kumimoji="1" lang="zh-CN" altLang="en-US" baseline="0" dirty="0"/>
              <a:t> </a:t>
            </a:r>
            <a:r>
              <a:rPr kumimoji="1" lang="en-US" altLang="zh-CN" baseline="0" dirty="0"/>
              <a:t>is</a:t>
            </a:r>
            <a:r>
              <a:rPr kumimoji="1" lang="zh-CN" altLang="en-US" baseline="0" dirty="0"/>
              <a:t> </a:t>
            </a:r>
            <a:r>
              <a:rPr kumimoji="1" lang="en-US" altLang="zh-CN" baseline="0" dirty="0"/>
              <a:t>used</a:t>
            </a:r>
            <a:r>
              <a:rPr kumimoji="1" lang="zh-CN" altLang="en-US" baseline="0" dirty="0"/>
              <a:t> </a:t>
            </a:r>
            <a:r>
              <a:rPr kumimoji="1" lang="en-US" altLang="zh-CN" baseline="0" dirty="0"/>
              <a:t>for</a:t>
            </a:r>
            <a:r>
              <a:rPr kumimoji="1" lang="zh-CN" altLang="en-US" baseline="0" dirty="0"/>
              <a:t> </a:t>
            </a:r>
            <a:r>
              <a:rPr kumimoji="1" lang="en-US" altLang="zh-CN" baseline="0" dirty="0"/>
              <a:t>future</a:t>
            </a:r>
            <a:r>
              <a:rPr kumimoji="1" lang="zh-CN" altLang="en-US" baseline="0" dirty="0"/>
              <a:t> </a:t>
            </a:r>
            <a:r>
              <a:rPr kumimoji="1" lang="en-US" altLang="zh-CN" baseline="0" dirty="0"/>
              <a:t>anomaly</a:t>
            </a:r>
            <a:r>
              <a:rPr kumimoji="1" lang="zh-CN" altLang="en-US" baseline="0" dirty="0"/>
              <a:t> </a:t>
            </a:r>
            <a:r>
              <a:rPr kumimoji="1" lang="en-US" altLang="zh-CN" baseline="0" dirty="0"/>
              <a:t>detection.</a:t>
            </a:r>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22</a:t>
            </a:fld>
            <a:endParaRPr lang="zh-CN" altLang="en-US"/>
          </a:p>
        </p:txBody>
      </p:sp>
    </p:spTree>
    <p:extLst>
      <p:ext uri="{BB962C8B-B14F-4D97-AF65-F5344CB8AC3E}">
        <p14:creationId xmlns:p14="http://schemas.microsoft.com/office/powerpoint/2010/main" val="128794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charset="0"/>
              <a:buChar char="•"/>
            </a:pPr>
            <a:r>
              <a:rPr kumimoji="1" lang="en-US" altLang="zh-CN" baseline="0" dirty="0"/>
              <a:t>So</a:t>
            </a:r>
            <a:r>
              <a:rPr kumimoji="1" lang="zh-CN" altLang="en-US" baseline="0" dirty="0"/>
              <a:t> </a:t>
            </a:r>
            <a:r>
              <a:rPr kumimoji="1" lang="en-US" altLang="zh-CN" baseline="0" dirty="0"/>
              <a:t>we</a:t>
            </a:r>
            <a:r>
              <a:rPr kumimoji="1" lang="zh-CN" altLang="en-US" baseline="0" dirty="0"/>
              <a:t> </a:t>
            </a:r>
            <a:r>
              <a:rPr kumimoji="1" lang="en-US" altLang="zh-CN" baseline="0" dirty="0"/>
              <a:t>see,</a:t>
            </a:r>
            <a:r>
              <a:rPr kumimoji="1" lang="zh-CN" altLang="en-US" baseline="0" dirty="0"/>
              <a:t> </a:t>
            </a:r>
            <a:r>
              <a:rPr kumimoji="1" lang="en-US" altLang="zh-CN" baseline="0" dirty="0"/>
              <a:t>the</a:t>
            </a:r>
            <a:r>
              <a:rPr kumimoji="1" lang="zh-CN" altLang="en-US" baseline="0" dirty="0"/>
              <a:t> </a:t>
            </a:r>
            <a:r>
              <a:rPr kumimoji="1" lang="en-US" altLang="zh-CN" baseline="0" dirty="0"/>
              <a:t>key idea</a:t>
            </a:r>
            <a:r>
              <a:rPr kumimoji="1" lang="zh-CN" altLang="en-US" baseline="0" dirty="0"/>
              <a:t> </a:t>
            </a:r>
            <a:r>
              <a:rPr kumimoji="1" lang="en-US" altLang="zh-CN" baseline="0" dirty="0"/>
              <a:t>behind</a:t>
            </a:r>
            <a:r>
              <a:rPr kumimoji="1" lang="zh-CN" altLang="en-US" baseline="0" dirty="0"/>
              <a:t> </a:t>
            </a:r>
            <a:r>
              <a:rPr kumimoji="1" lang="en-US" altLang="zh-CN" baseline="0" dirty="0"/>
              <a:t>this design</a:t>
            </a:r>
            <a:r>
              <a:rPr kumimoji="1" lang="zh-CN" altLang="en-US" baseline="0" dirty="0"/>
              <a:t> </a:t>
            </a:r>
            <a:r>
              <a:rPr kumimoji="1" lang="en-US" altLang="zh-CN" baseline="0" dirty="0"/>
              <a:t>is that,</a:t>
            </a:r>
            <a:r>
              <a:rPr kumimoji="1" lang="zh-CN" altLang="en-US" baseline="0" dirty="0"/>
              <a:t> </a:t>
            </a:r>
            <a:r>
              <a:rPr kumimoji="1" lang="en-US" altLang="zh-CN" baseline="0" dirty="0"/>
              <a:t>operators actually have the domain knowledge of anomalies in their mind, but it is difficult for them to formally define it. So, we</a:t>
            </a:r>
            <a:r>
              <a:rPr kumimoji="1" lang="zh-CN" altLang="en-US" baseline="0" dirty="0"/>
              <a:t> </a:t>
            </a:r>
            <a:r>
              <a:rPr kumimoji="1" lang="en-US" altLang="zh-CN" baseline="0" dirty="0"/>
              <a:t>use</a:t>
            </a:r>
            <a:r>
              <a:rPr kumimoji="1" lang="zh-CN" altLang="en-US" baseline="0" dirty="0"/>
              <a:t> </a:t>
            </a:r>
            <a:r>
              <a:rPr kumimoji="1" lang="en-US" altLang="zh-CN" baseline="0" dirty="0"/>
              <a:t>machine</a:t>
            </a:r>
            <a:r>
              <a:rPr kumimoji="1" lang="zh-CN" altLang="en-US" baseline="0" dirty="0"/>
              <a:t> </a:t>
            </a:r>
            <a:r>
              <a:rPr kumimoji="1" lang="en-US" altLang="zh-CN" baseline="0" dirty="0"/>
              <a:t>learning</a:t>
            </a:r>
            <a:r>
              <a:rPr kumimoji="1" lang="zh-CN" altLang="en-US" baseline="0" dirty="0"/>
              <a:t> </a:t>
            </a:r>
            <a:r>
              <a:rPr kumimoji="1" lang="en-US" altLang="zh-CN" baseline="0" dirty="0"/>
              <a:t>to</a:t>
            </a:r>
            <a:r>
              <a:rPr kumimoji="1" lang="zh-CN" altLang="en-US" baseline="0" dirty="0"/>
              <a:t> </a:t>
            </a:r>
            <a:r>
              <a:rPr kumimoji="1" lang="en-US" altLang="zh-CN" baseline="0" dirty="0"/>
              <a:t>model those anomaly</a:t>
            </a:r>
            <a:r>
              <a:rPr kumimoji="1" lang="zh-CN" altLang="en-US" baseline="0" dirty="0"/>
              <a:t> </a:t>
            </a:r>
            <a:r>
              <a:rPr kumimoji="1" lang="en-US" altLang="zh-CN" baseline="0" dirty="0"/>
              <a:t>concepts from historical cases.</a:t>
            </a:r>
          </a:p>
          <a:p>
            <a:pPr marL="171450" indent="-171450">
              <a:buFont typeface="Arial" charset="0"/>
              <a:buChar char="•"/>
            </a:pPr>
            <a:endParaRPr kumimoji="1" lang="en-US" altLang="zh-CN" baseline="0" dirty="0"/>
          </a:p>
          <a:p>
            <a:pPr marL="171450" indent="-171450">
              <a:buFont typeface="Arial" charset="0"/>
              <a:buChar char="•"/>
            </a:pPr>
            <a:r>
              <a:rPr kumimoji="1" lang="en-US" altLang="zh-CN" baseline="0" dirty="0"/>
              <a:t>This</a:t>
            </a:r>
            <a:r>
              <a:rPr kumimoji="1" lang="zh-CN" altLang="en-US" baseline="0" dirty="0"/>
              <a:t> </a:t>
            </a:r>
            <a:r>
              <a:rPr kumimoji="1" lang="en-US" altLang="zh-CN" baseline="0" dirty="0"/>
              <a:t>space</a:t>
            </a:r>
            <a:r>
              <a:rPr kumimoji="1" lang="zh-CN" altLang="en-US" baseline="0" dirty="0"/>
              <a:t> </a:t>
            </a:r>
            <a:r>
              <a:rPr kumimoji="1" lang="en-US" altLang="zh-CN" baseline="0" dirty="0"/>
              <a:t>is</a:t>
            </a:r>
            <a:r>
              <a:rPr kumimoji="1" lang="zh-CN" altLang="en-US" baseline="0" dirty="0"/>
              <a:t> </a:t>
            </a:r>
            <a:r>
              <a:rPr kumimoji="1" lang="en-US" altLang="zh-CN" baseline="0" dirty="0"/>
              <a:t>just</a:t>
            </a:r>
            <a:r>
              <a:rPr kumimoji="1" lang="zh-CN" altLang="en-US" baseline="0" dirty="0"/>
              <a:t> </a:t>
            </a:r>
            <a:r>
              <a:rPr kumimoji="1" lang="en-US" altLang="zh-CN" baseline="0" dirty="0"/>
              <a:t>like</a:t>
            </a:r>
            <a:r>
              <a:rPr kumimoji="1" lang="zh-CN" altLang="en-US" baseline="0" dirty="0"/>
              <a:t> </a:t>
            </a:r>
            <a:r>
              <a:rPr kumimoji="1" lang="en-US" altLang="zh-CN" baseline="0" dirty="0"/>
              <a:t>the</a:t>
            </a:r>
            <a:r>
              <a:rPr kumimoji="1" lang="zh-CN" altLang="en-US" baseline="0" dirty="0"/>
              <a:t> </a:t>
            </a:r>
            <a:r>
              <a:rPr kumimoji="1" lang="en-US" altLang="zh-CN" baseline="0" dirty="0"/>
              <a:t>brain of Opprentice.</a:t>
            </a:r>
          </a:p>
          <a:p>
            <a:pPr marL="171450" indent="-171450">
              <a:buFont typeface="Arial" charset="0"/>
              <a:buChar char="•"/>
            </a:pPr>
            <a:endParaRPr kumimoji="1" lang="en-US" altLang="zh-CN" baseline="0" dirty="0"/>
          </a:p>
          <a:p>
            <a:pPr marL="171450" indent="-171450">
              <a:buFont typeface="Arial" charset="0"/>
              <a:buChar char="•"/>
            </a:pPr>
            <a:r>
              <a:rPr kumimoji="1" lang="en-US" altLang="zh-CN" baseline="0" dirty="0"/>
              <a:t>In this process, machine</a:t>
            </a:r>
            <a:r>
              <a:rPr kumimoji="1" lang="zh-CN" altLang="en-US" baseline="0" dirty="0"/>
              <a:t> </a:t>
            </a:r>
            <a:r>
              <a:rPr kumimoji="1" lang="en-US" altLang="zh-CN" baseline="0" dirty="0"/>
              <a:t>learning</a:t>
            </a:r>
            <a:r>
              <a:rPr kumimoji="1" lang="zh-CN" altLang="en-US" baseline="0" dirty="0"/>
              <a:t> </a:t>
            </a:r>
            <a:r>
              <a:rPr kumimoji="1" lang="en-US" altLang="zh-CN" baseline="0" dirty="0"/>
              <a:t>will automatically find the classification boundaries in the</a:t>
            </a:r>
            <a:r>
              <a:rPr kumimoji="1" lang="zh-CN" altLang="en-US" baseline="0" dirty="0"/>
              <a:t> </a:t>
            </a:r>
            <a:r>
              <a:rPr kumimoji="1" lang="en-US" altLang="zh-CN" baseline="0" dirty="0"/>
              <a:t>feature space. In other words, it can select which detectors</a:t>
            </a:r>
            <a:r>
              <a:rPr kumimoji="1" lang="zh-CN" altLang="en-US" baseline="0" dirty="0"/>
              <a:t> </a:t>
            </a:r>
            <a:r>
              <a:rPr kumimoji="1" lang="en-US" altLang="zh-CN" baseline="0" dirty="0"/>
              <a:t>and</a:t>
            </a:r>
            <a:r>
              <a:rPr kumimoji="1" lang="zh-CN" altLang="en-US" baseline="0" dirty="0"/>
              <a:t> </a:t>
            </a:r>
            <a:r>
              <a:rPr kumimoji="1" lang="en-US" altLang="zh-CN" baseline="0" dirty="0"/>
              <a:t>parameters are suitable for detecting those anomalies cared by operators.</a:t>
            </a: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23</a:t>
            </a:fld>
            <a:endParaRPr lang="zh-CN" altLang="en-US"/>
          </a:p>
        </p:txBody>
      </p:sp>
    </p:spTree>
    <p:extLst>
      <p:ext uri="{BB962C8B-B14F-4D97-AF65-F5344CB8AC3E}">
        <p14:creationId xmlns:p14="http://schemas.microsoft.com/office/powerpoint/2010/main" val="2096415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5200" lvl="1"/>
            <a:r>
              <a:rPr lang="en-US" altLang="zh-CN" dirty="0"/>
              <a:t>There</a:t>
            </a:r>
            <a:r>
              <a:rPr lang="zh-CN" altLang="en-US" dirty="0"/>
              <a:t> </a:t>
            </a:r>
            <a:r>
              <a:rPr lang="en-US" altLang="zh-CN" dirty="0"/>
              <a:t>are</a:t>
            </a:r>
            <a:r>
              <a:rPr lang="zh-CN" altLang="en-US" dirty="0"/>
              <a:t> </a:t>
            </a:r>
            <a:r>
              <a:rPr lang="en-US" altLang="zh-CN" dirty="0"/>
              <a:t>several</a:t>
            </a:r>
            <a:r>
              <a:rPr lang="zh-CN" altLang="en-US" dirty="0"/>
              <a:t> </a:t>
            </a:r>
            <a:r>
              <a:rPr lang="en-US" altLang="zh-CN" dirty="0"/>
              <a:t>challenges</a:t>
            </a:r>
            <a:r>
              <a:rPr lang="zh-CN" altLang="en-US" baseline="0" dirty="0"/>
              <a:t> </a:t>
            </a:r>
            <a:r>
              <a:rPr lang="en-US" altLang="zh-CN" baseline="0" dirty="0"/>
              <a:t>in the design of</a:t>
            </a:r>
            <a:r>
              <a:rPr lang="zh-CN" altLang="en-US" baseline="0" dirty="0"/>
              <a:t>  </a:t>
            </a:r>
            <a:r>
              <a:rPr lang="en-US" altLang="zh-CN" baseline="0" dirty="0"/>
              <a:t>Opprentice.</a:t>
            </a:r>
            <a:r>
              <a:rPr lang="zh-CN" altLang="en-US" baseline="0" dirty="0"/>
              <a:t> </a:t>
            </a:r>
          </a:p>
          <a:p>
            <a:pPr marL="196650" lvl="1" indent="-171450">
              <a:buFont typeface="Arial" charset="0"/>
              <a:buChar char="•"/>
            </a:pPr>
            <a:r>
              <a:rPr lang="en-US" altLang="zh-CN" baseline="0" dirty="0"/>
              <a:t>The</a:t>
            </a:r>
            <a:r>
              <a:rPr lang="zh-CN" altLang="en-US" baseline="0" dirty="0"/>
              <a:t> </a:t>
            </a:r>
            <a:r>
              <a:rPr lang="en-US" altLang="zh-CN" baseline="0" dirty="0"/>
              <a:t>first</a:t>
            </a:r>
            <a:r>
              <a:rPr lang="zh-CN" altLang="en-US" baseline="0" dirty="0"/>
              <a:t> </a:t>
            </a:r>
            <a:r>
              <a:rPr lang="en-US" altLang="zh-CN" baseline="0" dirty="0"/>
              <a:t>one</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solve</a:t>
            </a:r>
            <a:r>
              <a:rPr lang="zh-CN" altLang="en-US" baseline="0" dirty="0"/>
              <a:t> </a:t>
            </a:r>
            <a:r>
              <a:rPr lang="en-US" altLang="zh-CN" baseline="0" dirty="0"/>
              <a:t>the</a:t>
            </a:r>
            <a:r>
              <a:rPr lang="zh-CN" altLang="en-US" baseline="0" dirty="0"/>
              <a:t> </a:t>
            </a:r>
            <a:r>
              <a:rPr lang="en-US" altLang="zh-CN" baseline="0" dirty="0"/>
              <a:t>labeling</a:t>
            </a:r>
            <a:r>
              <a:rPr lang="zh-CN" altLang="en-US" baseline="0" dirty="0"/>
              <a:t> </a:t>
            </a:r>
            <a:r>
              <a:rPr lang="en-US" altLang="zh-CN" baseline="0" dirty="0"/>
              <a:t>overhead?</a:t>
            </a:r>
            <a:r>
              <a:rPr lang="zh-CN" altLang="en-US" baseline="0" dirty="0"/>
              <a:t> </a:t>
            </a:r>
            <a:r>
              <a:rPr lang="en-US" altLang="zh-CN" baseline="0" dirty="0"/>
              <a:t>Our solution is to develop an</a:t>
            </a:r>
            <a:r>
              <a:rPr lang="zh-CN" altLang="en-US" baseline="0" dirty="0"/>
              <a:t> </a:t>
            </a:r>
            <a:r>
              <a:rPr lang="en-US" altLang="zh-CN" baseline="0" dirty="0"/>
              <a:t>effective</a:t>
            </a:r>
            <a:r>
              <a:rPr lang="zh-CN" altLang="en-US" baseline="0" dirty="0"/>
              <a:t> </a:t>
            </a:r>
            <a:r>
              <a:rPr lang="en-US" altLang="zh-CN" baseline="0" dirty="0"/>
              <a:t>labeling</a:t>
            </a:r>
            <a:r>
              <a:rPr lang="zh-CN" altLang="en-US" baseline="0" dirty="0"/>
              <a:t> </a:t>
            </a:r>
            <a:r>
              <a:rPr lang="en-US" altLang="zh-CN" baseline="0" dirty="0"/>
              <a:t>tool. This is the user interface of our labeling tool.</a:t>
            </a:r>
          </a:p>
          <a:p>
            <a:pPr marL="196650" lvl="1" indent="-171450">
              <a:buFont typeface="Arial" charset="0"/>
              <a:buChar char="•"/>
            </a:pPr>
            <a:endParaRPr lang="en-US" altLang="zh-CN" baseline="0" dirty="0"/>
          </a:p>
          <a:p>
            <a:pPr marL="196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kumimoji="1" lang="en-US" altLang="zh-CN" baseline="0" dirty="0"/>
              <a:t>Labeling</a:t>
            </a:r>
            <a:r>
              <a:rPr kumimoji="1" lang="zh-CN" altLang="en-US" baseline="0" dirty="0"/>
              <a:t> </a:t>
            </a:r>
            <a:r>
              <a:rPr kumimoji="1" lang="en-US" altLang="zh-CN" baseline="0" dirty="0"/>
              <a:t>with</a:t>
            </a:r>
            <a:r>
              <a:rPr kumimoji="1" lang="zh-CN" altLang="en-US" baseline="0" dirty="0"/>
              <a:t> </a:t>
            </a:r>
            <a:r>
              <a:rPr kumimoji="1" lang="en-US" altLang="zh-CN" baseline="0" dirty="0"/>
              <a:t>this</a:t>
            </a:r>
            <a:r>
              <a:rPr kumimoji="1" lang="zh-CN" altLang="en-US" baseline="0" dirty="0"/>
              <a:t> </a:t>
            </a:r>
            <a:r>
              <a:rPr kumimoji="1" lang="en-US" altLang="zh-CN" baseline="0" dirty="0"/>
              <a:t>tool</a:t>
            </a:r>
            <a:r>
              <a:rPr kumimoji="1" lang="zh-CN" altLang="en-US" baseline="0" dirty="0"/>
              <a:t> </a:t>
            </a:r>
            <a:r>
              <a:rPr kumimoji="1" lang="en-US" altLang="zh-CN" baseline="0" dirty="0"/>
              <a:t>won’t</a:t>
            </a:r>
            <a:r>
              <a:rPr kumimoji="1" lang="zh-CN" altLang="en-US" baseline="0" dirty="0"/>
              <a:t> </a:t>
            </a:r>
            <a:r>
              <a:rPr kumimoji="1" lang="en-US" altLang="zh-CN" baseline="0" dirty="0"/>
              <a:t>cost</a:t>
            </a:r>
            <a:r>
              <a:rPr kumimoji="1" lang="zh-CN" altLang="en-US" baseline="0" dirty="0"/>
              <a:t> </a:t>
            </a:r>
            <a:r>
              <a:rPr kumimoji="1" lang="en-US" altLang="zh-CN" baseline="0" dirty="0"/>
              <a:t>much</a:t>
            </a:r>
            <a:r>
              <a:rPr kumimoji="1" lang="zh-CN" altLang="en-US" baseline="0" dirty="0"/>
              <a:t> </a:t>
            </a:r>
            <a:r>
              <a:rPr kumimoji="1" lang="en-US" altLang="zh-CN" baseline="0" dirty="0"/>
              <a:t>time,</a:t>
            </a:r>
            <a:r>
              <a:rPr kumimoji="1" lang="zh-CN" altLang="en-US" baseline="0" dirty="0"/>
              <a:t> </a:t>
            </a:r>
            <a:r>
              <a:rPr kumimoji="1" lang="en-US" altLang="zh-CN" baseline="0" dirty="0"/>
              <a:t>actually less</a:t>
            </a:r>
            <a:r>
              <a:rPr kumimoji="1" lang="zh-CN" altLang="en-US" baseline="0" dirty="0"/>
              <a:t> </a:t>
            </a:r>
            <a:r>
              <a:rPr kumimoji="1" lang="en-US" altLang="zh-CN" baseline="0" dirty="0"/>
              <a:t>than</a:t>
            </a:r>
            <a:r>
              <a:rPr kumimoji="1" lang="zh-CN" altLang="en-US" baseline="0" dirty="0"/>
              <a:t> </a:t>
            </a:r>
            <a:r>
              <a:rPr kumimoji="1" lang="en-US" altLang="zh-CN" baseline="0" dirty="0"/>
              <a:t>6</a:t>
            </a:r>
            <a:r>
              <a:rPr kumimoji="1" lang="zh-CN" altLang="en-US" baseline="0" dirty="0"/>
              <a:t> </a:t>
            </a:r>
            <a:r>
              <a:rPr kumimoji="1" lang="en-US" altLang="zh-CN" baseline="0" dirty="0"/>
              <a:t>minutes</a:t>
            </a:r>
            <a:r>
              <a:rPr kumimoji="1" lang="zh-CN" altLang="en-US" baseline="0" dirty="0"/>
              <a:t> </a:t>
            </a:r>
            <a:r>
              <a:rPr kumimoji="1" lang="en-US" altLang="zh-CN" baseline="0" dirty="0"/>
              <a:t>for</a:t>
            </a:r>
            <a:r>
              <a:rPr kumimoji="1" lang="zh-CN" altLang="en-US" baseline="0" dirty="0"/>
              <a:t> </a:t>
            </a:r>
            <a:r>
              <a:rPr kumimoji="1" lang="en-US" altLang="zh-CN" baseline="0" dirty="0"/>
              <a:t>each</a:t>
            </a:r>
            <a:r>
              <a:rPr kumimoji="1" lang="zh-CN" altLang="en-US" baseline="0" dirty="0"/>
              <a:t> </a:t>
            </a:r>
            <a:r>
              <a:rPr kumimoji="1" lang="en-US" altLang="zh-CN" baseline="0" dirty="0"/>
              <a:t>month</a:t>
            </a:r>
            <a:r>
              <a:rPr kumimoji="1" lang="zh-CN" altLang="en-US" baseline="0" dirty="0"/>
              <a:t> </a:t>
            </a:r>
            <a:r>
              <a:rPr kumimoji="1" lang="en-US" altLang="zh-CN" baseline="0" dirty="0"/>
              <a:t>of</a:t>
            </a:r>
            <a:r>
              <a:rPr kumimoji="1" lang="zh-CN" altLang="en-US" baseline="0" dirty="0"/>
              <a:t> </a:t>
            </a:r>
            <a:r>
              <a:rPr kumimoji="1" lang="en-US" altLang="zh-CN" baseline="0" dirty="0"/>
              <a:t>data</a:t>
            </a:r>
            <a:r>
              <a:rPr kumimoji="1" lang="zh-CN" altLang="en-US" baseline="0" dirty="0"/>
              <a:t> </a:t>
            </a:r>
            <a:r>
              <a:rPr kumimoji="1" lang="en-US" altLang="zh-CN" baseline="0" dirty="0"/>
              <a:t>according</a:t>
            </a:r>
            <a:r>
              <a:rPr kumimoji="1" lang="zh-CN" altLang="en-US" baseline="0" dirty="0"/>
              <a:t> </a:t>
            </a:r>
            <a:r>
              <a:rPr kumimoji="1" lang="en-US" altLang="zh-CN" baseline="0" dirty="0"/>
              <a:t>to</a:t>
            </a:r>
            <a:r>
              <a:rPr kumimoji="1" lang="zh-CN" altLang="en-US" baseline="0" dirty="0"/>
              <a:t> </a:t>
            </a:r>
            <a:r>
              <a:rPr kumimoji="1" lang="en-US" altLang="zh-CN" baseline="0" dirty="0"/>
              <a:t>our</a:t>
            </a:r>
            <a:r>
              <a:rPr kumimoji="1" lang="zh-CN" altLang="en-US" baseline="0" dirty="0"/>
              <a:t> </a:t>
            </a:r>
            <a:r>
              <a:rPr kumimoji="1" lang="en-US" altLang="zh-CN" baseline="0" dirty="0"/>
              <a:t>use experience.</a:t>
            </a:r>
            <a:r>
              <a:rPr kumimoji="1" lang="zh-CN" altLang="en-US" baseline="0" dirty="0"/>
              <a:t> </a:t>
            </a:r>
            <a:endParaRPr kumimoji="1" lang="en-US" altLang="zh-CN" baseline="0" dirty="0"/>
          </a:p>
          <a:p>
            <a:pPr marL="196650" lvl="1" indent="-171450">
              <a:buFont typeface="Arial" charset="0"/>
              <a:buChar char="•"/>
            </a:pP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24</a:t>
            </a:fld>
            <a:endParaRPr lang="zh-CN" altLang="en-US"/>
          </a:p>
        </p:txBody>
      </p:sp>
    </p:spTree>
    <p:extLst>
      <p:ext uri="{BB962C8B-B14F-4D97-AF65-F5344CB8AC3E}">
        <p14:creationId xmlns:p14="http://schemas.microsoft.com/office/powerpoint/2010/main" val="2966159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96650" lvl="1" indent="-171450">
              <a:buFont typeface="Arial" charset="0"/>
              <a:buChar char="•"/>
            </a:pPr>
            <a:r>
              <a:rPr lang="en-US" altLang="zh-CN" baseline="0" dirty="0"/>
              <a:t>The</a:t>
            </a:r>
            <a:r>
              <a:rPr lang="zh-CN" altLang="en-US" baseline="0" dirty="0"/>
              <a:t> </a:t>
            </a:r>
            <a:r>
              <a:rPr lang="en-US" altLang="zh-CN" baseline="0" dirty="0"/>
              <a:t>second</a:t>
            </a:r>
            <a:r>
              <a:rPr lang="zh-CN" altLang="en-US" baseline="0" dirty="0"/>
              <a:t> </a:t>
            </a:r>
            <a:r>
              <a:rPr lang="en-US" altLang="zh-CN" baseline="0" dirty="0"/>
              <a:t>one</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historical</a:t>
            </a:r>
            <a:r>
              <a:rPr lang="zh-CN" altLang="en-US" baseline="0" dirty="0"/>
              <a:t> </a:t>
            </a:r>
            <a:r>
              <a:rPr lang="en-US" altLang="zh-CN" baseline="0" dirty="0"/>
              <a:t>data</a:t>
            </a:r>
            <a:r>
              <a:rPr lang="zh-CN" altLang="en-US" baseline="0" dirty="0"/>
              <a:t> </a:t>
            </a:r>
            <a:r>
              <a:rPr lang="en-US" altLang="zh-CN" baseline="0" dirty="0"/>
              <a:t>may</a:t>
            </a:r>
            <a:r>
              <a:rPr lang="zh-CN" altLang="en-US" baseline="0" dirty="0"/>
              <a:t> </a:t>
            </a:r>
            <a:r>
              <a:rPr lang="en-US" altLang="zh-CN" baseline="0" dirty="0"/>
              <a:t>not</a:t>
            </a:r>
            <a:r>
              <a:rPr lang="zh-CN" altLang="en-US" baseline="0" dirty="0"/>
              <a:t> </a:t>
            </a:r>
            <a:r>
              <a:rPr lang="en-US" altLang="zh-CN" baseline="0" dirty="0"/>
              <a:t>contain</a:t>
            </a:r>
            <a:r>
              <a:rPr lang="zh-CN" altLang="en-US" baseline="0" dirty="0"/>
              <a:t> </a:t>
            </a:r>
            <a:r>
              <a:rPr lang="en-US" altLang="zh-CN" baseline="0" dirty="0"/>
              <a:t>all</a:t>
            </a:r>
            <a:r>
              <a:rPr lang="zh-CN" altLang="en-US" baseline="0" dirty="0"/>
              <a:t> </a:t>
            </a:r>
            <a:r>
              <a:rPr lang="en-US" altLang="zh-CN" baseline="0" dirty="0"/>
              <a:t>kinds</a:t>
            </a:r>
            <a:r>
              <a:rPr lang="zh-CN" altLang="en-US" baseline="0" dirty="0"/>
              <a:t> </a:t>
            </a:r>
            <a:r>
              <a:rPr lang="en-US" altLang="zh-CN" baseline="0" dirty="0"/>
              <a:t>of</a:t>
            </a:r>
            <a:r>
              <a:rPr lang="zh-CN" altLang="en-US" baseline="0" dirty="0"/>
              <a:t> </a:t>
            </a:r>
            <a:r>
              <a:rPr lang="en-US" altLang="zh-CN" baseline="0" dirty="0"/>
              <a:t>anomaly</a:t>
            </a:r>
            <a:r>
              <a:rPr lang="zh-CN" altLang="en-US" baseline="0" dirty="0"/>
              <a:t> </a:t>
            </a:r>
            <a:r>
              <a:rPr lang="en-US" altLang="zh-CN" baseline="0" dirty="0"/>
              <a:t>types.</a:t>
            </a:r>
            <a:r>
              <a:rPr lang="zh-CN" altLang="en-US" baseline="0" dirty="0"/>
              <a:t> </a:t>
            </a:r>
            <a:r>
              <a:rPr lang="en-US" altLang="zh-CN" baseline="0" dirty="0"/>
              <a:t>Our</a:t>
            </a:r>
            <a:r>
              <a:rPr lang="zh-CN" altLang="en-US" baseline="0" dirty="0"/>
              <a:t> </a:t>
            </a:r>
            <a:r>
              <a:rPr lang="en-US" altLang="zh-CN" baseline="0" dirty="0"/>
              <a:t>solution</a:t>
            </a:r>
            <a:r>
              <a:rPr lang="zh-CN" altLang="en-US" baseline="0" dirty="0"/>
              <a:t> </a:t>
            </a:r>
            <a:r>
              <a:rPr lang="en-US" altLang="zh-CN" baseline="0" dirty="0"/>
              <a:t>is</a:t>
            </a:r>
            <a:r>
              <a:rPr lang="zh-CN" altLang="en-US" baseline="0" dirty="0"/>
              <a:t> </a:t>
            </a:r>
            <a:r>
              <a:rPr lang="en-US" altLang="zh-CN" baseline="0" dirty="0"/>
              <a:t>to incrementally</a:t>
            </a:r>
            <a:r>
              <a:rPr lang="zh-CN" altLang="en-US" baseline="0" dirty="0"/>
              <a:t> </a:t>
            </a:r>
            <a:r>
              <a:rPr lang="en-US" altLang="zh-CN" baseline="0" dirty="0"/>
              <a:t>re-train</a:t>
            </a:r>
            <a:r>
              <a:rPr lang="zh-CN" altLang="en-US" baseline="0" dirty="0"/>
              <a:t> </a:t>
            </a:r>
            <a:r>
              <a:rPr lang="en-US" altLang="zh-CN" baseline="0" dirty="0"/>
              <a:t>Opprentice</a:t>
            </a:r>
            <a:r>
              <a:rPr lang="zh-CN" altLang="en-US" baseline="0" dirty="0"/>
              <a:t> </a:t>
            </a:r>
            <a:r>
              <a:rPr lang="en-US" altLang="zh-CN" baseline="0" dirty="0"/>
              <a:t>with</a:t>
            </a:r>
            <a:r>
              <a:rPr lang="zh-CN" altLang="en-US" baseline="0" dirty="0"/>
              <a:t> </a:t>
            </a:r>
            <a:r>
              <a:rPr lang="en-US" altLang="zh-CN" baseline="0" dirty="0"/>
              <a:t>the latest data</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25</a:t>
            </a:fld>
            <a:endParaRPr lang="zh-CN" altLang="en-US"/>
          </a:p>
        </p:txBody>
      </p:sp>
    </p:spTree>
    <p:extLst>
      <p:ext uri="{BB962C8B-B14F-4D97-AF65-F5344CB8AC3E}">
        <p14:creationId xmlns:p14="http://schemas.microsoft.com/office/powerpoint/2010/main" val="936322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96650" lvl="1" indent="-171450">
              <a:buFont typeface="Arial" charset="0"/>
              <a:buChar char="•"/>
            </a:pPr>
            <a:r>
              <a:rPr lang="en-US" altLang="zh-CN" baseline="0" dirty="0"/>
              <a:t>The</a:t>
            </a:r>
            <a:r>
              <a:rPr lang="zh-CN" altLang="en-US" baseline="0" dirty="0"/>
              <a:t> </a:t>
            </a:r>
            <a:r>
              <a:rPr lang="en-US" altLang="zh-CN" baseline="0" dirty="0"/>
              <a:t>third</a:t>
            </a:r>
            <a:r>
              <a:rPr lang="zh-CN" altLang="en-US" baseline="0" dirty="0"/>
              <a:t> </a:t>
            </a:r>
            <a:r>
              <a:rPr lang="en-US" altLang="zh-CN" baseline="0" dirty="0"/>
              <a:t>challenge</a:t>
            </a:r>
            <a:r>
              <a:rPr lang="zh-CN" altLang="en-US" baseline="0" dirty="0"/>
              <a:t> </a:t>
            </a:r>
            <a:r>
              <a:rPr lang="en-US" altLang="zh-CN" baseline="0" dirty="0"/>
              <a:t>is</a:t>
            </a:r>
            <a:r>
              <a:rPr lang="zh-CN" altLang="en-US" baseline="0" dirty="0"/>
              <a:t> </a:t>
            </a:r>
            <a:r>
              <a:rPr lang="en-US" altLang="zh-CN" baseline="0" dirty="0"/>
              <a:t>the class</a:t>
            </a:r>
            <a:r>
              <a:rPr lang="zh-CN" altLang="en-US" baseline="0" dirty="0"/>
              <a:t> </a:t>
            </a:r>
            <a:r>
              <a:rPr lang="en-US" altLang="zh-CN" baseline="0" dirty="0"/>
              <a:t>imbalance</a:t>
            </a:r>
            <a:r>
              <a:rPr lang="zh-CN" altLang="en-US" baseline="0" dirty="0"/>
              <a:t> </a:t>
            </a:r>
            <a:r>
              <a:rPr lang="en-US" altLang="zh-CN" baseline="0" dirty="0"/>
              <a:t>problem.</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a</a:t>
            </a:r>
            <a:r>
              <a:rPr lang="en-US" altLang="zh-CN" dirty="0"/>
              <a:t>nomalies are infrequent in</a:t>
            </a:r>
            <a:r>
              <a:rPr lang="zh-CN" altLang="en-US" dirty="0"/>
              <a:t> </a:t>
            </a:r>
            <a:r>
              <a:rPr lang="en-US" altLang="zh-CN" dirty="0"/>
              <a:t>the</a:t>
            </a:r>
            <a:r>
              <a:rPr lang="zh-CN" altLang="en-US" dirty="0"/>
              <a:t> </a:t>
            </a:r>
            <a:r>
              <a:rPr lang="en-US" altLang="zh-CN" dirty="0"/>
              <a:t>data, so they are often ignored by classification algorithms.</a:t>
            </a:r>
            <a:r>
              <a:rPr lang="zh-CN" altLang="en-US" dirty="0"/>
              <a:t> </a:t>
            </a:r>
            <a:endParaRPr lang="en-US" altLang="zh-CN" dirty="0"/>
          </a:p>
          <a:p>
            <a:pPr marL="196650" lvl="1" indent="-171450">
              <a:buFont typeface="Arial" charset="0"/>
              <a:buChar char="•"/>
            </a:pPr>
            <a:endParaRPr lang="en-US" altLang="zh-CN" dirty="0"/>
          </a:p>
          <a:p>
            <a:pPr marL="196650" lvl="1" indent="-171450">
              <a:buFont typeface="Arial" charset="0"/>
              <a:buChar char="•"/>
            </a:pPr>
            <a:r>
              <a:rPr lang="en-US" altLang="zh-CN" dirty="0"/>
              <a:t>To</a:t>
            </a:r>
            <a:r>
              <a:rPr lang="zh-CN" altLang="en-US" dirty="0"/>
              <a:t> </a:t>
            </a:r>
            <a:r>
              <a:rPr lang="en-US" altLang="zh-CN" dirty="0"/>
              <a:t>solve</a:t>
            </a:r>
            <a:r>
              <a:rPr lang="zh-CN" altLang="en-US" dirty="0"/>
              <a:t> </a:t>
            </a:r>
            <a:r>
              <a:rPr lang="en-US" altLang="zh-CN" dirty="0"/>
              <a:t>this</a:t>
            </a:r>
            <a:r>
              <a:rPr lang="zh-CN" altLang="en-US" dirty="0"/>
              <a:t> </a:t>
            </a:r>
            <a:r>
              <a:rPr lang="en-US" altLang="zh-CN" dirty="0"/>
              <a:t>challenge,</a:t>
            </a:r>
            <a:r>
              <a:rPr lang="zh-CN" altLang="en-US" baseline="0" dirty="0"/>
              <a:t> </a:t>
            </a:r>
            <a:r>
              <a:rPr lang="en-US" altLang="zh-CN" baseline="0" dirty="0"/>
              <a:t>we</a:t>
            </a:r>
            <a:r>
              <a:rPr lang="zh-CN" altLang="en-US" baseline="0" dirty="0"/>
              <a:t> </a:t>
            </a:r>
            <a:r>
              <a:rPr lang="en-US" altLang="zh-CN" baseline="0" dirty="0"/>
              <a:t>adjust</a:t>
            </a:r>
            <a:r>
              <a:rPr lang="zh-CN" altLang="en-US" baseline="0" dirty="0"/>
              <a:t> </a:t>
            </a:r>
            <a:r>
              <a:rPr lang="en-US" altLang="zh-CN" baseline="0" dirty="0"/>
              <a:t>the</a:t>
            </a:r>
            <a:r>
              <a:rPr lang="zh-CN" altLang="en-US" baseline="0" dirty="0"/>
              <a:t> </a:t>
            </a:r>
            <a:r>
              <a:rPr lang="en-US" altLang="zh-CN" baseline="0" dirty="0"/>
              <a:t>classification</a:t>
            </a:r>
            <a:r>
              <a:rPr lang="zh-CN" altLang="en-US" baseline="0" dirty="0"/>
              <a:t> </a:t>
            </a:r>
            <a:r>
              <a:rPr lang="en-US" altLang="zh-CN" baseline="0" dirty="0"/>
              <a:t>threshold</a:t>
            </a:r>
            <a:r>
              <a:rPr lang="zh-CN" altLang="en-US" baseline="0" dirty="0"/>
              <a:t> </a:t>
            </a:r>
            <a:r>
              <a:rPr lang="en-US" altLang="zh-CN" baseline="0" dirty="0"/>
              <a:t>based</a:t>
            </a:r>
            <a:r>
              <a:rPr lang="zh-CN" altLang="en-US" baseline="0" dirty="0"/>
              <a:t> </a:t>
            </a:r>
            <a:r>
              <a:rPr lang="en-US" altLang="zh-CN" baseline="0" dirty="0"/>
              <a:t>on the accuracy preference to give higher priority of the anomaly class</a:t>
            </a:r>
          </a:p>
        </p:txBody>
      </p:sp>
      <p:sp>
        <p:nvSpPr>
          <p:cNvPr id="4" name="灯片编号占位符 3"/>
          <p:cNvSpPr>
            <a:spLocks noGrp="1"/>
          </p:cNvSpPr>
          <p:nvPr>
            <p:ph type="sldNum" sz="quarter" idx="10"/>
          </p:nvPr>
        </p:nvSpPr>
        <p:spPr/>
        <p:txBody>
          <a:bodyPr/>
          <a:lstStyle/>
          <a:p>
            <a:fld id="{C9D0063A-2F78-4BA9-B05E-CF3A86635150}" type="slidenum">
              <a:rPr lang="zh-CN" altLang="en-US" smtClean="0"/>
              <a:t>26</a:t>
            </a:fld>
            <a:endParaRPr lang="zh-CN" altLang="en-US"/>
          </a:p>
        </p:txBody>
      </p:sp>
    </p:spTree>
    <p:extLst>
      <p:ext uri="{BB962C8B-B14F-4D97-AF65-F5344CB8AC3E}">
        <p14:creationId xmlns:p14="http://schemas.microsoft.com/office/powerpoint/2010/main" val="124223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96650" lvl="1" indent="-171450">
              <a:buFont typeface="Arial" charset="0"/>
              <a:buChar char="•"/>
            </a:pPr>
            <a:r>
              <a:rPr lang="en-US" altLang="zh-CN" dirty="0"/>
              <a:t>And</a:t>
            </a:r>
            <a:r>
              <a:rPr lang="zh-CN" altLang="en-US" baseline="0" dirty="0"/>
              <a:t> </a:t>
            </a:r>
            <a:r>
              <a:rPr lang="en-US" altLang="zh-CN" baseline="0" dirty="0"/>
              <a:t>Last,</a:t>
            </a:r>
            <a:r>
              <a:rPr lang="zh-CN" altLang="en-US" baseline="0" dirty="0"/>
              <a:t> </a:t>
            </a:r>
            <a:r>
              <a:rPr lang="en-US" altLang="zh-CN" baseline="0" dirty="0"/>
              <a:t>b</a:t>
            </a:r>
            <a:r>
              <a:rPr lang="en-US" altLang="zh-CN" dirty="0"/>
              <a:t>ecause</a:t>
            </a:r>
            <a:r>
              <a:rPr lang="zh-CN" altLang="en-US" baseline="0" dirty="0"/>
              <a:t> </a:t>
            </a:r>
            <a:r>
              <a:rPr lang="en-US" altLang="zh-CN" baseline="0" dirty="0"/>
              <a:t>we</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save</a:t>
            </a:r>
            <a:r>
              <a:rPr lang="zh-CN" altLang="en-US" baseline="0" dirty="0"/>
              <a:t> </a:t>
            </a:r>
            <a:r>
              <a:rPr lang="en-US" altLang="zh-CN" baseline="0" dirty="0"/>
              <a:t>manual</a:t>
            </a:r>
            <a:r>
              <a:rPr lang="zh-CN" altLang="en-US" baseline="0" dirty="0"/>
              <a:t> </a:t>
            </a:r>
            <a:r>
              <a:rPr lang="en-US" altLang="zh-CN" baseline="0" dirty="0"/>
              <a:t>efforts,</a:t>
            </a:r>
            <a:r>
              <a:rPr lang="zh-CN" altLang="en-US" baseline="0" dirty="0"/>
              <a:t> </a:t>
            </a:r>
            <a:r>
              <a:rPr lang="en-US" altLang="zh-CN" baseline="0" dirty="0"/>
              <a:t>the</a:t>
            </a:r>
            <a:r>
              <a:rPr lang="zh-CN" altLang="en-US" baseline="0" dirty="0"/>
              <a:t> </a:t>
            </a:r>
            <a:r>
              <a:rPr lang="en-US" altLang="zh-CN" baseline="0" dirty="0"/>
              <a:t>detectors</a:t>
            </a:r>
            <a:r>
              <a:rPr lang="zh-CN" altLang="en-US" baseline="0" dirty="0"/>
              <a:t> </a:t>
            </a:r>
            <a:r>
              <a:rPr lang="en-US" altLang="zh-CN" baseline="0" dirty="0"/>
              <a:t>and</a:t>
            </a:r>
            <a:r>
              <a:rPr lang="zh-CN" altLang="en-US" baseline="0" dirty="0"/>
              <a:t> </a:t>
            </a:r>
            <a:r>
              <a:rPr lang="en-US" altLang="zh-CN" baseline="0" dirty="0"/>
              <a:t>their</a:t>
            </a:r>
            <a:r>
              <a:rPr lang="zh-CN" altLang="en-US" baseline="0" dirty="0"/>
              <a:t> </a:t>
            </a:r>
            <a:r>
              <a:rPr lang="en-US" altLang="zh-CN" baseline="0" dirty="0"/>
              <a:t>parameters</a:t>
            </a:r>
            <a:r>
              <a:rPr lang="zh-CN" altLang="en-US" baseline="0" dirty="0"/>
              <a:t> </a:t>
            </a:r>
            <a:r>
              <a:rPr lang="en-US" altLang="zh-CN" baseline="0" dirty="0"/>
              <a:t>are</a:t>
            </a:r>
            <a:r>
              <a:rPr lang="zh-CN" altLang="en-US" baseline="0" dirty="0"/>
              <a:t> </a:t>
            </a:r>
            <a:r>
              <a:rPr lang="en-US" altLang="zh-CN" baseline="0" dirty="0"/>
              <a:t>used</a:t>
            </a:r>
            <a:r>
              <a:rPr lang="zh-CN" altLang="en-US" baseline="0" dirty="0"/>
              <a:t> </a:t>
            </a:r>
            <a:r>
              <a:rPr lang="en-US" altLang="zh-CN" baseline="0" dirty="0"/>
              <a:t>without</a:t>
            </a:r>
            <a:r>
              <a:rPr lang="zh-CN" altLang="en-US" baseline="0" dirty="0"/>
              <a:t> </a:t>
            </a:r>
            <a:r>
              <a:rPr lang="en-US" altLang="zh-CN" baseline="0" dirty="0"/>
              <a:t>carefully</a:t>
            </a:r>
            <a:r>
              <a:rPr lang="zh-CN" altLang="en-US" baseline="0" dirty="0"/>
              <a:t> </a:t>
            </a:r>
            <a:r>
              <a:rPr lang="en-US" altLang="zh-CN" baseline="0" dirty="0"/>
              <a:t>evaluation,</a:t>
            </a:r>
            <a:r>
              <a:rPr lang="zh-CN" altLang="en-US" baseline="0" dirty="0"/>
              <a:t> </a:t>
            </a:r>
            <a:r>
              <a:rPr lang="en-US" altLang="zh-CN" baseline="0" dirty="0"/>
              <a:t>so</a:t>
            </a:r>
            <a:r>
              <a:rPr lang="zh-CN" altLang="en-US" baseline="0" dirty="0"/>
              <a:t> </a:t>
            </a:r>
            <a:r>
              <a:rPr lang="en-US" altLang="zh-CN" baseline="0" dirty="0"/>
              <a:t>many</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features</a:t>
            </a:r>
            <a:r>
              <a:rPr lang="zh-CN" altLang="en-US" baseline="0" dirty="0"/>
              <a:t> </a:t>
            </a:r>
            <a:r>
              <a:rPr lang="en-US" altLang="zh-CN" baseline="0" dirty="0"/>
              <a:t>provided</a:t>
            </a:r>
            <a:r>
              <a:rPr lang="zh-CN" altLang="en-US" baseline="0" dirty="0"/>
              <a:t> </a:t>
            </a:r>
            <a:r>
              <a:rPr lang="en-US" altLang="zh-CN" baseline="0" dirty="0"/>
              <a:t>by</a:t>
            </a:r>
            <a:r>
              <a:rPr lang="zh-CN" altLang="en-US" baseline="0" dirty="0"/>
              <a:t> </a:t>
            </a:r>
            <a:r>
              <a:rPr lang="en-US" altLang="zh-CN" baseline="0" dirty="0"/>
              <a:t>these</a:t>
            </a:r>
            <a:r>
              <a:rPr lang="zh-CN" altLang="en-US" baseline="0" dirty="0"/>
              <a:t> </a:t>
            </a:r>
            <a:r>
              <a:rPr lang="en-US" altLang="zh-CN" baseline="0" dirty="0"/>
              <a:t>detectors</a:t>
            </a:r>
            <a:r>
              <a:rPr lang="zh-CN" altLang="en-US" baseline="0" dirty="0"/>
              <a:t> </a:t>
            </a:r>
            <a:r>
              <a:rPr lang="en-US" altLang="zh-CN" baseline="0" dirty="0"/>
              <a:t>could</a:t>
            </a:r>
            <a:r>
              <a:rPr lang="zh-CN" altLang="en-US" baseline="0" dirty="0"/>
              <a:t> </a:t>
            </a:r>
            <a:r>
              <a:rPr lang="en-US" altLang="zh-CN" baseline="0" dirty="0"/>
              <a:t>be</a:t>
            </a:r>
            <a:r>
              <a:rPr lang="zh-CN" altLang="en-US" baseline="0" dirty="0"/>
              <a:t> </a:t>
            </a:r>
            <a:r>
              <a:rPr lang="en-US" altLang="zh-CN" baseline="0" dirty="0"/>
              <a:t>irrelevant</a:t>
            </a:r>
            <a:r>
              <a:rPr lang="zh-CN" altLang="en-US" baseline="0" dirty="0"/>
              <a:t> </a:t>
            </a:r>
            <a:r>
              <a:rPr lang="en-US" altLang="zh-CN" baseline="0" dirty="0"/>
              <a:t>or redundant.</a:t>
            </a:r>
            <a:r>
              <a:rPr lang="zh-CN" altLang="en-US" baseline="0" dirty="0"/>
              <a:t> </a:t>
            </a:r>
            <a:endParaRPr lang="en-US" altLang="zh-CN" baseline="0" dirty="0"/>
          </a:p>
          <a:p>
            <a:pPr marL="196650" lvl="1" indent="-171450">
              <a:buFont typeface="Arial" charset="0"/>
              <a:buChar char="•"/>
            </a:pPr>
            <a:endParaRPr lang="en-US" altLang="zh-CN" baseline="0" dirty="0"/>
          </a:p>
          <a:p>
            <a:pPr marL="196650" lvl="1" indent="-171450">
              <a:buFont typeface="Arial" charset="0"/>
              <a:buChar char="•"/>
            </a:pPr>
            <a:r>
              <a:rPr lang="en-US" altLang="zh-CN" baseline="0" dirty="0"/>
              <a:t>To</a:t>
            </a:r>
            <a:r>
              <a:rPr lang="zh-CN" altLang="en-US" baseline="0" dirty="0"/>
              <a:t> </a:t>
            </a:r>
            <a:r>
              <a:rPr lang="en-US" altLang="zh-CN" baseline="0" dirty="0"/>
              <a:t>solve</a:t>
            </a:r>
            <a:r>
              <a:rPr lang="zh-CN" altLang="en-US" baseline="0" dirty="0"/>
              <a:t> </a:t>
            </a:r>
            <a:r>
              <a:rPr lang="en-US" altLang="zh-CN" baseline="0" dirty="0"/>
              <a:t>this</a:t>
            </a:r>
            <a:r>
              <a:rPr lang="zh-CN" altLang="en-US" baseline="0" dirty="0"/>
              <a:t> </a:t>
            </a:r>
            <a:r>
              <a:rPr lang="en-US" altLang="zh-CN" baseline="0" dirty="0"/>
              <a:t>problem,</a:t>
            </a:r>
            <a:r>
              <a:rPr lang="zh-CN" altLang="en-US" baseline="0" dirty="0"/>
              <a:t> </a:t>
            </a:r>
            <a:r>
              <a:rPr lang="en-US" altLang="zh-CN" baseline="0" dirty="0"/>
              <a:t>we</a:t>
            </a:r>
            <a:r>
              <a:rPr lang="zh-CN" altLang="en-US" baseline="0" dirty="0"/>
              <a:t> </a:t>
            </a:r>
            <a:r>
              <a:rPr lang="en-US" altLang="zh-CN" baseline="0" dirty="0"/>
              <a:t>conducted experiments on different machine learning algorithms, and find that the random forest,</a:t>
            </a:r>
            <a:r>
              <a:rPr lang="zh-CN" altLang="en-US" baseline="0" dirty="0"/>
              <a:t> </a:t>
            </a:r>
            <a:r>
              <a:rPr lang="en-US" altLang="zh-CN" baseline="0" dirty="0"/>
              <a:t>an</a:t>
            </a:r>
            <a:r>
              <a:rPr lang="zh-CN" altLang="en-US" baseline="0" dirty="0"/>
              <a:t> </a:t>
            </a:r>
            <a:r>
              <a:rPr lang="en-US" altLang="zh-CN" baseline="0" dirty="0"/>
              <a:t>ensemble</a:t>
            </a:r>
            <a:r>
              <a:rPr lang="zh-CN" altLang="en-US" baseline="0" dirty="0"/>
              <a:t> </a:t>
            </a:r>
            <a:r>
              <a:rPr lang="en-US" altLang="zh-CN" baseline="0" dirty="0"/>
              <a:t>based</a:t>
            </a:r>
            <a:r>
              <a:rPr lang="zh-CN" altLang="en-US" baseline="0" dirty="0"/>
              <a:t> </a:t>
            </a:r>
            <a:r>
              <a:rPr lang="en-US" altLang="zh-CN" baseline="0" dirty="0"/>
              <a:t>machine</a:t>
            </a:r>
            <a:r>
              <a:rPr lang="zh-CN" altLang="en-US" baseline="0" dirty="0"/>
              <a:t> </a:t>
            </a:r>
            <a:r>
              <a:rPr lang="en-US" altLang="zh-CN" baseline="0" dirty="0"/>
              <a:t>learning</a:t>
            </a:r>
            <a:r>
              <a:rPr lang="zh-CN" altLang="en-US" baseline="0" dirty="0"/>
              <a:t> </a:t>
            </a:r>
            <a:r>
              <a:rPr lang="en-US" altLang="zh-CN" baseline="0" dirty="0"/>
              <a:t>algorithm, turns out to be more accurate and robust to irrelevant and redundant features. </a:t>
            </a:r>
            <a:endParaRPr lang="en-US" altLang="zh-CN"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27</a:t>
            </a:fld>
            <a:endParaRPr lang="zh-CN" altLang="en-US"/>
          </a:p>
        </p:txBody>
      </p:sp>
    </p:spTree>
    <p:extLst>
      <p:ext uri="{BB962C8B-B14F-4D97-AF65-F5344CB8AC3E}">
        <p14:creationId xmlns:p14="http://schemas.microsoft.com/office/powerpoint/2010/main" val="116475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a:t>
            </a:r>
            <a:r>
              <a:rPr kumimoji="1" lang="zh-CN" altLang="en-US" baseline="0" dirty="0"/>
              <a:t> </a:t>
            </a:r>
            <a:r>
              <a:rPr kumimoji="1" lang="en-US" altLang="zh-CN" baseline="0" dirty="0"/>
              <a:t>is</a:t>
            </a:r>
            <a:r>
              <a:rPr kumimoji="1" lang="zh-CN" altLang="en-US" baseline="0" dirty="0"/>
              <a:t> </a:t>
            </a:r>
            <a:r>
              <a:rPr kumimoji="1" lang="en-US" altLang="zh-CN" baseline="0" dirty="0"/>
              <a:t>the</a:t>
            </a:r>
            <a:r>
              <a:rPr kumimoji="1" lang="zh-CN" altLang="en-US" baseline="0" dirty="0"/>
              <a:t> </a:t>
            </a:r>
            <a:r>
              <a:rPr kumimoji="1" lang="en-US" altLang="zh-CN" baseline="0" dirty="0"/>
              <a:t>design</a:t>
            </a:r>
            <a:r>
              <a:rPr kumimoji="1" lang="zh-CN" altLang="en-US" baseline="0" dirty="0"/>
              <a:t> </a:t>
            </a:r>
            <a:r>
              <a:rPr kumimoji="1" lang="en-US" altLang="zh-CN" baseline="0" dirty="0"/>
              <a:t>overview</a:t>
            </a:r>
            <a:r>
              <a:rPr kumimoji="1" lang="zh-CN" altLang="en-US" baseline="0" dirty="0"/>
              <a:t> </a:t>
            </a:r>
            <a:r>
              <a:rPr kumimoji="1" lang="en-US" altLang="zh-CN" baseline="0" dirty="0"/>
              <a:t>of</a:t>
            </a:r>
            <a:r>
              <a:rPr kumimoji="1" lang="zh-CN" altLang="en-US" baseline="0" dirty="0"/>
              <a:t> </a:t>
            </a:r>
            <a:r>
              <a:rPr kumimoji="1" lang="en-US" altLang="zh-CN" baseline="0" dirty="0"/>
              <a:t>Opprentice.</a:t>
            </a:r>
            <a:r>
              <a:rPr kumimoji="1" lang="zh-CN" altLang="en-US" baseline="0" dirty="0"/>
              <a:t> </a:t>
            </a:r>
            <a:endParaRPr kumimoji="1" lang="en-US" altLang="zh-CN" baseline="0" dirty="0"/>
          </a:p>
          <a:p>
            <a:endParaRPr kumimoji="1" lang="zh-CN" altLang="en-US" baseline="0" dirty="0"/>
          </a:p>
          <a:p>
            <a:r>
              <a:rPr kumimoji="1" lang="en-US" altLang="zh-CN" baseline="0" dirty="0"/>
              <a:t>First</a:t>
            </a:r>
            <a:r>
              <a:rPr kumimoji="1" lang="zh-CN" altLang="en-US" baseline="0" dirty="0"/>
              <a:t> </a:t>
            </a:r>
            <a:r>
              <a:rPr kumimoji="1" lang="en-US" altLang="zh-CN" baseline="0" dirty="0"/>
              <a:t>we</a:t>
            </a:r>
            <a:r>
              <a:rPr kumimoji="1" lang="zh-CN" altLang="en-US" baseline="0" dirty="0"/>
              <a:t> </a:t>
            </a:r>
            <a:r>
              <a:rPr kumimoji="1" lang="en-US" altLang="zh-CN" baseline="0" dirty="0"/>
              <a:t>train</a:t>
            </a:r>
            <a:r>
              <a:rPr kumimoji="1" lang="zh-CN" altLang="en-US" baseline="0" dirty="0"/>
              <a:t> </a:t>
            </a:r>
            <a:r>
              <a:rPr kumimoji="1" lang="en-US" altLang="zh-CN" baseline="0" dirty="0"/>
              <a:t>the anomaly classifier.</a:t>
            </a:r>
            <a:r>
              <a:rPr kumimoji="1" lang="zh-CN" altLang="en-US" baseline="0" dirty="0"/>
              <a:t> </a:t>
            </a:r>
            <a:r>
              <a:rPr kumimoji="1" lang="en-US" altLang="zh-CN" baseline="0" dirty="0"/>
              <a:t>Give the KPI</a:t>
            </a:r>
            <a:r>
              <a:rPr kumimoji="1" lang="zh-CN" altLang="en-US" baseline="0" dirty="0"/>
              <a:t> </a:t>
            </a:r>
            <a:r>
              <a:rPr kumimoji="1" lang="en-US" altLang="zh-CN" baseline="0" dirty="0"/>
              <a:t>dataset,</a:t>
            </a:r>
            <a:r>
              <a:rPr kumimoji="1" lang="zh-CN" altLang="en-US" baseline="0" dirty="0"/>
              <a:t> </a:t>
            </a:r>
            <a:r>
              <a:rPr kumimoji="1" lang="en-US" altLang="zh-CN" baseline="0" dirty="0"/>
              <a:t>dozens</a:t>
            </a:r>
            <a:r>
              <a:rPr kumimoji="1" lang="zh-CN" altLang="en-US" baseline="0" dirty="0"/>
              <a:t> </a:t>
            </a:r>
            <a:r>
              <a:rPr kumimoji="1" lang="en-US" altLang="zh-CN" baseline="0" dirty="0"/>
              <a:t>of</a:t>
            </a:r>
            <a:r>
              <a:rPr kumimoji="1" lang="zh-CN" altLang="en-US" baseline="0" dirty="0"/>
              <a:t> </a:t>
            </a:r>
            <a:r>
              <a:rPr kumimoji="1" lang="en-US" altLang="zh-CN" baseline="0" dirty="0"/>
              <a:t>detectors</a:t>
            </a:r>
            <a:r>
              <a:rPr kumimoji="1" lang="zh-CN" altLang="en-US" baseline="0" dirty="0"/>
              <a:t> </a:t>
            </a:r>
            <a:r>
              <a:rPr kumimoji="1" lang="en-US" altLang="zh-CN" baseline="0" dirty="0"/>
              <a:t>extract</a:t>
            </a:r>
            <a:r>
              <a:rPr kumimoji="1" lang="zh-CN" altLang="en-US" baseline="0" dirty="0"/>
              <a:t> </a:t>
            </a:r>
            <a:r>
              <a:rPr kumimoji="1" lang="en-US" altLang="zh-CN" baseline="0" dirty="0"/>
              <a:t>the</a:t>
            </a:r>
            <a:r>
              <a:rPr kumimoji="1" lang="zh-CN" altLang="en-US" baseline="0" dirty="0"/>
              <a:t> </a:t>
            </a:r>
            <a:r>
              <a:rPr kumimoji="1" lang="en-US" altLang="zh-CN" baseline="0" dirty="0"/>
              <a:t>features,</a:t>
            </a:r>
            <a:r>
              <a:rPr kumimoji="1" lang="zh-CN" altLang="en-US" baseline="0" dirty="0"/>
              <a:t> </a:t>
            </a:r>
            <a:r>
              <a:rPr kumimoji="1" lang="en-US" altLang="zh-CN" baseline="0" dirty="0"/>
              <a:t>and</a:t>
            </a:r>
            <a:r>
              <a:rPr kumimoji="1" lang="zh-CN" altLang="en-US" baseline="0" dirty="0"/>
              <a:t> </a:t>
            </a:r>
            <a:r>
              <a:rPr kumimoji="1" lang="en-US" altLang="zh-CN" baseline="0" dirty="0"/>
              <a:t>operators</a:t>
            </a:r>
            <a:r>
              <a:rPr kumimoji="1" lang="zh-CN" altLang="en-US" baseline="0" dirty="0"/>
              <a:t> </a:t>
            </a:r>
            <a:r>
              <a:rPr kumimoji="1" lang="en-US" altLang="zh-CN" baseline="0" dirty="0"/>
              <a:t>provide the anomaly labels.</a:t>
            </a:r>
            <a:r>
              <a:rPr kumimoji="1" lang="zh-CN" altLang="en-US" baseline="0" dirty="0"/>
              <a:t> </a:t>
            </a:r>
            <a:r>
              <a:rPr kumimoji="1" lang="en-US" altLang="zh-CN" baseline="0" dirty="0"/>
              <a:t>The</a:t>
            </a:r>
            <a:r>
              <a:rPr kumimoji="1" lang="zh-CN" altLang="en-US" baseline="0" dirty="0"/>
              <a:t> </a:t>
            </a:r>
            <a:r>
              <a:rPr kumimoji="1" lang="en-US" altLang="zh-CN" baseline="0" dirty="0"/>
              <a:t>features</a:t>
            </a:r>
            <a:r>
              <a:rPr kumimoji="1" lang="zh-CN" altLang="en-US" baseline="0" dirty="0"/>
              <a:t> </a:t>
            </a:r>
            <a:r>
              <a:rPr kumimoji="1" lang="en-US" altLang="zh-CN" baseline="0" dirty="0"/>
              <a:t>and</a:t>
            </a:r>
            <a:r>
              <a:rPr kumimoji="1" lang="zh-CN" altLang="en-US" baseline="0" dirty="0"/>
              <a:t> </a:t>
            </a:r>
            <a:r>
              <a:rPr kumimoji="1" lang="en-US" altLang="zh-CN" baseline="0" dirty="0"/>
              <a:t>labels</a:t>
            </a:r>
            <a:r>
              <a:rPr kumimoji="1" lang="zh-CN" altLang="en-US" baseline="0" dirty="0"/>
              <a:t> </a:t>
            </a:r>
            <a:r>
              <a:rPr kumimoji="1" lang="en-US" altLang="zh-CN" baseline="0" dirty="0"/>
              <a:t>are</a:t>
            </a:r>
            <a:r>
              <a:rPr kumimoji="1" lang="zh-CN" altLang="en-US" baseline="0" dirty="0"/>
              <a:t> </a:t>
            </a:r>
            <a:r>
              <a:rPr kumimoji="1" lang="en-US" altLang="zh-CN" baseline="0" dirty="0"/>
              <a:t>used</a:t>
            </a:r>
            <a:r>
              <a:rPr kumimoji="1" lang="zh-CN" altLang="en-US" baseline="0" dirty="0"/>
              <a:t> </a:t>
            </a:r>
            <a:r>
              <a:rPr kumimoji="1" lang="en-US" altLang="zh-CN" baseline="0" dirty="0"/>
              <a:t>to</a:t>
            </a:r>
            <a:r>
              <a:rPr kumimoji="1" lang="zh-CN" altLang="en-US" baseline="0" dirty="0"/>
              <a:t> </a:t>
            </a:r>
            <a:r>
              <a:rPr kumimoji="1" lang="en-US" altLang="zh-CN" baseline="0" dirty="0"/>
              <a:t>train</a:t>
            </a:r>
            <a:r>
              <a:rPr kumimoji="1" lang="zh-CN" altLang="en-US" baseline="0" dirty="0"/>
              <a:t> </a:t>
            </a:r>
            <a:r>
              <a:rPr kumimoji="1" lang="en-US" altLang="zh-CN" baseline="0" dirty="0"/>
              <a:t>a</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r>
              <a:rPr kumimoji="1" lang="en-US" altLang="zh-CN" baseline="0" dirty="0"/>
              <a:t>classifier.</a:t>
            </a:r>
            <a:r>
              <a:rPr kumimoji="1" lang="zh-CN" altLang="en-US" baseline="0" dirty="0"/>
              <a:t> </a:t>
            </a:r>
            <a:r>
              <a:rPr kumimoji="1" lang="en-US" altLang="zh-CN" baseline="0" dirty="0"/>
              <a:t>Besides,</a:t>
            </a:r>
            <a:r>
              <a:rPr kumimoji="1" lang="zh-CN" altLang="en-US" baseline="0" dirty="0"/>
              <a:t> </a:t>
            </a:r>
            <a:r>
              <a:rPr kumimoji="1" lang="en-US" altLang="zh-CN" baseline="0" dirty="0"/>
              <a:t>operators</a:t>
            </a:r>
            <a:r>
              <a:rPr kumimoji="1" lang="zh-CN" altLang="en-US" baseline="0" dirty="0"/>
              <a:t> </a:t>
            </a:r>
            <a:r>
              <a:rPr kumimoji="1" lang="en-US" altLang="zh-CN" baseline="0" dirty="0"/>
              <a:t>specify their</a:t>
            </a:r>
            <a:r>
              <a:rPr kumimoji="1" lang="zh-CN" altLang="en-US" baseline="0" dirty="0"/>
              <a:t> </a:t>
            </a:r>
            <a:r>
              <a:rPr kumimoji="1" lang="en-US" altLang="zh-CN" baseline="0" dirty="0"/>
              <a:t>accuracy</a:t>
            </a:r>
            <a:r>
              <a:rPr kumimoji="1" lang="zh-CN" altLang="en-US" baseline="0" dirty="0"/>
              <a:t> </a:t>
            </a:r>
            <a:r>
              <a:rPr kumimoji="1" lang="en-US" altLang="zh-CN" baseline="0" dirty="0"/>
              <a:t>preference</a:t>
            </a:r>
            <a:r>
              <a:rPr kumimoji="1" lang="zh-CN" altLang="en-US" baseline="0" dirty="0"/>
              <a:t> </a:t>
            </a:r>
            <a:r>
              <a:rPr kumimoji="1" lang="en-US" altLang="zh-CN" baseline="0" dirty="0"/>
              <a:t>in</a:t>
            </a:r>
            <a:r>
              <a:rPr kumimoji="1" lang="zh-CN" altLang="en-US" baseline="0" dirty="0"/>
              <a:t> </a:t>
            </a:r>
            <a:r>
              <a:rPr kumimoji="1" lang="en-US" altLang="zh-CN" baseline="0" dirty="0"/>
              <a:t>the</a:t>
            </a:r>
            <a:r>
              <a:rPr kumimoji="1" lang="zh-CN" altLang="en-US" baseline="0" dirty="0"/>
              <a:t> </a:t>
            </a:r>
            <a:r>
              <a:rPr kumimoji="1" lang="en-US" altLang="zh-CN" baseline="0" dirty="0"/>
              <a:t>form</a:t>
            </a:r>
            <a:r>
              <a:rPr kumimoji="1" lang="zh-CN" altLang="en-US" baseline="0" dirty="0"/>
              <a:t> </a:t>
            </a:r>
            <a:r>
              <a:rPr kumimoji="1" lang="en-US" altLang="zh-CN" baseline="0" dirty="0"/>
              <a:t>of</a:t>
            </a:r>
            <a:r>
              <a:rPr kumimoji="1" lang="zh-CN" altLang="en-US" baseline="0" dirty="0"/>
              <a:t> </a:t>
            </a:r>
            <a:r>
              <a:rPr kumimoji="1" lang="en-US" altLang="zh-CN" baseline="0" dirty="0"/>
              <a:t>precision</a:t>
            </a:r>
            <a:r>
              <a:rPr kumimoji="1" lang="zh-CN" altLang="en-US" baseline="0" dirty="0"/>
              <a:t> </a:t>
            </a:r>
            <a:r>
              <a:rPr kumimoji="1" lang="en-US" altLang="zh-CN" baseline="0" dirty="0"/>
              <a:t>and</a:t>
            </a:r>
            <a:r>
              <a:rPr kumimoji="1" lang="zh-CN" altLang="en-US" baseline="0" dirty="0"/>
              <a:t> </a:t>
            </a:r>
            <a:r>
              <a:rPr kumimoji="1" lang="en-US" altLang="zh-CN" baseline="0" dirty="0"/>
              <a:t>recall.</a:t>
            </a:r>
            <a:r>
              <a:rPr kumimoji="1" lang="zh-CN" altLang="en-US" baseline="0" dirty="0"/>
              <a:t> </a:t>
            </a:r>
            <a:r>
              <a:rPr kumimoji="1" lang="en-US" altLang="zh-CN" baseline="0" dirty="0"/>
              <a:t>It is used</a:t>
            </a:r>
            <a:r>
              <a:rPr kumimoji="1" lang="zh-CN" altLang="en-US" baseline="0" dirty="0"/>
              <a:t> </a:t>
            </a:r>
            <a:r>
              <a:rPr kumimoji="1" lang="en-US" altLang="zh-CN" baseline="0" dirty="0"/>
              <a:t>to</a:t>
            </a:r>
            <a:r>
              <a:rPr kumimoji="1" lang="zh-CN" altLang="en-US" baseline="0" dirty="0"/>
              <a:t> </a:t>
            </a:r>
            <a:r>
              <a:rPr kumimoji="1" lang="en-US" altLang="zh-CN" baseline="0" dirty="0"/>
              <a:t>adjust</a:t>
            </a:r>
            <a:r>
              <a:rPr kumimoji="1" lang="zh-CN" altLang="en-US" baseline="0" dirty="0"/>
              <a:t> </a:t>
            </a:r>
            <a:r>
              <a:rPr kumimoji="1" lang="en-US" altLang="zh-CN" baseline="0" dirty="0"/>
              <a:t>the</a:t>
            </a:r>
            <a:r>
              <a:rPr kumimoji="1" lang="zh-CN" altLang="en-US" baseline="0" dirty="0"/>
              <a:t> </a:t>
            </a:r>
            <a:r>
              <a:rPr kumimoji="1" lang="en-US" altLang="zh-CN" baseline="0" dirty="0"/>
              <a:t>classification</a:t>
            </a:r>
            <a:r>
              <a:rPr kumimoji="1" lang="zh-CN" altLang="en-US" baseline="0" dirty="0"/>
              <a:t> </a:t>
            </a:r>
            <a:r>
              <a:rPr kumimoji="1" lang="en-US" altLang="zh-CN" baseline="0" dirty="0"/>
              <a:t>threshold</a:t>
            </a:r>
            <a:r>
              <a:rPr kumimoji="1" lang="zh-CN" altLang="en-US" baseline="0" dirty="0"/>
              <a:t> </a:t>
            </a:r>
            <a:r>
              <a:rPr kumimoji="1" lang="en-US" altLang="zh-CN" baseline="0" dirty="0"/>
              <a:t>of</a:t>
            </a:r>
            <a:r>
              <a:rPr kumimoji="1" lang="zh-CN" altLang="en-US" baseline="0" dirty="0"/>
              <a:t> </a:t>
            </a:r>
            <a:r>
              <a:rPr kumimoji="1" lang="en-US" altLang="zh-CN" baseline="0" dirty="0"/>
              <a:t>the</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endParaRPr kumimoji="1" lang="en-US" altLang="zh-CN" baseline="0" dirty="0"/>
          </a:p>
          <a:p>
            <a:endParaRPr kumimoji="1" lang="en-US" altLang="zh-CN" baseline="0" dirty="0"/>
          </a:p>
          <a:p>
            <a:r>
              <a:rPr kumimoji="1" lang="en-US" altLang="zh-CN" baseline="0" dirty="0"/>
              <a:t>The</a:t>
            </a:r>
            <a:r>
              <a:rPr kumimoji="1" lang="zh-CN" altLang="en-US" baseline="0" dirty="0"/>
              <a:t> </a:t>
            </a:r>
            <a:r>
              <a:rPr kumimoji="1" lang="en-US" altLang="zh-CN" baseline="0" dirty="0"/>
              <a:t>classifier</a:t>
            </a:r>
            <a:r>
              <a:rPr kumimoji="1" lang="zh-CN" altLang="en-US" baseline="0" dirty="0"/>
              <a:t> </a:t>
            </a:r>
            <a:r>
              <a:rPr kumimoji="1" lang="en-US" altLang="zh-CN" baseline="0" dirty="0"/>
              <a:t>is</a:t>
            </a:r>
            <a:r>
              <a:rPr kumimoji="1" lang="zh-CN" altLang="en-US" baseline="0" dirty="0"/>
              <a:t> </a:t>
            </a:r>
            <a:r>
              <a:rPr kumimoji="1" lang="en-US" altLang="zh-CN" baseline="0" dirty="0"/>
              <a:t>incrementally</a:t>
            </a:r>
            <a:r>
              <a:rPr kumimoji="1" lang="zh-CN" altLang="en-US" baseline="0" dirty="0"/>
              <a:t> </a:t>
            </a:r>
            <a:r>
              <a:rPr kumimoji="1" lang="en-US" altLang="zh-CN" baseline="0" dirty="0"/>
              <a:t>re-trained</a:t>
            </a:r>
            <a:r>
              <a:rPr kumimoji="1" lang="zh-CN" altLang="en-US" baseline="0" dirty="0"/>
              <a:t> </a:t>
            </a:r>
            <a:r>
              <a:rPr kumimoji="1" lang="en-US" altLang="zh-CN" baseline="0" dirty="0"/>
              <a:t>with</a:t>
            </a:r>
            <a:r>
              <a:rPr kumimoji="1" lang="zh-CN" altLang="en-US" baseline="0" dirty="0"/>
              <a:t> </a:t>
            </a:r>
            <a:r>
              <a:rPr kumimoji="1" lang="en-US" altLang="zh-CN" baseline="0" dirty="0"/>
              <a:t>the latest</a:t>
            </a:r>
            <a:r>
              <a:rPr kumimoji="1" lang="zh-CN" altLang="en-US" baseline="0" dirty="0"/>
              <a:t> </a:t>
            </a:r>
            <a:r>
              <a:rPr kumimoji="1" lang="en-US" altLang="zh-CN" baseline="0" dirty="0"/>
              <a:t>data.</a:t>
            </a:r>
            <a:r>
              <a:rPr kumimoji="1" lang="zh-CN" altLang="en-US" baseline="0" dirty="0"/>
              <a:t> </a:t>
            </a:r>
            <a:r>
              <a:rPr kumimoji="1" lang="en-US" altLang="zh-CN" baseline="0" dirty="0"/>
              <a:t>For</a:t>
            </a:r>
            <a:r>
              <a:rPr kumimoji="1" lang="zh-CN" altLang="en-US" baseline="0" dirty="0"/>
              <a:t> </a:t>
            </a:r>
            <a:r>
              <a:rPr kumimoji="1" lang="en-US" altLang="zh-CN" baseline="0" dirty="0"/>
              <a:t>example,</a:t>
            </a:r>
            <a:r>
              <a:rPr kumimoji="1" lang="zh-CN" altLang="en-US" baseline="0" dirty="0"/>
              <a:t> </a:t>
            </a:r>
            <a:r>
              <a:rPr kumimoji="1" lang="en-US" altLang="zh-CN" baseline="0" dirty="0"/>
              <a:t>we can do it once</a:t>
            </a:r>
            <a:r>
              <a:rPr kumimoji="1" lang="zh-CN" altLang="en-US" baseline="0" dirty="0"/>
              <a:t> </a:t>
            </a:r>
            <a:r>
              <a:rPr kumimoji="1" lang="en-US" altLang="zh-CN" baseline="0" dirty="0"/>
              <a:t>a</a:t>
            </a:r>
            <a:r>
              <a:rPr kumimoji="1" lang="zh-CN" altLang="en-US" baseline="0" dirty="0"/>
              <a:t> </a:t>
            </a:r>
            <a:r>
              <a:rPr kumimoji="1" lang="en-US" altLang="zh-CN" baseline="0" dirty="0"/>
              <a:t>week.</a:t>
            </a:r>
          </a:p>
          <a:p>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28</a:t>
            </a:fld>
            <a:endParaRPr lang="zh-CN" altLang="en-US"/>
          </a:p>
        </p:txBody>
      </p:sp>
    </p:spTree>
    <p:extLst>
      <p:ext uri="{BB962C8B-B14F-4D97-AF65-F5344CB8AC3E}">
        <p14:creationId xmlns:p14="http://schemas.microsoft.com/office/powerpoint/2010/main" val="172863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We</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beyond</a:t>
            </a:r>
            <a:r>
              <a:rPr lang="zh-CN" altLang="en-US" baseline="0" dirty="0"/>
              <a:t> </a:t>
            </a:r>
            <a:r>
              <a:rPr lang="en-US" altLang="zh-CN" baseline="0" dirty="0"/>
              <a:t>those</a:t>
            </a:r>
            <a:r>
              <a:rPr lang="zh-CN" altLang="en-US" baseline="0" dirty="0"/>
              <a:t> </a:t>
            </a:r>
            <a:r>
              <a:rPr lang="en-US" altLang="zh-CN" baseline="0" dirty="0"/>
              <a:t>regular</a:t>
            </a:r>
            <a:r>
              <a:rPr lang="zh-CN" altLang="en-US" baseline="0" dirty="0"/>
              <a:t> </a:t>
            </a:r>
            <a:r>
              <a:rPr lang="en-US" altLang="zh-CN" baseline="0" dirty="0"/>
              <a:t>behaviors,</a:t>
            </a:r>
            <a:r>
              <a:rPr lang="zh-CN" altLang="en-US" baseline="0" dirty="0"/>
              <a:t> </a:t>
            </a:r>
            <a:r>
              <a:rPr lang="en-US" altLang="zh-CN" baseline="0" dirty="0"/>
              <a:t>the</a:t>
            </a:r>
            <a:r>
              <a:rPr lang="zh-CN" altLang="en-US" baseline="0" dirty="0"/>
              <a:t> </a:t>
            </a:r>
            <a:r>
              <a:rPr lang="en-US" altLang="zh-CN" baseline="0" dirty="0"/>
              <a:t>KPI</a:t>
            </a:r>
            <a:r>
              <a:rPr lang="zh-CN" altLang="en-US" baseline="0" dirty="0"/>
              <a:t> </a:t>
            </a:r>
            <a:r>
              <a:rPr lang="en-US" altLang="zh-CN" baseline="0" dirty="0"/>
              <a:t>can show some</a:t>
            </a:r>
            <a:r>
              <a:rPr lang="zh-CN" altLang="en-US" baseline="0" dirty="0"/>
              <a:t> </a:t>
            </a:r>
            <a:r>
              <a:rPr lang="en-US" altLang="zh-CN" baseline="0" dirty="0"/>
              <a:t>anomalous</a:t>
            </a:r>
            <a:r>
              <a:rPr lang="zh-CN" altLang="en-US" baseline="0" dirty="0"/>
              <a:t> </a:t>
            </a:r>
            <a:r>
              <a:rPr lang="en-US" altLang="zh-CN" baseline="0" dirty="0"/>
              <a:t>or</a:t>
            </a:r>
            <a:r>
              <a:rPr lang="zh-CN" altLang="en-US" baseline="0" dirty="0"/>
              <a:t> </a:t>
            </a:r>
            <a:r>
              <a:rPr lang="en-US" altLang="zh-CN" baseline="0" dirty="0"/>
              <a:t>unexpected</a:t>
            </a:r>
            <a:r>
              <a:rPr lang="zh-CN" altLang="en-US" baseline="0" dirty="0"/>
              <a:t> </a:t>
            </a:r>
            <a:r>
              <a:rPr lang="en-US" altLang="zh-CN" baseline="0" dirty="0"/>
              <a:t>behaviors.</a:t>
            </a:r>
            <a:r>
              <a:rPr lang="zh-CN" altLang="en-US" baseline="0" dirty="0"/>
              <a:t> </a:t>
            </a:r>
            <a:endParaRPr lang="en-US" altLang="zh-CN" baseline="0" dirty="0"/>
          </a:p>
          <a:p>
            <a:endParaRPr lang="en-US" altLang="zh-CN" baseline="0" dirty="0"/>
          </a:p>
          <a:p>
            <a:r>
              <a:rPr lang="en-US" altLang="zh-CN" baseline="0" dirty="0"/>
              <a:t>These</a:t>
            </a:r>
            <a:r>
              <a:rPr lang="zh-CN" altLang="en-US" baseline="0" dirty="0"/>
              <a:t> </a:t>
            </a:r>
            <a:r>
              <a:rPr lang="en-US" altLang="zh-CN" baseline="0" dirty="0"/>
              <a:t>behaviors</a:t>
            </a:r>
            <a:r>
              <a:rPr lang="zh-CN" altLang="en-US" baseline="0" dirty="0"/>
              <a:t> </a:t>
            </a:r>
            <a:r>
              <a:rPr lang="en-US" altLang="zh-CN" baseline="0" dirty="0"/>
              <a:t>often</a:t>
            </a:r>
            <a:r>
              <a:rPr lang="zh-CN" altLang="en-US" baseline="0" dirty="0"/>
              <a:t> </a:t>
            </a:r>
            <a:r>
              <a:rPr lang="en-US" altLang="zh-CN" baseline="0" dirty="0"/>
              <a:t>indicate</a:t>
            </a:r>
            <a:r>
              <a:rPr lang="zh-CN" altLang="en-US" baseline="0" dirty="0"/>
              <a:t> </a:t>
            </a:r>
            <a:r>
              <a:rPr lang="en-US" altLang="zh-CN" baseline="0" dirty="0"/>
              <a:t>potential</a:t>
            </a:r>
            <a:r>
              <a:rPr lang="zh-CN" altLang="en-US" baseline="0" dirty="0"/>
              <a:t> </a:t>
            </a:r>
            <a:r>
              <a:rPr lang="en-US" altLang="zh-CN" baseline="0" dirty="0"/>
              <a:t>failures, bugs, attacks and so on</a:t>
            </a:r>
          </a:p>
        </p:txBody>
      </p:sp>
      <p:sp>
        <p:nvSpPr>
          <p:cNvPr id="4" name="灯片编号占位符 3"/>
          <p:cNvSpPr>
            <a:spLocks noGrp="1"/>
          </p:cNvSpPr>
          <p:nvPr>
            <p:ph type="sldNum" sz="quarter" idx="10"/>
          </p:nvPr>
        </p:nvSpPr>
        <p:spPr/>
        <p:txBody>
          <a:bodyPr/>
          <a:lstStyle/>
          <a:p>
            <a:fld id="{C9D0063A-2F78-4BA9-B05E-CF3A86635150}" type="slidenum">
              <a:rPr lang="zh-CN" altLang="en-US" smtClean="0"/>
              <a:t>2</a:t>
            </a:fld>
            <a:endParaRPr lang="zh-CN" altLang="en-US"/>
          </a:p>
        </p:txBody>
      </p:sp>
    </p:spTree>
    <p:extLst>
      <p:ext uri="{BB962C8B-B14F-4D97-AF65-F5344CB8AC3E}">
        <p14:creationId xmlns:p14="http://schemas.microsoft.com/office/powerpoint/2010/main" val="1500286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For</a:t>
            </a:r>
            <a:r>
              <a:rPr kumimoji="1" lang="zh-CN" altLang="en-US" baseline="0" dirty="0"/>
              <a:t> </a:t>
            </a:r>
            <a:r>
              <a:rPr kumimoji="1" lang="en-US" altLang="zh-CN" baseline="0" dirty="0"/>
              <a:t>the</a:t>
            </a:r>
            <a:r>
              <a:rPr kumimoji="1" lang="zh-CN" altLang="en-US" baseline="0" dirty="0"/>
              <a:t> </a:t>
            </a:r>
            <a:r>
              <a:rPr kumimoji="1" lang="en-US" altLang="zh-CN" baseline="0" dirty="0"/>
              <a:t>detecting</a:t>
            </a:r>
            <a:r>
              <a:rPr kumimoji="1" lang="zh-CN" altLang="en-US" baseline="0" dirty="0"/>
              <a:t> </a:t>
            </a:r>
            <a:r>
              <a:rPr kumimoji="1" lang="en-US" altLang="zh-CN" baseline="0" dirty="0"/>
              <a:t>process,</a:t>
            </a:r>
            <a:r>
              <a:rPr kumimoji="1" lang="zh-CN" altLang="en-US" baseline="0" dirty="0"/>
              <a:t> </a:t>
            </a:r>
            <a:r>
              <a:rPr kumimoji="1" lang="en-US" altLang="zh-CN" baseline="0" dirty="0"/>
              <a:t>the</a:t>
            </a:r>
            <a:r>
              <a:rPr kumimoji="1" lang="zh-CN" altLang="en-US" baseline="0" dirty="0"/>
              <a:t> </a:t>
            </a:r>
            <a:r>
              <a:rPr kumimoji="1" lang="en-US" altLang="zh-CN" baseline="0" dirty="0"/>
              <a:t>same</a:t>
            </a:r>
            <a:r>
              <a:rPr kumimoji="1" lang="zh-CN" altLang="en-US" baseline="0" dirty="0"/>
              <a:t> </a:t>
            </a:r>
            <a:r>
              <a:rPr kumimoji="1" lang="en-US" altLang="zh-CN" baseline="0" dirty="0"/>
              <a:t>detectors</a:t>
            </a:r>
            <a:r>
              <a:rPr kumimoji="1" lang="zh-CN" altLang="en-US" baseline="0" dirty="0"/>
              <a:t> </a:t>
            </a:r>
            <a:r>
              <a:rPr kumimoji="1" lang="en-US" altLang="zh-CN" baseline="0" dirty="0"/>
              <a:t>extract</a:t>
            </a:r>
            <a:r>
              <a:rPr kumimoji="1" lang="zh-CN" altLang="en-US" baseline="0" dirty="0"/>
              <a:t> </a:t>
            </a:r>
            <a:r>
              <a:rPr kumimoji="1" lang="en-US" altLang="zh-CN" baseline="0" dirty="0"/>
              <a:t>the</a:t>
            </a:r>
            <a:r>
              <a:rPr kumimoji="1" lang="zh-CN" altLang="en-US" baseline="0" dirty="0"/>
              <a:t> </a:t>
            </a:r>
            <a:r>
              <a:rPr kumimoji="1" lang="en-US" altLang="zh-CN" baseline="0" dirty="0"/>
              <a:t>features</a:t>
            </a:r>
            <a:r>
              <a:rPr kumimoji="1" lang="zh-CN" altLang="en-US" baseline="0" dirty="0"/>
              <a:t> </a:t>
            </a:r>
            <a:r>
              <a:rPr kumimoji="1" lang="en-US" altLang="zh-CN" baseline="0" dirty="0"/>
              <a:t>of</a:t>
            </a:r>
            <a:r>
              <a:rPr kumimoji="1" lang="zh-CN" altLang="en-US" baseline="0" dirty="0"/>
              <a:t> </a:t>
            </a:r>
            <a:r>
              <a:rPr kumimoji="1" lang="en-US" altLang="zh-CN" baseline="0" dirty="0"/>
              <a:t>the</a:t>
            </a:r>
            <a:r>
              <a:rPr kumimoji="1" lang="zh-CN" altLang="en-US" baseline="0" dirty="0"/>
              <a:t> </a:t>
            </a:r>
            <a:r>
              <a:rPr kumimoji="1" lang="en-US" altLang="zh-CN" baseline="0" dirty="0"/>
              <a:t>incoming</a:t>
            </a:r>
            <a:r>
              <a:rPr kumimoji="1" lang="zh-CN" altLang="en-US" baseline="0" dirty="0"/>
              <a:t> </a:t>
            </a:r>
            <a:r>
              <a:rPr kumimoji="1" lang="en-US" altLang="zh-CN" baseline="0" dirty="0"/>
              <a:t>data. Based</a:t>
            </a:r>
            <a:r>
              <a:rPr kumimoji="1" lang="zh-CN" altLang="en-US" baseline="0" dirty="0"/>
              <a:t> </a:t>
            </a:r>
            <a:r>
              <a:rPr kumimoji="1" lang="en-US" altLang="zh-CN" baseline="0" dirty="0"/>
              <a:t>on</a:t>
            </a:r>
            <a:r>
              <a:rPr kumimoji="1" lang="zh-CN" altLang="en-US" baseline="0" dirty="0"/>
              <a:t> </a:t>
            </a:r>
            <a:r>
              <a:rPr kumimoji="1" lang="en-US" altLang="zh-CN" baseline="0" dirty="0"/>
              <a:t>these</a:t>
            </a:r>
            <a:r>
              <a:rPr kumimoji="1" lang="zh-CN" altLang="en-US" baseline="0" dirty="0"/>
              <a:t> </a:t>
            </a:r>
            <a:r>
              <a:rPr kumimoji="1" lang="en-US" altLang="zh-CN" baseline="0" dirty="0"/>
              <a:t>features,</a:t>
            </a:r>
            <a:r>
              <a:rPr kumimoji="1" lang="zh-CN" altLang="en-US" baseline="0" dirty="0"/>
              <a:t> </a:t>
            </a:r>
            <a:r>
              <a:rPr kumimoji="1" lang="en-US" altLang="zh-CN" baseline="0" dirty="0"/>
              <a:t>the</a:t>
            </a:r>
            <a:r>
              <a:rPr kumimoji="1" lang="zh-CN" altLang="en-US" baseline="0" dirty="0"/>
              <a:t> </a:t>
            </a:r>
            <a:r>
              <a:rPr kumimoji="1" lang="en-US" altLang="zh-CN" baseline="0" dirty="0"/>
              <a:t>latest</a:t>
            </a:r>
            <a:r>
              <a:rPr kumimoji="1" lang="zh-CN" altLang="en-US" baseline="0" dirty="0"/>
              <a:t> </a:t>
            </a:r>
            <a:r>
              <a:rPr kumimoji="1" lang="en-US" altLang="zh-CN" baseline="0" dirty="0"/>
              <a:t>classifier</a:t>
            </a:r>
            <a:r>
              <a:rPr kumimoji="1" lang="zh-CN" altLang="en-US" baseline="0" dirty="0"/>
              <a:t> </a:t>
            </a:r>
            <a:r>
              <a:rPr kumimoji="1" lang="en-US" altLang="zh-CN" baseline="0" dirty="0"/>
              <a:t>will</a:t>
            </a:r>
            <a:r>
              <a:rPr kumimoji="1" lang="zh-CN" altLang="en-US" baseline="0" dirty="0"/>
              <a:t> </a:t>
            </a:r>
            <a:r>
              <a:rPr kumimoji="1" lang="en-US" altLang="zh-CN" baseline="0" dirty="0"/>
              <a:t>decide the</a:t>
            </a:r>
            <a:r>
              <a:rPr kumimoji="1" lang="zh-CN" altLang="en-US" baseline="0" dirty="0"/>
              <a:t> </a:t>
            </a:r>
            <a:r>
              <a:rPr kumimoji="1" lang="en-US" altLang="zh-CN" baseline="0" dirty="0"/>
              <a:t>class</a:t>
            </a:r>
            <a:r>
              <a:rPr kumimoji="1" lang="zh-CN" altLang="en-US" baseline="0" dirty="0"/>
              <a:t> </a:t>
            </a:r>
            <a:r>
              <a:rPr kumimoji="1" lang="en-US" altLang="zh-CN" baseline="0" dirty="0"/>
              <a:t>of</a:t>
            </a:r>
            <a:r>
              <a:rPr kumimoji="1" lang="zh-CN" altLang="en-US" baseline="0" dirty="0"/>
              <a:t> </a:t>
            </a:r>
            <a:r>
              <a:rPr kumimoji="1" lang="en-US" altLang="zh-CN" baseline="0" dirty="0"/>
              <a:t>each</a:t>
            </a:r>
            <a:r>
              <a:rPr kumimoji="1" lang="zh-CN" altLang="en-US" baseline="0" dirty="0"/>
              <a:t> </a:t>
            </a:r>
            <a:r>
              <a:rPr kumimoji="1" lang="en-US" altLang="zh-CN" baseline="0" dirty="0"/>
              <a:t>data</a:t>
            </a:r>
            <a:r>
              <a:rPr kumimoji="1" lang="zh-CN" altLang="en-US" baseline="0" dirty="0"/>
              <a:t> </a:t>
            </a:r>
            <a:r>
              <a:rPr kumimoji="1" lang="en-US" altLang="zh-CN" baseline="0" dirty="0"/>
              <a:t>point,</a:t>
            </a:r>
            <a:r>
              <a:rPr kumimoji="1" lang="zh-CN" altLang="en-US" baseline="0" dirty="0"/>
              <a:t> </a:t>
            </a:r>
            <a:r>
              <a:rPr kumimoji="1" lang="en-US" altLang="zh-CN" baseline="0" dirty="0"/>
              <a:t>anomaly</a:t>
            </a:r>
            <a:r>
              <a:rPr kumimoji="1" lang="zh-CN" altLang="en-US" baseline="0" dirty="0"/>
              <a:t> </a:t>
            </a:r>
            <a:r>
              <a:rPr kumimoji="1" lang="en-US" altLang="zh-CN" baseline="0" dirty="0"/>
              <a:t>or</a:t>
            </a:r>
            <a:r>
              <a:rPr kumimoji="1" lang="zh-CN" altLang="en-US" baseline="0" dirty="0"/>
              <a:t> </a:t>
            </a:r>
            <a:r>
              <a:rPr kumimoji="1" lang="en-US" altLang="zh-CN" baseline="0" dirty="0"/>
              <a:t>not.</a:t>
            </a:r>
          </a:p>
          <a:p>
            <a:endParaRPr kumimoji="1" lang="zh-CN" altLang="en-US" baseline="0" dirty="0"/>
          </a:p>
          <a:p>
            <a:r>
              <a:rPr kumimoji="1" lang="en-US" altLang="zh-CN" baseline="0" dirty="0"/>
              <a:t>Please read our paper for the details of each component.</a:t>
            </a:r>
          </a:p>
          <a:p>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29</a:t>
            </a:fld>
            <a:endParaRPr lang="zh-CN" altLang="en-US"/>
          </a:p>
        </p:txBody>
      </p:sp>
    </p:spTree>
    <p:extLst>
      <p:ext uri="{BB962C8B-B14F-4D97-AF65-F5344CB8AC3E}">
        <p14:creationId xmlns:p14="http://schemas.microsoft.com/office/powerpoint/2010/main" val="1677061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will show you the</a:t>
            </a:r>
            <a:r>
              <a:rPr lang="en-US" altLang="zh-CN" baseline="0" dirty="0"/>
              <a:t> evaluation results of Opprentice</a:t>
            </a:r>
            <a:endParaRPr lang="zh-CN" altLang="en-US"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30</a:t>
            </a:fld>
            <a:endParaRPr lang="zh-CN" altLang="en-US"/>
          </a:p>
        </p:txBody>
      </p:sp>
    </p:spTree>
    <p:extLst>
      <p:ext uri="{BB962C8B-B14F-4D97-AF65-F5344CB8AC3E}">
        <p14:creationId xmlns:p14="http://schemas.microsoft.com/office/powerpoint/2010/main" val="2901864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a:t>
            </a:r>
            <a:r>
              <a:rPr kumimoji="1" lang="en-US" altLang="zh-CN" baseline="0" dirty="0"/>
              <a:t> our evaluation flow. W</a:t>
            </a:r>
            <a:r>
              <a:rPr kumimoji="1" lang="en-US" altLang="zh-CN" dirty="0"/>
              <a:t>e</a:t>
            </a:r>
            <a:r>
              <a:rPr kumimoji="1" lang="zh-CN" altLang="en-US" dirty="0"/>
              <a:t> </a:t>
            </a:r>
            <a:r>
              <a:rPr kumimoji="1" lang="en-US" altLang="zh-CN" dirty="0"/>
              <a:t>use</a:t>
            </a:r>
            <a:r>
              <a:rPr kumimoji="1" lang="zh-CN" altLang="en-US" baseline="0" dirty="0"/>
              <a:t> </a:t>
            </a:r>
            <a:r>
              <a:rPr kumimoji="1" lang="en-US" altLang="zh-CN" baseline="0" dirty="0"/>
              <a:t>three</a:t>
            </a:r>
            <a:r>
              <a:rPr kumimoji="1" lang="zh-CN" altLang="en-US" baseline="0" dirty="0"/>
              <a:t> </a:t>
            </a:r>
            <a:r>
              <a:rPr kumimoji="1" lang="en-US" altLang="zh-CN" baseline="0" dirty="0"/>
              <a:t>representative</a:t>
            </a:r>
            <a:r>
              <a:rPr kumimoji="1" lang="zh-CN" altLang="en-US" baseline="0" dirty="0"/>
              <a:t> </a:t>
            </a:r>
            <a:r>
              <a:rPr kumimoji="1" lang="en-US" altLang="zh-CN" baseline="0" dirty="0"/>
              <a:t>KPIs</a:t>
            </a:r>
            <a:r>
              <a:rPr kumimoji="1" lang="zh-CN" altLang="en-US" baseline="0" dirty="0"/>
              <a:t> </a:t>
            </a:r>
            <a:r>
              <a:rPr kumimoji="1" lang="en-US" altLang="zh-CN" baseline="0" dirty="0"/>
              <a:t>from</a:t>
            </a:r>
            <a:r>
              <a:rPr kumimoji="1" lang="zh-CN" altLang="en-US" baseline="0" dirty="0"/>
              <a:t> </a:t>
            </a:r>
            <a:r>
              <a:rPr kumimoji="1" lang="en-US" altLang="zh-CN" baseline="0" dirty="0" err="1"/>
              <a:t>Baidu</a:t>
            </a:r>
            <a:r>
              <a:rPr kumimoji="1" lang="en-US" altLang="zh-CN" baseline="0" dirty="0"/>
              <a:t>. They are labeled by the operators.</a:t>
            </a:r>
            <a:r>
              <a:rPr kumimoji="1" lang="zh-CN" altLang="en-US" baseline="0" dirty="0"/>
              <a:t> </a:t>
            </a:r>
            <a:r>
              <a:rPr kumimoji="1" lang="en-US" altLang="zh-CN" baseline="0" dirty="0"/>
              <a:t>We</a:t>
            </a:r>
            <a:r>
              <a:rPr kumimoji="1" lang="zh-CN" altLang="en-US" baseline="0" dirty="0"/>
              <a:t> </a:t>
            </a:r>
            <a:r>
              <a:rPr kumimoji="1" lang="en-US" altLang="zh-CN" baseline="0" dirty="0"/>
              <a:t>compare</a:t>
            </a:r>
            <a:r>
              <a:rPr kumimoji="1" lang="zh-CN" altLang="en-US" baseline="0" dirty="0"/>
              <a:t> </a:t>
            </a:r>
            <a:r>
              <a:rPr kumimoji="1" lang="en-US" altLang="zh-CN" baseline="0" dirty="0"/>
              <a:t>different</a:t>
            </a:r>
            <a:r>
              <a:rPr kumimoji="1" lang="zh-CN" altLang="en-US" baseline="0" dirty="0"/>
              <a:t> </a:t>
            </a:r>
            <a:r>
              <a:rPr kumimoji="1" lang="en-US" altLang="zh-CN" baseline="0" dirty="0"/>
              <a:t>components</a:t>
            </a:r>
            <a:r>
              <a:rPr kumimoji="1" lang="zh-CN" altLang="en-US" baseline="0" dirty="0"/>
              <a:t> </a:t>
            </a:r>
            <a:r>
              <a:rPr kumimoji="1" lang="en-US" altLang="zh-CN" baseline="0" dirty="0"/>
              <a:t>of</a:t>
            </a:r>
            <a:r>
              <a:rPr kumimoji="1" lang="zh-CN" altLang="en-US" baseline="0" dirty="0"/>
              <a:t> </a:t>
            </a:r>
            <a:r>
              <a:rPr kumimoji="1" lang="en-US" altLang="zh-CN" baseline="0" dirty="0"/>
              <a:t>Opprentice</a:t>
            </a:r>
            <a:r>
              <a:rPr kumimoji="1" lang="zh-CN" altLang="en-US" baseline="0" dirty="0"/>
              <a:t> </a:t>
            </a:r>
            <a:r>
              <a:rPr kumimoji="1" lang="en-US" altLang="zh-CN" baseline="0" dirty="0"/>
              <a:t>with</a:t>
            </a:r>
            <a:r>
              <a:rPr kumimoji="1" lang="zh-CN" altLang="en-US" baseline="0" dirty="0"/>
              <a:t> </a:t>
            </a:r>
            <a:r>
              <a:rPr kumimoji="1" lang="en-US" altLang="zh-CN" baseline="0" dirty="0"/>
              <a:t>other</a:t>
            </a:r>
            <a:r>
              <a:rPr kumimoji="1" lang="zh-CN" altLang="en-US" baseline="0" dirty="0"/>
              <a:t> </a:t>
            </a:r>
            <a:r>
              <a:rPr kumimoji="1" lang="en-US" altLang="zh-CN" baseline="0" dirty="0"/>
              <a:t>methods.</a:t>
            </a:r>
            <a:r>
              <a:rPr kumimoji="1" lang="zh-CN" altLang="en-US" baseline="0" dirty="0"/>
              <a:t> </a:t>
            </a:r>
            <a:endParaRPr kumimoji="1" lang="en-US" altLang="zh-CN" baseline="0" dirty="0"/>
          </a:p>
          <a:p>
            <a:endParaRPr kumimoji="1" lang="en-US" altLang="zh-CN" baseline="0" dirty="0"/>
          </a:p>
          <a:p>
            <a:r>
              <a:rPr kumimoji="1" lang="en-US" altLang="zh-CN" baseline="0" dirty="0"/>
              <a:t>With all</a:t>
            </a:r>
            <a:r>
              <a:rPr kumimoji="1" lang="zh-CN" altLang="en-US" baseline="0" dirty="0"/>
              <a:t> </a:t>
            </a:r>
            <a:r>
              <a:rPr kumimoji="1" lang="en-US" altLang="zh-CN" baseline="0" dirty="0"/>
              <a:t>these</a:t>
            </a:r>
            <a:r>
              <a:rPr kumimoji="1" lang="zh-CN" altLang="en-US" baseline="0" dirty="0"/>
              <a:t> </a:t>
            </a:r>
            <a:r>
              <a:rPr kumimoji="1" lang="en-US" altLang="zh-CN" baseline="0" dirty="0"/>
              <a:t>four</a:t>
            </a:r>
            <a:r>
              <a:rPr kumimoji="1" lang="zh-CN" altLang="en-US" baseline="0" dirty="0"/>
              <a:t> </a:t>
            </a:r>
            <a:r>
              <a:rPr kumimoji="1" lang="en-US" altLang="zh-CN" baseline="0" dirty="0"/>
              <a:t>parts</a:t>
            </a:r>
            <a:r>
              <a:rPr kumimoji="1" lang="zh-CN" altLang="en-US" baseline="0" dirty="0"/>
              <a:t> </a:t>
            </a:r>
            <a:r>
              <a:rPr kumimoji="1" lang="en-US" altLang="zh-CN" baseline="0" dirty="0"/>
              <a:t>combined</a:t>
            </a:r>
            <a:r>
              <a:rPr kumimoji="1" lang="zh-CN" altLang="en-US" baseline="0" dirty="0"/>
              <a:t> </a:t>
            </a:r>
            <a:r>
              <a:rPr kumimoji="1" lang="en-US" altLang="zh-CN" baseline="0" dirty="0"/>
              <a:t>together,</a:t>
            </a:r>
            <a:r>
              <a:rPr kumimoji="1" lang="zh-CN" altLang="en-US" baseline="0" dirty="0"/>
              <a:t> </a:t>
            </a:r>
            <a:r>
              <a:rPr kumimoji="1" lang="en-US" altLang="zh-CN" baseline="0" dirty="0"/>
              <a:t>we</a:t>
            </a:r>
            <a:r>
              <a:rPr kumimoji="1" lang="zh-CN" altLang="en-US" baseline="0" dirty="0"/>
              <a:t> </a:t>
            </a:r>
            <a:r>
              <a:rPr kumimoji="1" lang="en-US" altLang="zh-CN" baseline="0" dirty="0"/>
              <a:t>get</a:t>
            </a:r>
            <a:r>
              <a:rPr kumimoji="1" lang="zh-CN" altLang="en-US" baseline="0" dirty="0"/>
              <a:t> </a:t>
            </a:r>
            <a:r>
              <a:rPr kumimoji="1" lang="en-US" altLang="zh-CN" baseline="0" dirty="0"/>
              <a:t>Opprentice</a:t>
            </a:r>
            <a:r>
              <a:rPr kumimoji="1" lang="zh-CN" altLang="en-US" baseline="0" dirty="0"/>
              <a:t> </a:t>
            </a:r>
            <a:r>
              <a:rPr kumimoji="1" lang="en-US" altLang="zh-CN" baseline="0" dirty="0"/>
              <a:t>as</a:t>
            </a:r>
            <a:r>
              <a:rPr kumimoji="1" lang="zh-CN" altLang="en-US" baseline="0" dirty="0"/>
              <a:t> </a:t>
            </a:r>
            <a:r>
              <a:rPr kumimoji="1" lang="en-US" altLang="zh-CN" baseline="0" dirty="0"/>
              <a:t>a</a:t>
            </a:r>
            <a:r>
              <a:rPr kumimoji="1" lang="zh-CN" altLang="en-US" baseline="0" dirty="0"/>
              <a:t> </a:t>
            </a:r>
            <a:r>
              <a:rPr kumimoji="1" lang="en-US" altLang="zh-CN" baseline="0" dirty="0"/>
              <a:t>whole</a:t>
            </a:r>
            <a:r>
              <a:rPr kumimoji="1" lang="zh-CN" altLang="en-US" baseline="0" dirty="0"/>
              <a:t> </a:t>
            </a:r>
            <a:r>
              <a:rPr kumimoji="1" lang="en-US" altLang="zh-CN" baseline="0" dirty="0"/>
              <a:t>here.</a:t>
            </a:r>
            <a:endParaRPr kumimoji="1" lang="zh-CN" altLang="en-US" baseline="0" dirty="0"/>
          </a:p>
          <a:p>
            <a:endParaRPr kumimoji="1" lang="zh-CN" altLang="en-US" baseline="0" dirty="0"/>
          </a:p>
          <a:p>
            <a:r>
              <a:rPr kumimoji="1" lang="en-US" altLang="zh-CN" baseline="0" dirty="0"/>
              <a:t>We</a:t>
            </a:r>
            <a:r>
              <a:rPr kumimoji="1" lang="zh-CN" altLang="en-US" baseline="0" dirty="0"/>
              <a:t> </a:t>
            </a:r>
            <a:r>
              <a:rPr kumimoji="1" lang="en-US" altLang="zh-CN" baseline="0" dirty="0"/>
              <a:t>also</a:t>
            </a:r>
            <a:r>
              <a:rPr kumimoji="1" lang="zh-CN" altLang="en-US" baseline="0" dirty="0"/>
              <a:t> </a:t>
            </a:r>
            <a:r>
              <a:rPr kumimoji="1" lang="en-US" altLang="zh-CN" baseline="0" dirty="0"/>
              <a:t>evaluate</a:t>
            </a:r>
            <a:r>
              <a:rPr kumimoji="1" lang="zh-CN" altLang="en-US" baseline="0" dirty="0"/>
              <a:t> </a:t>
            </a:r>
            <a:r>
              <a:rPr kumimoji="1" lang="en-US" altLang="zh-CN" baseline="0" dirty="0"/>
              <a:t>the</a:t>
            </a:r>
            <a:r>
              <a:rPr kumimoji="1" lang="zh-CN" altLang="en-US" baseline="0" dirty="0"/>
              <a:t> </a:t>
            </a:r>
            <a:r>
              <a:rPr kumimoji="1" lang="en-US" altLang="zh-CN" baseline="0" dirty="0"/>
              <a:t>labeling</a:t>
            </a:r>
            <a:r>
              <a:rPr kumimoji="1" lang="zh-CN" altLang="en-US" baseline="0" dirty="0"/>
              <a:t> </a:t>
            </a:r>
            <a:r>
              <a:rPr kumimoji="1" lang="en-US" altLang="zh-CN" baseline="0" dirty="0"/>
              <a:t>time,</a:t>
            </a:r>
            <a:r>
              <a:rPr kumimoji="1" lang="zh-CN" altLang="en-US" baseline="0" dirty="0"/>
              <a:t> </a:t>
            </a:r>
            <a:r>
              <a:rPr kumimoji="1" lang="en-US" altLang="zh-CN" baseline="0" dirty="0"/>
              <a:t>the</a:t>
            </a:r>
            <a:r>
              <a:rPr kumimoji="1" lang="zh-CN" altLang="en-US" baseline="0" dirty="0"/>
              <a:t> </a:t>
            </a:r>
            <a:r>
              <a:rPr kumimoji="1" lang="en-US" altLang="zh-CN" baseline="0" dirty="0"/>
              <a:t>online</a:t>
            </a:r>
            <a:r>
              <a:rPr kumimoji="1" lang="zh-CN" altLang="en-US" baseline="0" dirty="0"/>
              <a:t> </a:t>
            </a:r>
            <a:r>
              <a:rPr kumimoji="1" lang="en-US" altLang="zh-CN" baseline="0" dirty="0"/>
              <a:t>detecting</a:t>
            </a:r>
            <a:r>
              <a:rPr kumimoji="1" lang="zh-CN" altLang="en-US" baseline="0" dirty="0"/>
              <a:t> </a:t>
            </a:r>
            <a:r>
              <a:rPr kumimoji="1" lang="en-US" altLang="zh-CN" baseline="0" dirty="0"/>
              <a:t>lag</a:t>
            </a:r>
            <a:r>
              <a:rPr kumimoji="1" lang="zh-CN" altLang="en-US" baseline="0" dirty="0"/>
              <a:t> </a:t>
            </a:r>
            <a:r>
              <a:rPr kumimoji="1" lang="en-US" altLang="zh-CN" baseline="0" dirty="0"/>
              <a:t>and</a:t>
            </a:r>
            <a:r>
              <a:rPr kumimoji="1" lang="zh-CN" altLang="en-US" baseline="0" dirty="0"/>
              <a:t> </a:t>
            </a:r>
            <a:r>
              <a:rPr kumimoji="1" lang="en-US" altLang="zh-CN" baseline="0" dirty="0"/>
              <a:t>the</a:t>
            </a:r>
            <a:r>
              <a:rPr kumimoji="1" lang="zh-CN" altLang="en-US" baseline="0" dirty="0"/>
              <a:t> </a:t>
            </a:r>
            <a:r>
              <a:rPr kumimoji="1" lang="en-US" altLang="zh-CN" baseline="0" dirty="0"/>
              <a:t>offline</a:t>
            </a:r>
            <a:r>
              <a:rPr kumimoji="1" lang="zh-CN" altLang="en-US" baseline="0" dirty="0"/>
              <a:t> </a:t>
            </a:r>
            <a:r>
              <a:rPr kumimoji="1" lang="en-US" altLang="zh-CN" baseline="0" dirty="0"/>
              <a:t>training</a:t>
            </a:r>
            <a:r>
              <a:rPr kumimoji="1" lang="zh-CN" altLang="en-US" baseline="0" dirty="0"/>
              <a:t> </a:t>
            </a:r>
            <a:r>
              <a:rPr kumimoji="1" lang="en-US" altLang="zh-CN" baseline="0" dirty="0"/>
              <a:t>time</a:t>
            </a:r>
            <a:r>
              <a:rPr kumimoji="1" lang="zh-CN" altLang="en-US" baseline="0" dirty="0"/>
              <a:t> </a:t>
            </a:r>
            <a:r>
              <a:rPr kumimoji="1" lang="en-US" altLang="zh-CN" baseline="0" dirty="0"/>
              <a:t>of</a:t>
            </a:r>
            <a:r>
              <a:rPr kumimoji="1" lang="zh-CN" altLang="en-US" baseline="0" dirty="0"/>
              <a:t> </a:t>
            </a:r>
            <a:r>
              <a:rPr kumimoji="1" lang="en-US" altLang="zh-CN" baseline="0" dirty="0"/>
              <a:t>Opprentice.</a:t>
            </a:r>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31</a:t>
            </a:fld>
            <a:endParaRPr lang="zh-CN" altLang="en-US"/>
          </a:p>
        </p:txBody>
      </p:sp>
    </p:spTree>
    <p:extLst>
      <p:ext uri="{BB962C8B-B14F-4D97-AF65-F5344CB8AC3E}">
        <p14:creationId xmlns:p14="http://schemas.microsoft.com/office/powerpoint/2010/main" val="28745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firs</a:t>
            </a:r>
            <a:r>
              <a:rPr kumimoji="1" lang="zh-CN" altLang="en-US" dirty="0"/>
              <a:t> </a:t>
            </a:r>
            <a:r>
              <a:rPr kumimoji="1" lang="en-US" altLang="zh-CN" dirty="0"/>
              <a:t>look</a:t>
            </a:r>
            <a:r>
              <a:rPr kumimoji="1" lang="zh-CN" altLang="en-US" dirty="0"/>
              <a:t> </a:t>
            </a:r>
            <a:r>
              <a:rPr kumimoji="1" lang="en-US" altLang="zh-CN" dirty="0"/>
              <a:t>at</a:t>
            </a:r>
            <a:r>
              <a:rPr kumimoji="1" lang="zh-CN" altLang="en-US" dirty="0"/>
              <a:t> </a:t>
            </a:r>
            <a:r>
              <a:rPr kumimoji="1" lang="en-US" altLang="zh-CN" dirty="0"/>
              <a:t>the</a:t>
            </a:r>
            <a:r>
              <a:rPr kumimoji="1" lang="zh-CN" altLang="en-US" dirty="0"/>
              <a:t> </a:t>
            </a:r>
            <a:r>
              <a:rPr kumimoji="1" lang="en-US" altLang="zh-CN" dirty="0"/>
              <a:t>comparison</a:t>
            </a:r>
            <a:r>
              <a:rPr kumimoji="1" lang="zh-CN" altLang="en-US" baseline="0" dirty="0"/>
              <a:t> </a:t>
            </a:r>
            <a:r>
              <a:rPr kumimoji="1" lang="en-US" altLang="zh-CN" baseline="0" dirty="0"/>
              <a:t>between</a:t>
            </a:r>
            <a:r>
              <a:rPr kumimoji="1" lang="zh-CN" altLang="en-US" baseline="0" dirty="0"/>
              <a:t> </a:t>
            </a:r>
            <a:r>
              <a:rPr kumimoji="1" lang="en-US" altLang="zh-CN" baseline="0" dirty="0"/>
              <a:t>the</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r>
              <a:rPr kumimoji="1" lang="en-US" altLang="zh-CN" baseline="0" dirty="0"/>
              <a:t>and</a:t>
            </a:r>
            <a:r>
              <a:rPr kumimoji="1" lang="zh-CN" altLang="en-US" baseline="0" dirty="0"/>
              <a:t> </a:t>
            </a:r>
            <a:r>
              <a:rPr kumimoji="1" lang="en-US" altLang="zh-CN" baseline="0" dirty="0"/>
              <a:t>the</a:t>
            </a:r>
            <a:r>
              <a:rPr kumimoji="1" lang="zh-CN" altLang="en-US" baseline="0" dirty="0"/>
              <a:t> </a:t>
            </a:r>
            <a:r>
              <a:rPr kumimoji="1" lang="en-US" altLang="zh-CN" baseline="0" dirty="0"/>
              <a:t>basic</a:t>
            </a:r>
            <a:r>
              <a:rPr kumimoji="1" lang="zh-CN" altLang="en-US" baseline="0" dirty="0"/>
              <a:t> </a:t>
            </a:r>
            <a:r>
              <a:rPr kumimoji="1" lang="en-US" altLang="zh-CN" baseline="0" dirty="0"/>
              <a:t>detectors</a:t>
            </a:r>
            <a:r>
              <a:rPr kumimoji="1" lang="zh-CN" altLang="en-US" baseline="0" dirty="0"/>
              <a:t> </a:t>
            </a:r>
            <a:r>
              <a:rPr kumimoji="1" lang="en-US" altLang="zh-CN" baseline="0" dirty="0"/>
              <a:t>and</a:t>
            </a:r>
            <a:r>
              <a:rPr kumimoji="1" lang="zh-CN" altLang="en-US" baseline="0" dirty="0"/>
              <a:t> </a:t>
            </a:r>
            <a:r>
              <a:rPr kumimoji="1" lang="en-US" altLang="zh-CN" baseline="0" dirty="0"/>
              <a:t>two</a:t>
            </a:r>
            <a:r>
              <a:rPr kumimoji="1" lang="zh-CN" altLang="en-US" baseline="0" dirty="0"/>
              <a:t> </a:t>
            </a:r>
            <a:r>
              <a:rPr kumimoji="1" lang="en-US" altLang="zh-CN" baseline="0" dirty="0"/>
              <a:t>static</a:t>
            </a:r>
            <a:r>
              <a:rPr kumimoji="1" lang="zh-CN" altLang="en-US" baseline="0" dirty="0"/>
              <a:t> </a:t>
            </a:r>
            <a:r>
              <a:rPr kumimoji="1" lang="en-US" altLang="zh-CN" baseline="0" dirty="0"/>
              <a:t>methods</a:t>
            </a:r>
            <a:r>
              <a:rPr kumimoji="1" lang="zh-CN" altLang="en-US" baseline="0" dirty="0"/>
              <a:t> </a:t>
            </a:r>
            <a:r>
              <a:rPr kumimoji="1" lang="en-US" altLang="zh-CN" baseline="0" dirty="0"/>
              <a:t>for</a:t>
            </a:r>
            <a:r>
              <a:rPr kumimoji="1" lang="zh-CN" altLang="en-US" baseline="0" dirty="0"/>
              <a:t> </a:t>
            </a:r>
            <a:r>
              <a:rPr kumimoji="1" lang="en-US" altLang="zh-CN" baseline="0" dirty="0"/>
              <a:t>combining</a:t>
            </a:r>
            <a:r>
              <a:rPr kumimoji="1" lang="zh-CN" altLang="en-US" baseline="0" dirty="0"/>
              <a:t> </a:t>
            </a:r>
            <a:r>
              <a:rPr kumimoji="1" lang="en-US" altLang="zh-CN" baseline="0" dirty="0"/>
              <a:t>different</a:t>
            </a:r>
            <a:r>
              <a:rPr kumimoji="1" lang="zh-CN" altLang="en-US" baseline="0" dirty="0"/>
              <a:t> </a:t>
            </a:r>
            <a:r>
              <a:rPr kumimoji="1" lang="en-US" altLang="zh-CN" baseline="0" dirty="0"/>
              <a:t>basic detectors.</a:t>
            </a:r>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32</a:t>
            </a:fld>
            <a:endParaRPr lang="zh-CN" altLang="en-US"/>
          </a:p>
        </p:txBody>
      </p:sp>
    </p:spTree>
    <p:extLst>
      <p:ext uri="{BB962C8B-B14F-4D97-AF65-F5344CB8AC3E}">
        <p14:creationId xmlns:p14="http://schemas.microsoft.com/office/powerpoint/2010/main" val="316521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This</a:t>
            </a:r>
            <a:r>
              <a:rPr kumimoji="1" lang="en-US" altLang="zh-CN" baseline="0" dirty="0"/>
              <a:t> figure shows the</a:t>
            </a:r>
            <a:r>
              <a:rPr kumimoji="1" lang="zh-CN" altLang="en-US" baseline="0" dirty="0"/>
              <a:t> </a:t>
            </a:r>
            <a:r>
              <a:rPr kumimoji="1" lang="en-US" altLang="zh-CN" baseline="0" dirty="0"/>
              <a:t>precision-recall curves, or PR curves on the PV dataset. The results</a:t>
            </a:r>
            <a:r>
              <a:rPr kumimoji="1" lang="zh-CN" altLang="en-US" baseline="0" dirty="0"/>
              <a:t> </a:t>
            </a:r>
            <a:r>
              <a:rPr kumimoji="1" lang="en-US" altLang="zh-CN" baseline="0" dirty="0"/>
              <a:t>of</a:t>
            </a:r>
            <a:r>
              <a:rPr kumimoji="1" lang="zh-CN" altLang="en-US" baseline="0" dirty="0"/>
              <a:t> </a:t>
            </a:r>
            <a:r>
              <a:rPr kumimoji="1" lang="en-US" altLang="zh-CN" baseline="0" dirty="0"/>
              <a:t>the other</a:t>
            </a:r>
            <a:r>
              <a:rPr kumimoji="1" lang="zh-CN" altLang="en-US" baseline="0" dirty="0"/>
              <a:t> </a:t>
            </a:r>
            <a:r>
              <a:rPr kumimoji="1" lang="en-US" altLang="zh-CN" baseline="0" dirty="0"/>
              <a:t>two</a:t>
            </a:r>
            <a:r>
              <a:rPr kumimoji="1" lang="zh-CN" altLang="en-US" baseline="0" dirty="0"/>
              <a:t> </a:t>
            </a:r>
            <a:r>
              <a:rPr kumimoji="1" lang="en-US" altLang="zh-CN" baseline="0" dirty="0"/>
              <a:t>KPIs</a:t>
            </a:r>
            <a:r>
              <a:rPr kumimoji="1" lang="zh-CN" altLang="en-US" baseline="0" dirty="0"/>
              <a:t> </a:t>
            </a:r>
            <a:r>
              <a:rPr kumimoji="1" lang="en-US" altLang="zh-CN" baseline="0" dirty="0"/>
              <a:t>are</a:t>
            </a:r>
            <a:r>
              <a:rPr kumimoji="1" lang="zh-CN" altLang="en-US" baseline="0" dirty="0"/>
              <a:t> </a:t>
            </a:r>
            <a:r>
              <a:rPr kumimoji="1" lang="en-US" altLang="zh-CN" baseline="0" dirty="0"/>
              <a:t>similar.</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a:t>Empirically,</a:t>
            </a:r>
            <a:r>
              <a:rPr kumimoji="1" lang="zh-CN" altLang="en-US" baseline="0" dirty="0"/>
              <a:t> </a:t>
            </a:r>
            <a:r>
              <a:rPr kumimoji="1" lang="en-US" altLang="zh-CN" baseline="0" dirty="0"/>
              <a:t>the</a:t>
            </a:r>
            <a:r>
              <a:rPr kumimoji="1" lang="zh-CN" altLang="en-US" baseline="0" dirty="0"/>
              <a:t> </a:t>
            </a:r>
            <a:r>
              <a:rPr kumimoji="1" lang="en-US" altLang="zh-CN" baseline="0" dirty="0"/>
              <a:t>area</a:t>
            </a:r>
            <a:r>
              <a:rPr kumimoji="1" lang="zh-CN" altLang="en-US" baseline="0" dirty="0"/>
              <a:t> </a:t>
            </a:r>
            <a:r>
              <a:rPr kumimoji="1" lang="en-US" altLang="zh-CN" baseline="0" dirty="0"/>
              <a:t>under</a:t>
            </a:r>
            <a:r>
              <a:rPr kumimoji="1" lang="zh-CN" altLang="en-US" baseline="0" dirty="0"/>
              <a:t> </a:t>
            </a:r>
            <a:r>
              <a:rPr kumimoji="1" lang="en-US" altLang="zh-CN" baseline="0" dirty="0"/>
              <a:t>the</a:t>
            </a:r>
            <a:r>
              <a:rPr kumimoji="1" lang="zh-CN" altLang="en-US" baseline="0" dirty="0"/>
              <a:t> </a:t>
            </a:r>
            <a:r>
              <a:rPr kumimoji="1" lang="en-US" altLang="zh-CN" baseline="0" dirty="0"/>
              <a:t>PR curve is</a:t>
            </a:r>
            <a:r>
              <a:rPr kumimoji="1" lang="zh-CN" altLang="en-US" baseline="0" dirty="0"/>
              <a:t> </a:t>
            </a:r>
            <a:r>
              <a:rPr kumimoji="1" lang="en-US" altLang="zh-CN" baseline="0" dirty="0"/>
              <a:t>larger,</a:t>
            </a:r>
            <a:r>
              <a:rPr kumimoji="1" lang="zh-CN" altLang="en-US" baseline="0" dirty="0"/>
              <a:t> </a:t>
            </a:r>
            <a:r>
              <a:rPr kumimoji="1" lang="en-US" altLang="zh-CN" baseline="0" dirty="0"/>
              <a:t>the</a:t>
            </a:r>
            <a:r>
              <a:rPr kumimoji="1" lang="zh-CN" altLang="en-US" baseline="0" dirty="0"/>
              <a:t> </a:t>
            </a:r>
            <a:r>
              <a:rPr kumimoji="1" lang="en-US" altLang="zh-CN" baseline="0" dirty="0"/>
              <a:t>detection</a:t>
            </a:r>
            <a:r>
              <a:rPr kumimoji="1" lang="zh-CN" altLang="en-US" baseline="0" dirty="0"/>
              <a:t> </a:t>
            </a:r>
            <a:r>
              <a:rPr kumimoji="1" lang="en-US" altLang="zh-CN" baseline="0" dirty="0"/>
              <a:t>approach</a:t>
            </a:r>
            <a:r>
              <a:rPr kumimoji="1" lang="zh-CN" altLang="en-US" baseline="0" dirty="0"/>
              <a:t> </a:t>
            </a:r>
            <a:r>
              <a:rPr kumimoji="1" lang="en-US" altLang="zh-CN" baseline="0" dirty="0"/>
              <a:t>is</a:t>
            </a:r>
            <a:r>
              <a:rPr kumimoji="1" lang="zh-CN" altLang="en-US" baseline="0" dirty="0"/>
              <a:t> </a:t>
            </a:r>
            <a:r>
              <a:rPr kumimoji="1" lang="en-US" altLang="zh-CN" baseline="0" dirty="0"/>
              <a:t>better.</a:t>
            </a:r>
            <a:r>
              <a:rPr kumimoji="1" lang="zh-CN" altLang="en-US" baseline="0" dirty="0"/>
              <a:t> </a:t>
            </a:r>
            <a:r>
              <a:rPr kumimoji="1" lang="en-US" altLang="zh-CN" baseline="0" dirty="0"/>
              <a:t>We</a:t>
            </a:r>
            <a:r>
              <a:rPr kumimoji="1" lang="zh-CN" altLang="en-US" baseline="0" dirty="0"/>
              <a:t> </a:t>
            </a:r>
            <a:r>
              <a:rPr kumimoji="1" lang="en-US" altLang="zh-CN" baseline="0" dirty="0"/>
              <a:t>see</a:t>
            </a:r>
            <a:r>
              <a:rPr kumimoji="1" lang="zh-CN" altLang="en-US" baseline="0" dirty="0"/>
              <a:t> </a:t>
            </a:r>
            <a:r>
              <a:rPr kumimoji="1" lang="en-US" altLang="zh-CN" baseline="0" dirty="0"/>
              <a:t>that</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r>
              <a:rPr kumimoji="1" lang="en-US" altLang="zh-CN" baseline="0" dirty="0"/>
              <a:t>outperforms</a:t>
            </a:r>
            <a:r>
              <a:rPr kumimoji="1" lang="zh-CN" altLang="en-US" baseline="0" dirty="0"/>
              <a:t> </a:t>
            </a:r>
            <a:r>
              <a:rPr kumimoji="1" lang="en-US" altLang="zh-CN" baseline="0" dirty="0"/>
              <a:t>other</a:t>
            </a:r>
            <a:r>
              <a:rPr kumimoji="1" lang="zh-CN" altLang="en-US" baseline="0" dirty="0"/>
              <a:t> </a:t>
            </a:r>
            <a:r>
              <a:rPr kumimoji="1" lang="en-US" altLang="zh-CN" baseline="0" dirty="0"/>
              <a:t>detection</a:t>
            </a:r>
            <a:r>
              <a:rPr kumimoji="1" lang="zh-CN" altLang="en-US" baseline="0" dirty="0"/>
              <a:t> </a:t>
            </a:r>
            <a:r>
              <a:rPr kumimoji="1" lang="en-US" altLang="zh-CN" baseline="0" dirty="0"/>
              <a:t>approaches, including the</a:t>
            </a:r>
            <a:r>
              <a:rPr kumimoji="1" lang="zh-CN" altLang="en-US" baseline="0" dirty="0"/>
              <a:t> </a:t>
            </a:r>
            <a:r>
              <a:rPr kumimoji="1" lang="en-US" altLang="zh-CN" baseline="0" dirty="0"/>
              <a:t>top-3</a:t>
            </a:r>
            <a:r>
              <a:rPr kumimoji="1" lang="zh-CN" altLang="en-US" baseline="0" dirty="0"/>
              <a:t> </a:t>
            </a:r>
            <a:r>
              <a:rPr kumimoji="1" lang="en-US" altLang="zh-CN" baseline="0" dirty="0"/>
              <a:t>best</a:t>
            </a:r>
            <a:r>
              <a:rPr kumimoji="1" lang="zh-CN" altLang="en-US" baseline="0" dirty="0"/>
              <a:t> </a:t>
            </a:r>
            <a:r>
              <a:rPr kumimoji="1" lang="en-US" altLang="zh-CN" baseline="0" dirty="0"/>
              <a:t>basic</a:t>
            </a:r>
            <a:r>
              <a:rPr kumimoji="1" lang="zh-CN" altLang="en-US" baseline="0" dirty="0"/>
              <a:t> </a:t>
            </a:r>
            <a:r>
              <a:rPr kumimoji="1" lang="en-US" altLang="zh-CN" baseline="0" dirty="0"/>
              <a:t>detectors,</a:t>
            </a:r>
            <a:r>
              <a:rPr kumimoji="1" lang="zh-CN" altLang="en-US" baseline="0" dirty="0"/>
              <a:t> </a:t>
            </a:r>
            <a:r>
              <a:rPr kumimoji="1" lang="en-US" altLang="zh-CN" baseline="0" dirty="0"/>
              <a:t>and</a:t>
            </a:r>
            <a:r>
              <a:rPr kumimoji="1" lang="zh-CN" altLang="en-US" baseline="0" dirty="0"/>
              <a:t> </a:t>
            </a:r>
            <a:r>
              <a:rPr kumimoji="1" lang="en-US" altLang="zh-CN" baseline="0" dirty="0"/>
              <a:t>two</a:t>
            </a:r>
            <a:r>
              <a:rPr kumimoji="1" lang="zh-CN" altLang="en-US" baseline="0" dirty="0"/>
              <a:t> </a:t>
            </a:r>
            <a:r>
              <a:rPr kumimoji="1" lang="en-US" altLang="zh-CN" baseline="0" dirty="0"/>
              <a:t>static</a:t>
            </a:r>
            <a:r>
              <a:rPr kumimoji="1" lang="zh-CN" altLang="en-US" baseline="0" dirty="0"/>
              <a:t> </a:t>
            </a:r>
            <a:r>
              <a:rPr kumimoji="1" lang="en-US" altLang="zh-CN" baseline="0" dirty="0"/>
              <a:t>combination</a:t>
            </a:r>
            <a:r>
              <a:rPr kumimoji="1" lang="zh-CN" altLang="en-US" baseline="0" dirty="0"/>
              <a:t> </a:t>
            </a:r>
            <a:r>
              <a:rPr kumimoji="1" lang="en-US" altLang="zh-CN" baseline="0" dirty="0"/>
              <a:t>methods</a:t>
            </a:r>
            <a:r>
              <a:rPr kumimoji="1" lang="zh-CN" altLang="en-US" baseline="0" dirty="0"/>
              <a:t> </a:t>
            </a:r>
            <a:r>
              <a:rPr kumimoji="1" lang="en-US" altLang="zh-CN" baseline="0" dirty="0"/>
              <a:t>(majority-vote</a:t>
            </a:r>
            <a:r>
              <a:rPr kumimoji="1" lang="zh-CN" altLang="en-US" baseline="0" dirty="0"/>
              <a:t> </a:t>
            </a:r>
            <a:r>
              <a:rPr kumimoji="1" lang="en-US" altLang="zh-CN" baseline="0" dirty="0"/>
              <a:t>and</a:t>
            </a:r>
            <a:r>
              <a:rPr kumimoji="1" lang="zh-CN" altLang="en-US" baseline="0" dirty="0"/>
              <a:t> </a:t>
            </a:r>
            <a:r>
              <a:rPr kumimoji="1" lang="en-US" altLang="zh-CN" baseline="0" dirty="0"/>
              <a:t>normalization</a:t>
            </a:r>
            <a:r>
              <a:rPr kumimoji="1" lang="zh-CN" altLang="en-US" baseline="0" dirty="0"/>
              <a:t> </a:t>
            </a:r>
            <a:r>
              <a:rPr kumimoji="1" lang="en-US" altLang="zh-CN" baseline="0" dirty="0"/>
              <a:t>schema).</a:t>
            </a:r>
            <a:endParaRPr kumimoji="1" lang="zh-CN" altLang="en-US" baseline="0" dirty="0"/>
          </a:p>
          <a:p>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34</a:t>
            </a:fld>
            <a:endParaRPr lang="zh-CN" altLang="en-US"/>
          </a:p>
        </p:txBody>
      </p:sp>
    </p:spTree>
    <p:extLst>
      <p:ext uri="{BB962C8B-B14F-4D97-AF65-F5344CB8AC3E}">
        <p14:creationId xmlns:p14="http://schemas.microsoft.com/office/powerpoint/2010/main" val="1830003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also</a:t>
            </a:r>
            <a:r>
              <a:rPr kumimoji="1" lang="zh-CN" altLang="en-US" dirty="0"/>
              <a:t> </a:t>
            </a:r>
            <a:r>
              <a:rPr kumimoji="1" lang="en-US" altLang="zh-CN" dirty="0"/>
              <a:t>compare</a:t>
            </a:r>
            <a:r>
              <a:rPr kumimoji="1" lang="zh-CN" altLang="en-US" dirty="0"/>
              <a:t> </a:t>
            </a:r>
            <a:r>
              <a:rPr kumimoji="1" lang="en-US" altLang="zh-CN" dirty="0"/>
              <a:t>the</a:t>
            </a:r>
            <a:r>
              <a:rPr kumimoji="1" lang="zh-CN" altLang="en-US" dirty="0"/>
              <a:t> </a:t>
            </a:r>
            <a:r>
              <a:rPr kumimoji="1" lang="en-US" altLang="zh-CN" dirty="0"/>
              <a:t>random</a:t>
            </a:r>
            <a:r>
              <a:rPr kumimoji="1" lang="zh-CN" altLang="en-US" dirty="0"/>
              <a:t> </a:t>
            </a:r>
            <a:r>
              <a:rPr kumimoji="1" lang="en-US" altLang="zh-CN" dirty="0"/>
              <a:t>forest</a:t>
            </a:r>
            <a:r>
              <a:rPr kumimoji="1" lang="zh-CN" altLang="en-US" dirty="0"/>
              <a:t> </a:t>
            </a:r>
            <a:r>
              <a:rPr kumimoji="1" lang="en-US" altLang="zh-CN" dirty="0"/>
              <a:t>with</a:t>
            </a:r>
            <a:r>
              <a:rPr kumimoji="1" lang="zh-CN" altLang="en-US" dirty="0"/>
              <a:t> </a:t>
            </a:r>
            <a:r>
              <a:rPr kumimoji="1" lang="en-US" altLang="zh-CN" dirty="0"/>
              <a:t>other</a:t>
            </a:r>
            <a:r>
              <a:rPr kumimoji="1" lang="zh-CN" altLang="en-US" dirty="0"/>
              <a:t> </a:t>
            </a:r>
            <a:r>
              <a:rPr kumimoji="1" lang="en-US" altLang="zh-CN" dirty="0"/>
              <a:t>machine</a:t>
            </a:r>
            <a:r>
              <a:rPr kumimoji="1" lang="zh-CN" altLang="en-US" dirty="0"/>
              <a:t> </a:t>
            </a:r>
            <a:r>
              <a:rPr kumimoji="1" lang="en-US" altLang="zh-CN" dirty="0"/>
              <a:t>learning</a:t>
            </a:r>
            <a:r>
              <a:rPr kumimoji="1" lang="zh-CN" altLang="en-US" dirty="0"/>
              <a:t> </a:t>
            </a:r>
            <a:r>
              <a:rPr kumimoji="1" lang="en-US" altLang="zh-CN" dirty="0"/>
              <a:t>algorithms.</a:t>
            </a:r>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36</a:t>
            </a:fld>
            <a:endParaRPr lang="zh-CN" altLang="en-US"/>
          </a:p>
        </p:txBody>
      </p:sp>
    </p:spTree>
    <p:extLst>
      <p:ext uri="{BB962C8B-B14F-4D97-AF65-F5344CB8AC3E}">
        <p14:creationId xmlns:p14="http://schemas.microsoft.com/office/powerpoint/2010/main" val="1150369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AUCPR means the area under the PR-curve, and it is the larger the better.</a:t>
            </a:r>
            <a:r>
              <a:rPr kumimoji="1" lang="zh-CN" altLang="en-US" baseline="0" dirty="0"/>
              <a:t> </a:t>
            </a:r>
            <a:r>
              <a:rPr kumimoji="1" lang="en-US" altLang="zh-CN" baseline="0" dirty="0"/>
              <a:t>In</a:t>
            </a:r>
            <a:r>
              <a:rPr kumimoji="1" lang="zh-CN" altLang="en-US" baseline="0" dirty="0"/>
              <a:t> </a:t>
            </a:r>
            <a:r>
              <a:rPr kumimoji="1" lang="en-US" altLang="zh-CN" baseline="0" dirty="0"/>
              <a:t>order</a:t>
            </a:r>
            <a:r>
              <a:rPr kumimoji="1" lang="zh-CN" altLang="en-US" baseline="0" dirty="0"/>
              <a:t> </a:t>
            </a:r>
            <a:r>
              <a:rPr kumimoji="1" lang="en-US" altLang="zh-CN" baseline="0" dirty="0"/>
              <a:t>to</a:t>
            </a:r>
            <a:r>
              <a:rPr kumimoji="1" lang="zh-CN" altLang="en-US" baseline="0" dirty="0"/>
              <a:t> </a:t>
            </a:r>
            <a:r>
              <a:rPr kumimoji="1" lang="en-US" altLang="zh-CN" baseline="0" dirty="0"/>
              <a:t>see</a:t>
            </a:r>
            <a:r>
              <a:rPr kumimoji="1" lang="zh-CN" altLang="en-US" baseline="0" dirty="0"/>
              <a:t> </a:t>
            </a:r>
            <a:r>
              <a:rPr kumimoji="1" lang="en-US" altLang="zh-CN" baseline="0" dirty="0"/>
              <a:t>how</a:t>
            </a:r>
            <a:r>
              <a:rPr kumimoji="1" lang="zh-CN" altLang="en-US" baseline="0" dirty="0"/>
              <a:t> </a:t>
            </a:r>
            <a:r>
              <a:rPr kumimoji="1" lang="en-US" altLang="zh-CN" baseline="0" dirty="0"/>
              <a:t>different</a:t>
            </a:r>
            <a:r>
              <a:rPr kumimoji="1" lang="zh-CN" altLang="en-US" baseline="0" dirty="0"/>
              <a:t> </a:t>
            </a:r>
            <a:r>
              <a:rPr kumimoji="1" lang="en-US" altLang="zh-CN" baseline="0" dirty="0"/>
              <a:t>machine</a:t>
            </a:r>
            <a:r>
              <a:rPr kumimoji="1" lang="zh-CN" altLang="en-US" baseline="0" dirty="0"/>
              <a:t> </a:t>
            </a:r>
            <a:r>
              <a:rPr kumimoji="1" lang="en-US" altLang="zh-CN" baseline="0" dirty="0"/>
              <a:t>learning</a:t>
            </a:r>
            <a:r>
              <a:rPr kumimoji="1" lang="zh-CN" altLang="en-US" baseline="0" dirty="0"/>
              <a:t> </a:t>
            </a:r>
            <a:r>
              <a:rPr kumimoji="1" lang="en-US" altLang="zh-CN" baseline="0" dirty="0"/>
              <a:t>algorithms</a:t>
            </a:r>
            <a:r>
              <a:rPr kumimoji="1" lang="zh-CN" altLang="en-US" baseline="0" dirty="0"/>
              <a:t> </a:t>
            </a:r>
            <a:r>
              <a:rPr kumimoji="1" lang="en-US" altLang="zh-CN" baseline="0" dirty="0"/>
              <a:t>perform</a:t>
            </a:r>
            <a:r>
              <a:rPr kumimoji="1" lang="zh-CN" altLang="en-US" baseline="0" dirty="0"/>
              <a:t> </a:t>
            </a:r>
            <a:r>
              <a:rPr kumimoji="1" lang="en-US" altLang="zh-CN" baseline="0" dirty="0"/>
              <a:t>when</a:t>
            </a:r>
            <a:r>
              <a:rPr kumimoji="1" lang="zh-CN" altLang="en-US" baseline="0" dirty="0"/>
              <a:t> </a:t>
            </a:r>
            <a:r>
              <a:rPr kumimoji="1" lang="en-US" altLang="zh-CN" baseline="0" dirty="0"/>
              <a:t>faced</a:t>
            </a:r>
            <a:r>
              <a:rPr kumimoji="1" lang="zh-CN" altLang="en-US" baseline="0" dirty="0"/>
              <a:t> </a:t>
            </a:r>
            <a:r>
              <a:rPr kumimoji="1" lang="en-US" altLang="zh-CN" baseline="0" dirty="0"/>
              <a:t>with irrelevant</a:t>
            </a:r>
            <a:r>
              <a:rPr kumimoji="1" lang="zh-CN" altLang="en-US" baseline="0" dirty="0"/>
              <a:t> </a:t>
            </a:r>
            <a:r>
              <a:rPr kumimoji="1" lang="en-US" altLang="zh-CN" baseline="0" dirty="0"/>
              <a:t>and</a:t>
            </a:r>
            <a:r>
              <a:rPr kumimoji="1" lang="zh-CN" altLang="en-US" baseline="0" dirty="0"/>
              <a:t> </a:t>
            </a:r>
            <a:r>
              <a:rPr kumimoji="1" lang="en-US" altLang="zh-CN" baseline="0" dirty="0"/>
              <a:t>redundant</a:t>
            </a:r>
            <a:r>
              <a:rPr kumimoji="1" lang="zh-CN" altLang="en-US" baseline="0" dirty="0"/>
              <a:t> </a:t>
            </a:r>
            <a:r>
              <a:rPr kumimoji="1" lang="en-US" altLang="zh-CN" baseline="0" dirty="0"/>
              <a:t>features,</a:t>
            </a:r>
            <a:r>
              <a:rPr kumimoji="1" lang="zh-CN" altLang="en-US" baseline="0" dirty="0"/>
              <a:t> </a:t>
            </a:r>
            <a:r>
              <a:rPr kumimoji="1" lang="en-US" altLang="zh-CN" baseline="0" dirty="0"/>
              <a:t>we</a:t>
            </a:r>
            <a:r>
              <a:rPr kumimoji="1" lang="zh-CN" altLang="en-US" baseline="0" dirty="0"/>
              <a:t> </a:t>
            </a:r>
            <a:r>
              <a:rPr kumimoji="1" lang="en-US" altLang="zh-CN" baseline="0" dirty="0"/>
              <a:t>rank the 133 features based on mutual information, a typical feature selection method, and add</a:t>
            </a:r>
            <a:r>
              <a:rPr kumimoji="1" lang="zh-CN" altLang="en-US" baseline="0" dirty="0"/>
              <a:t> </a:t>
            </a:r>
            <a:r>
              <a:rPr kumimoji="1" lang="en-US" altLang="zh-CN" baseline="0" dirty="0"/>
              <a:t>the features one</a:t>
            </a:r>
            <a:r>
              <a:rPr kumimoji="1" lang="zh-CN" altLang="en-US" baseline="0" dirty="0"/>
              <a:t> </a:t>
            </a:r>
            <a:r>
              <a:rPr kumimoji="1" lang="en-US" altLang="zh-CN" baseline="0" dirty="0"/>
              <a:t>by</a:t>
            </a:r>
            <a:r>
              <a:rPr kumimoji="1" lang="zh-CN" altLang="en-US" baseline="0" dirty="0"/>
              <a:t> </a:t>
            </a:r>
            <a:r>
              <a:rPr kumimoji="1" lang="en-US" altLang="zh-CN" baseline="0" dirty="0"/>
              <a:t>one. </a:t>
            </a:r>
            <a:endParaRPr kumimoji="1" lang="zh-CN" altLang="en-US" baseline="0" dirty="0"/>
          </a:p>
          <a:p>
            <a:endParaRPr kumimoji="1" lang="zh-CN" altLang="en-US" baseline="0" dirty="0"/>
          </a:p>
          <a:p>
            <a:r>
              <a:rPr kumimoji="1" lang="en-US" altLang="zh-CN" baseline="0" dirty="0"/>
              <a:t>We</a:t>
            </a:r>
            <a:r>
              <a:rPr kumimoji="1" lang="zh-CN" altLang="en-US" baseline="0" dirty="0"/>
              <a:t> </a:t>
            </a:r>
            <a:r>
              <a:rPr kumimoji="1" lang="en-US" altLang="zh-CN" baseline="0" dirty="0"/>
              <a:t>see</a:t>
            </a:r>
            <a:r>
              <a:rPr kumimoji="1" lang="zh-CN" altLang="en-US" baseline="0" dirty="0"/>
              <a:t> </a:t>
            </a:r>
            <a:r>
              <a:rPr kumimoji="1" lang="en-US" altLang="zh-CN" baseline="0" dirty="0"/>
              <a:t>that</a:t>
            </a:r>
            <a:r>
              <a:rPr kumimoji="1" lang="zh-CN" altLang="en-US" baseline="0" dirty="0"/>
              <a:t> </a:t>
            </a:r>
            <a:r>
              <a:rPr kumimoji="1" lang="en-US" altLang="zh-CN" baseline="0" dirty="0"/>
              <a:t>the</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r>
              <a:rPr kumimoji="1" lang="en-US" altLang="zh-CN" baseline="0" dirty="0"/>
              <a:t>is</a:t>
            </a:r>
            <a:r>
              <a:rPr kumimoji="1" lang="zh-CN" altLang="en-US" baseline="0" dirty="0"/>
              <a:t> </a:t>
            </a:r>
            <a:r>
              <a:rPr kumimoji="1" lang="en-US" altLang="zh-CN" baseline="0" dirty="0"/>
              <a:t>almost</a:t>
            </a:r>
            <a:r>
              <a:rPr kumimoji="1" lang="zh-CN" altLang="en-US" baseline="0" dirty="0"/>
              <a:t> </a:t>
            </a:r>
            <a:r>
              <a:rPr kumimoji="1" lang="en-US" altLang="zh-CN" baseline="0" dirty="0"/>
              <a:t>not</a:t>
            </a:r>
            <a:r>
              <a:rPr kumimoji="1" lang="zh-CN" altLang="en-US" baseline="0" dirty="0"/>
              <a:t> </a:t>
            </a:r>
            <a:r>
              <a:rPr kumimoji="1" lang="en-US" altLang="zh-CN" baseline="0" dirty="0"/>
              <a:t>affected</a:t>
            </a:r>
            <a:r>
              <a:rPr kumimoji="1" lang="zh-CN" altLang="en-US" baseline="0" dirty="0"/>
              <a:t> </a:t>
            </a:r>
            <a:r>
              <a:rPr kumimoji="1" lang="en-US" altLang="zh-CN" baseline="0" dirty="0"/>
              <a:t>when</a:t>
            </a:r>
            <a:r>
              <a:rPr kumimoji="1" lang="zh-CN" altLang="en-US" baseline="0" dirty="0"/>
              <a:t> </a:t>
            </a:r>
            <a:r>
              <a:rPr kumimoji="1" lang="en-US" altLang="zh-CN" baseline="0" dirty="0"/>
              <a:t>we</a:t>
            </a:r>
            <a:r>
              <a:rPr kumimoji="1" lang="zh-CN" altLang="en-US" baseline="0" dirty="0"/>
              <a:t> </a:t>
            </a:r>
            <a:r>
              <a:rPr kumimoji="1" lang="en-US" altLang="zh-CN" baseline="0" dirty="0"/>
              <a:t>use</a:t>
            </a:r>
            <a:r>
              <a:rPr kumimoji="1" lang="zh-CN" altLang="en-US" baseline="0" dirty="0"/>
              <a:t> </a:t>
            </a:r>
            <a:r>
              <a:rPr kumimoji="1" lang="en-US" altLang="zh-CN" baseline="0" dirty="0"/>
              <a:t>more</a:t>
            </a:r>
            <a:r>
              <a:rPr kumimoji="1" lang="zh-CN" altLang="en-US" baseline="0" dirty="0"/>
              <a:t> </a:t>
            </a:r>
            <a:r>
              <a:rPr kumimoji="1" lang="en-US" altLang="zh-CN" baseline="0" dirty="0"/>
              <a:t>features,</a:t>
            </a:r>
            <a:r>
              <a:rPr kumimoji="1" lang="zh-CN" altLang="en-US" baseline="0" dirty="0"/>
              <a:t> </a:t>
            </a:r>
            <a:r>
              <a:rPr kumimoji="1" lang="en-US" altLang="zh-CN" baseline="0" dirty="0"/>
              <a:t>on</a:t>
            </a:r>
            <a:r>
              <a:rPr kumimoji="1" lang="zh-CN" altLang="en-US" baseline="0" dirty="0"/>
              <a:t> </a:t>
            </a:r>
            <a:r>
              <a:rPr kumimoji="1" lang="en-US" altLang="zh-CN" baseline="0" dirty="0"/>
              <a:t>the</a:t>
            </a:r>
            <a:r>
              <a:rPr kumimoji="1" lang="zh-CN" altLang="en-US" baseline="0" dirty="0"/>
              <a:t> </a:t>
            </a:r>
            <a:r>
              <a:rPr kumimoji="1" lang="en-US" altLang="zh-CN" baseline="0" dirty="0"/>
              <a:t>other</a:t>
            </a:r>
            <a:r>
              <a:rPr kumimoji="1" lang="zh-CN" altLang="en-US" baseline="0" dirty="0"/>
              <a:t> </a:t>
            </a:r>
            <a:r>
              <a:rPr kumimoji="1" lang="en-US" altLang="zh-CN" baseline="0" dirty="0"/>
              <a:t>hand,</a:t>
            </a:r>
            <a:r>
              <a:rPr kumimoji="1" lang="zh-CN" altLang="en-US" baseline="0" dirty="0"/>
              <a:t> </a:t>
            </a:r>
            <a:r>
              <a:rPr kumimoji="1" lang="en-US" altLang="zh-CN" baseline="0" dirty="0"/>
              <a:t>the</a:t>
            </a:r>
            <a:r>
              <a:rPr kumimoji="1" lang="zh-CN" altLang="en-US" baseline="0" dirty="0"/>
              <a:t> </a:t>
            </a:r>
            <a:r>
              <a:rPr kumimoji="1" lang="en-US" altLang="zh-CN" baseline="0" dirty="0"/>
              <a:t>performance of</a:t>
            </a:r>
            <a:r>
              <a:rPr kumimoji="1" lang="zh-CN" altLang="en-US" baseline="0" dirty="0"/>
              <a:t> </a:t>
            </a:r>
            <a:r>
              <a:rPr kumimoji="1" lang="en-US" altLang="zh-CN" baseline="0" dirty="0"/>
              <a:t>other</a:t>
            </a:r>
            <a:r>
              <a:rPr kumimoji="1" lang="zh-CN" altLang="en-US" baseline="0" dirty="0"/>
              <a:t> </a:t>
            </a:r>
            <a:r>
              <a:rPr kumimoji="1" lang="en-US" altLang="zh-CN" baseline="0" dirty="0"/>
              <a:t>learning</a:t>
            </a:r>
            <a:r>
              <a:rPr kumimoji="1" lang="zh-CN" altLang="en-US" baseline="0" dirty="0"/>
              <a:t> </a:t>
            </a:r>
            <a:r>
              <a:rPr kumimoji="1" lang="en-US" altLang="zh-CN" baseline="0" dirty="0"/>
              <a:t>algorithms</a:t>
            </a:r>
            <a:r>
              <a:rPr kumimoji="1" lang="zh-CN" altLang="en-US" baseline="0" dirty="0"/>
              <a:t> </a:t>
            </a:r>
            <a:r>
              <a:rPr kumimoji="1" lang="en-US" altLang="zh-CN" baseline="0" dirty="0"/>
              <a:t>decreases</a:t>
            </a:r>
            <a:r>
              <a:rPr kumimoji="1" lang="zh-CN" altLang="en-US" baseline="0" dirty="0"/>
              <a:t> </a:t>
            </a:r>
            <a:r>
              <a:rPr kumimoji="1" lang="en-US" altLang="zh-CN" baseline="0" dirty="0"/>
              <a:t>a</a:t>
            </a:r>
            <a:r>
              <a:rPr kumimoji="1" lang="zh-CN" altLang="en-US" baseline="0" dirty="0"/>
              <a:t> </a:t>
            </a:r>
            <a:r>
              <a:rPr kumimoji="1" lang="en-US" altLang="zh-CN" baseline="0" dirty="0"/>
              <a:t>lot.</a:t>
            </a:r>
            <a:r>
              <a:rPr kumimoji="1" lang="zh-CN" altLang="en-US" baseline="0" dirty="0"/>
              <a:t> </a:t>
            </a:r>
            <a:r>
              <a:rPr kumimoji="1" lang="en-US" altLang="zh-CN" baseline="0" dirty="0"/>
              <a:t>The</a:t>
            </a:r>
            <a:r>
              <a:rPr kumimoji="1" lang="zh-CN" altLang="en-US" baseline="0" dirty="0"/>
              <a:t> </a:t>
            </a:r>
            <a:r>
              <a:rPr kumimoji="1" lang="en-US" altLang="zh-CN" baseline="0" dirty="0"/>
              <a:t>result</a:t>
            </a:r>
            <a:r>
              <a:rPr kumimoji="1" lang="zh-CN" altLang="en-US" baseline="0" dirty="0"/>
              <a:t> </a:t>
            </a:r>
            <a:r>
              <a:rPr kumimoji="1" lang="en-US" altLang="zh-CN" baseline="0" dirty="0"/>
              <a:t>shows</a:t>
            </a:r>
            <a:r>
              <a:rPr kumimoji="1" lang="zh-CN" altLang="en-US" baseline="0" dirty="0"/>
              <a:t> </a:t>
            </a:r>
            <a:r>
              <a:rPr kumimoji="1" lang="en-US" altLang="zh-CN" baseline="0" dirty="0"/>
              <a:t>that</a:t>
            </a:r>
            <a:r>
              <a:rPr kumimoji="1" lang="zh-CN" altLang="en-US" baseline="0" dirty="0"/>
              <a:t> </a:t>
            </a:r>
            <a:r>
              <a:rPr kumimoji="1" lang="en-US" altLang="zh-CN" baseline="0" dirty="0"/>
              <a:t>the</a:t>
            </a:r>
            <a:r>
              <a:rPr kumimoji="1" lang="zh-CN" altLang="en-US" baseline="0" dirty="0"/>
              <a:t> </a:t>
            </a:r>
            <a:r>
              <a:rPr kumimoji="1" lang="en-US" altLang="zh-CN" baseline="0" dirty="0"/>
              <a:t>random</a:t>
            </a:r>
            <a:r>
              <a:rPr kumimoji="1" lang="zh-CN" altLang="en-US" baseline="0" dirty="0"/>
              <a:t> </a:t>
            </a:r>
            <a:r>
              <a:rPr kumimoji="1" lang="en-US" altLang="zh-CN" baseline="0" dirty="0"/>
              <a:t>forest</a:t>
            </a:r>
            <a:r>
              <a:rPr kumimoji="1" lang="zh-CN" altLang="en-US" baseline="0" dirty="0"/>
              <a:t> </a:t>
            </a:r>
            <a:r>
              <a:rPr kumimoji="1" lang="en-US" altLang="zh-CN" baseline="0" dirty="0"/>
              <a:t>is</a:t>
            </a:r>
            <a:r>
              <a:rPr kumimoji="1" lang="zh-CN" altLang="en-US" baseline="0" dirty="0"/>
              <a:t> </a:t>
            </a:r>
            <a:r>
              <a:rPr kumimoji="1" lang="en-US" altLang="zh-CN" baseline="0" dirty="0"/>
              <a:t>more robust</a:t>
            </a:r>
            <a:r>
              <a:rPr kumimoji="1" lang="zh-CN" altLang="en-US" baseline="0" dirty="0"/>
              <a:t> </a:t>
            </a:r>
            <a:r>
              <a:rPr kumimoji="1" lang="en-US" altLang="zh-CN" baseline="0" dirty="0"/>
              <a:t>to</a:t>
            </a:r>
            <a:r>
              <a:rPr kumimoji="1" lang="zh-CN" altLang="en-US" baseline="0" dirty="0"/>
              <a:t> </a:t>
            </a:r>
            <a:r>
              <a:rPr kumimoji="1" lang="en-US" altLang="zh-CN" baseline="0" dirty="0"/>
              <a:t>irrelevant</a:t>
            </a:r>
            <a:r>
              <a:rPr kumimoji="1" lang="zh-CN" altLang="en-US" baseline="0" dirty="0"/>
              <a:t> </a:t>
            </a:r>
            <a:r>
              <a:rPr kumimoji="1" lang="en-US" altLang="zh-CN" baseline="0" dirty="0"/>
              <a:t>and</a:t>
            </a:r>
            <a:r>
              <a:rPr kumimoji="1" lang="zh-CN" altLang="en-US" baseline="0" dirty="0"/>
              <a:t> </a:t>
            </a:r>
            <a:r>
              <a:rPr kumimoji="1" lang="en-US" altLang="zh-CN" baseline="0" dirty="0"/>
              <a:t>redundant</a:t>
            </a:r>
            <a:r>
              <a:rPr kumimoji="1" lang="zh-CN" altLang="en-US" baseline="0" dirty="0"/>
              <a:t> </a:t>
            </a:r>
            <a:r>
              <a:rPr kumimoji="1" lang="en-US" altLang="zh-CN" baseline="0" dirty="0"/>
              <a:t>features</a:t>
            </a:r>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37</a:t>
            </a:fld>
            <a:endParaRPr lang="zh-CN" altLang="en-US"/>
          </a:p>
        </p:txBody>
      </p:sp>
    </p:spTree>
    <p:extLst>
      <p:ext uri="{BB962C8B-B14F-4D97-AF65-F5344CB8AC3E}">
        <p14:creationId xmlns:p14="http://schemas.microsoft.com/office/powerpoint/2010/main" val="1995219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a:t>
            </a:r>
            <a:r>
              <a:rPr kumimoji="1" lang="zh-CN" altLang="en-US" dirty="0"/>
              <a:t> </a:t>
            </a:r>
            <a:r>
              <a:rPr kumimoji="1" lang="en-US" altLang="zh-CN" dirty="0"/>
              <a:t>will</a:t>
            </a:r>
            <a:r>
              <a:rPr kumimoji="1" lang="zh-CN" altLang="en-US" baseline="0" dirty="0"/>
              <a:t> </a:t>
            </a:r>
            <a:r>
              <a:rPr kumimoji="1" lang="en-US" altLang="zh-CN" baseline="0" dirty="0"/>
              <a:t>just</a:t>
            </a:r>
            <a:r>
              <a:rPr kumimoji="1" lang="zh-CN" altLang="en-US" baseline="0" dirty="0"/>
              <a:t> </a:t>
            </a:r>
            <a:r>
              <a:rPr kumimoji="1" lang="en-US" altLang="zh-CN" baseline="0" dirty="0"/>
              <a:t>skip</a:t>
            </a:r>
            <a:r>
              <a:rPr kumimoji="1" lang="zh-CN" altLang="en-US" baseline="0" dirty="0"/>
              <a:t> </a:t>
            </a:r>
            <a:r>
              <a:rPr kumimoji="1" lang="en-US" altLang="zh-CN" baseline="0" dirty="0"/>
              <a:t>other</a:t>
            </a:r>
            <a:r>
              <a:rPr kumimoji="1" lang="zh-CN" altLang="en-US" baseline="0" dirty="0"/>
              <a:t> </a:t>
            </a:r>
            <a:r>
              <a:rPr kumimoji="1" lang="en-US" altLang="zh-CN" baseline="0" dirty="0"/>
              <a:t>detailed results,</a:t>
            </a:r>
            <a:r>
              <a:rPr kumimoji="1" lang="zh-CN" altLang="en-US" baseline="0" dirty="0"/>
              <a:t> </a:t>
            </a:r>
            <a:r>
              <a:rPr kumimoji="1" lang="en-US" altLang="zh-CN" baseline="0" dirty="0"/>
              <a:t>and</a:t>
            </a:r>
            <a:r>
              <a:rPr kumimoji="1" lang="zh-CN" altLang="en-US" baseline="0" dirty="0"/>
              <a:t> </a:t>
            </a:r>
            <a:r>
              <a:rPr kumimoji="1" lang="en-US" altLang="zh-CN" baseline="0" dirty="0"/>
              <a:t>show</a:t>
            </a:r>
            <a:r>
              <a:rPr kumimoji="1" lang="zh-CN" altLang="en-US" baseline="0" dirty="0"/>
              <a:t> </a:t>
            </a:r>
            <a:r>
              <a:rPr kumimoji="1" lang="en-US" altLang="zh-CN" baseline="0" dirty="0"/>
              <a:t>the</a:t>
            </a:r>
            <a:r>
              <a:rPr kumimoji="1" lang="zh-CN" altLang="en-US" baseline="0" dirty="0"/>
              <a:t> </a:t>
            </a:r>
            <a:r>
              <a:rPr kumimoji="1" lang="en-US" altLang="zh-CN" baseline="0" dirty="0"/>
              <a:t>performance</a:t>
            </a:r>
            <a:r>
              <a:rPr kumimoji="1" lang="zh-CN" altLang="en-US" baseline="0" dirty="0"/>
              <a:t> </a:t>
            </a:r>
            <a:r>
              <a:rPr kumimoji="1" lang="en-US" altLang="zh-CN" baseline="0" dirty="0"/>
              <a:t>of</a:t>
            </a:r>
            <a:r>
              <a:rPr kumimoji="1" lang="zh-CN" altLang="en-US" baseline="0" dirty="0"/>
              <a:t> </a:t>
            </a:r>
            <a:r>
              <a:rPr kumimoji="1" lang="en-US" altLang="zh-CN" baseline="0" dirty="0"/>
              <a:t>Opprentice</a:t>
            </a:r>
            <a:r>
              <a:rPr kumimoji="1" lang="zh-CN" altLang="en-US" baseline="0" dirty="0"/>
              <a:t> </a:t>
            </a:r>
            <a:r>
              <a:rPr kumimoji="1" lang="en-US" altLang="zh-CN" baseline="0" dirty="0"/>
              <a:t>as</a:t>
            </a:r>
            <a:r>
              <a:rPr kumimoji="1" lang="zh-CN" altLang="en-US" baseline="0" dirty="0"/>
              <a:t> </a:t>
            </a:r>
            <a:r>
              <a:rPr kumimoji="1" lang="en-US" altLang="zh-CN" baseline="0" dirty="0"/>
              <a:t>a</a:t>
            </a:r>
            <a:r>
              <a:rPr kumimoji="1" lang="zh-CN" altLang="en-US" baseline="0" dirty="0"/>
              <a:t> </a:t>
            </a:r>
            <a:r>
              <a:rPr kumimoji="1" lang="en-US" altLang="zh-CN" baseline="0" dirty="0"/>
              <a:t>whole.</a:t>
            </a:r>
            <a:r>
              <a:rPr kumimoji="1" lang="zh-CN" altLang="en-US" baseline="0" dirty="0"/>
              <a:t> </a:t>
            </a:r>
            <a:r>
              <a:rPr kumimoji="1" lang="en-US" altLang="zh-CN" baseline="0" dirty="0"/>
              <a:t>In</a:t>
            </a:r>
            <a:r>
              <a:rPr kumimoji="1" lang="zh-CN" altLang="en-US" baseline="0" dirty="0"/>
              <a:t> </a:t>
            </a:r>
            <a:r>
              <a:rPr kumimoji="1" lang="en-US" altLang="zh-CN" baseline="0" dirty="0"/>
              <a:t>this</a:t>
            </a:r>
            <a:r>
              <a:rPr kumimoji="1" lang="zh-CN" altLang="en-US" baseline="0" dirty="0"/>
              <a:t> </a:t>
            </a:r>
            <a:r>
              <a:rPr kumimoji="1" lang="en-US" altLang="zh-CN" baseline="0" dirty="0"/>
              <a:t>step,</a:t>
            </a:r>
            <a:r>
              <a:rPr kumimoji="1" lang="zh-CN" altLang="en-US" baseline="0" dirty="0"/>
              <a:t> </a:t>
            </a:r>
            <a:r>
              <a:rPr kumimoji="1" lang="en-US" altLang="zh-CN" baseline="0" dirty="0"/>
              <a:t>we</a:t>
            </a:r>
            <a:r>
              <a:rPr kumimoji="1" lang="zh-CN" altLang="en-US" baseline="0" dirty="0"/>
              <a:t> </a:t>
            </a:r>
            <a:r>
              <a:rPr kumimoji="1" lang="en-US" altLang="zh-CN" baseline="0" dirty="0"/>
              <a:t>compare</a:t>
            </a:r>
            <a:r>
              <a:rPr kumimoji="1" lang="zh-CN" altLang="en-US" baseline="0" dirty="0"/>
              <a:t> </a:t>
            </a:r>
            <a:r>
              <a:rPr kumimoji="1" lang="en-US" altLang="zh-CN" baseline="0" dirty="0"/>
              <a:t>the</a:t>
            </a:r>
            <a:r>
              <a:rPr kumimoji="1" lang="zh-CN" altLang="en-US" baseline="0" dirty="0"/>
              <a:t> </a:t>
            </a:r>
            <a:r>
              <a:rPr kumimoji="1" lang="en-US" altLang="zh-CN" baseline="0" dirty="0"/>
              <a:t>EWMA</a:t>
            </a:r>
            <a:r>
              <a:rPr kumimoji="1" lang="zh-CN" altLang="en-US" baseline="0" dirty="0"/>
              <a:t> </a:t>
            </a:r>
            <a:r>
              <a:rPr kumimoji="1" lang="en-US" altLang="zh-CN" baseline="0" dirty="0"/>
              <a:t>used</a:t>
            </a:r>
            <a:r>
              <a:rPr kumimoji="1" lang="zh-CN" altLang="en-US" baseline="0" dirty="0"/>
              <a:t> </a:t>
            </a:r>
            <a:r>
              <a:rPr kumimoji="1" lang="en-US" altLang="zh-CN" baseline="0" dirty="0"/>
              <a:t>by</a:t>
            </a:r>
            <a:r>
              <a:rPr kumimoji="1" lang="zh-CN" altLang="en-US" baseline="0" dirty="0"/>
              <a:t> </a:t>
            </a:r>
            <a:r>
              <a:rPr kumimoji="1" lang="en-US" altLang="zh-CN" baseline="0" dirty="0"/>
              <a:t>Opprentice</a:t>
            </a:r>
            <a:r>
              <a:rPr kumimoji="1" lang="zh-CN" altLang="en-US" baseline="0" dirty="0"/>
              <a:t> </a:t>
            </a:r>
            <a:r>
              <a:rPr kumimoji="1" lang="en-US" altLang="zh-CN" baseline="0" dirty="0"/>
              <a:t>to predict the classification threshold with</a:t>
            </a:r>
            <a:r>
              <a:rPr kumimoji="1" lang="zh-CN" altLang="en-US" baseline="0" dirty="0"/>
              <a:t> </a:t>
            </a:r>
            <a:r>
              <a:rPr kumimoji="1" lang="en-US" altLang="zh-CN" baseline="0" dirty="0"/>
              <a:t>another</a:t>
            </a:r>
            <a:r>
              <a:rPr kumimoji="1" lang="zh-CN" altLang="en-US" baseline="0" dirty="0"/>
              <a:t> </a:t>
            </a:r>
            <a:r>
              <a:rPr kumimoji="1" lang="en-US" altLang="zh-CN" baseline="0" dirty="0"/>
              <a:t>method</a:t>
            </a:r>
            <a:r>
              <a:rPr kumimoji="1" lang="zh-CN" altLang="en-US" baseline="0" dirty="0"/>
              <a:t> </a:t>
            </a:r>
            <a:r>
              <a:rPr kumimoji="1" lang="en-US" altLang="zh-CN" baseline="0" dirty="0"/>
              <a:t>5-fold</a:t>
            </a:r>
            <a:r>
              <a:rPr kumimoji="1" lang="zh-CN" altLang="en-US" baseline="0" dirty="0"/>
              <a:t> </a:t>
            </a:r>
            <a:r>
              <a:rPr kumimoji="1" lang="en-US" altLang="zh-CN" baseline="0" dirty="0"/>
              <a:t>cross-validation.</a:t>
            </a:r>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38</a:t>
            </a:fld>
            <a:endParaRPr lang="zh-CN" altLang="en-US"/>
          </a:p>
        </p:txBody>
      </p:sp>
    </p:spTree>
    <p:extLst>
      <p:ext uri="{BB962C8B-B14F-4D97-AF65-F5344CB8AC3E}">
        <p14:creationId xmlns:p14="http://schemas.microsoft.com/office/powerpoint/2010/main" val="964002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a:t>
            </a:r>
            <a:r>
              <a:rPr kumimoji="1" lang="zh-CN" altLang="en-US" dirty="0"/>
              <a:t> </a:t>
            </a:r>
            <a:r>
              <a:rPr kumimoji="1" lang="en-US" altLang="zh-CN" dirty="0"/>
              <a:t>green</a:t>
            </a:r>
            <a:r>
              <a:rPr kumimoji="1" lang="en-US" altLang="zh-CN" baseline="0" dirty="0"/>
              <a:t> </a:t>
            </a:r>
            <a:r>
              <a:rPr kumimoji="1" lang="en-US" altLang="zh-CN" dirty="0"/>
              <a:t>regions</a:t>
            </a:r>
            <a:r>
              <a:rPr kumimoji="1" lang="zh-CN" altLang="en-US" dirty="0"/>
              <a:t> </a:t>
            </a:r>
            <a:r>
              <a:rPr kumimoji="1" lang="en-US" altLang="zh-CN" dirty="0"/>
              <a:t>represent the</a:t>
            </a:r>
            <a:r>
              <a:rPr kumimoji="1" lang="zh-CN" altLang="en-US" dirty="0"/>
              <a:t> </a:t>
            </a:r>
            <a:r>
              <a:rPr kumimoji="1" lang="en-US" altLang="zh-CN" dirty="0"/>
              <a:t>preference</a:t>
            </a:r>
            <a:r>
              <a:rPr kumimoji="1" lang="en-US" altLang="zh-CN" baseline="0" dirty="0"/>
              <a:t> of precision and recall </a:t>
            </a:r>
            <a:r>
              <a:rPr kumimoji="1" lang="en-US" altLang="zh-CN" dirty="0"/>
              <a:t>given by the operator.</a:t>
            </a:r>
            <a:r>
              <a:rPr kumimoji="1" lang="zh-CN" altLang="en-US" baseline="0" dirty="0"/>
              <a:t> </a:t>
            </a:r>
            <a:r>
              <a:rPr kumimoji="1" lang="en-US" altLang="zh-CN" baseline="0" dirty="0"/>
              <a:t>Overall,</a:t>
            </a:r>
            <a:r>
              <a:rPr kumimoji="1" lang="zh-CN" altLang="en-US" baseline="0" dirty="0"/>
              <a:t> </a:t>
            </a:r>
            <a:r>
              <a:rPr kumimoji="1" lang="en-US" altLang="zh-CN" baseline="0" dirty="0"/>
              <a:t>we</a:t>
            </a:r>
            <a:r>
              <a:rPr kumimoji="1" lang="zh-CN" altLang="en-US" baseline="0" dirty="0"/>
              <a:t> </a:t>
            </a:r>
            <a:r>
              <a:rPr kumimoji="1" lang="en-US" altLang="zh-CN" baseline="0" dirty="0"/>
              <a:t>see</a:t>
            </a:r>
            <a:r>
              <a:rPr kumimoji="1" lang="zh-CN" altLang="en-US" baseline="0" dirty="0"/>
              <a:t> </a:t>
            </a:r>
            <a:r>
              <a:rPr kumimoji="1" lang="en-US" altLang="zh-CN" baseline="0" dirty="0"/>
              <a:t>that</a:t>
            </a:r>
            <a:r>
              <a:rPr kumimoji="1" lang="zh-CN" altLang="en-US" baseline="0" dirty="0"/>
              <a:t> </a:t>
            </a:r>
            <a:r>
              <a:rPr kumimoji="1" lang="en-US" altLang="zh-CN" baseline="0" dirty="0"/>
              <a:t>f</a:t>
            </a:r>
            <a:r>
              <a:rPr kumimoji="1" lang="en-US" altLang="zh-CN" dirty="0"/>
              <a:t>or</a:t>
            </a:r>
            <a:r>
              <a:rPr kumimoji="1" lang="zh-CN" altLang="en-US" dirty="0"/>
              <a:t> </a:t>
            </a:r>
            <a:r>
              <a:rPr kumimoji="1" lang="en-US" altLang="zh-CN" dirty="0"/>
              <a:t>the</a:t>
            </a:r>
            <a:r>
              <a:rPr kumimoji="1" lang="zh-CN" altLang="en-US" dirty="0"/>
              <a:t> </a:t>
            </a:r>
            <a:r>
              <a:rPr kumimoji="1" lang="en-US" altLang="zh-CN" dirty="0"/>
              <a:t>three</a:t>
            </a:r>
            <a:r>
              <a:rPr kumimoji="1" lang="zh-CN" altLang="en-US" dirty="0"/>
              <a:t> </a:t>
            </a:r>
            <a:r>
              <a:rPr kumimoji="1" lang="en-US" altLang="zh-CN" dirty="0"/>
              <a:t>KPIs,</a:t>
            </a:r>
            <a:r>
              <a:rPr kumimoji="1" lang="zh-CN" altLang="en-US" dirty="0"/>
              <a:t> </a:t>
            </a:r>
            <a:r>
              <a:rPr kumimoji="1" lang="en-US" altLang="zh-CN" baseline="0" dirty="0"/>
              <a:t>Opprentice</a:t>
            </a:r>
            <a:r>
              <a:rPr kumimoji="1" lang="zh-CN" altLang="en-US" baseline="0" dirty="0"/>
              <a:t> </a:t>
            </a:r>
            <a:r>
              <a:rPr kumimoji="1" lang="en-US" altLang="zh-CN" baseline="0" dirty="0"/>
              <a:t>can</a:t>
            </a:r>
            <a:r>
              <a:rPr kumimoji="1" lang="zh-CN" altLang="en-US" baseline="0" dirty="0"/>
              <a:t> </a:t>
            </a:r>
            <a:r>
              <a:rPr kumimoji="1" lang="en-US" altLang="zh-CN" baseline="0" dirty="0"/>
              <a:t>satisfy</a:t>
            </a:r>
            <a:r>
              <a:rPr kumimoji="1" lang="zh-CN" altLang="en-US" baseline="0" dirty="0"/>
              <a:t> </a:t>
            </a:r>
            <a:r>
              <a:rPr kumimoji="1" lang="en-US" altLang="zh-CN" baseline="0" dirty="0"/>
              <a:t>or</a:t>
            </a:r>
            <a:r>
              <a:rPr kumimoji="1" lang="zh-CN" altLang="en-US" baseline="0" dirty="0"/>
              <a:t> </a:t>
            </a:r>
            <a:r>
              <a:rPr kumimoji="1" lang="en-US" altLang="zh-CN" baseline="0" dirty="0"/>
              <a:t>approximate</a:t>
            </a:r>
            <a:r>
              <a:rPr kumimoji="1" lang="zh-CN" altLang="en-US" baseline="0" dirty="0"/>
              <a:t> </a:t>
            </a:r>
            <a:r>
              <a:rPr kumimoji="1" lang="en-US" altLang="zh-CN" baseline="0" dirty="0"/>
              <a:t>the</a:t>
            </a:r>
            <a:r>
              <a:rPr kumimoji="1" lang="zh-CN" altLang="en-US" baseline="0" dirty="0"/>
              <a:t> </a:t>
            </a:r>
            <a:r>
              <a:rPr kumimoji="1" lang="en-US" altLang="zh-CN" baseline="0" dirty="0"/>
              <a:t>preference</a:t>
            </a:r>
            <a:r>
              <a:rPr kumimoji="1" lang="zh-CN" altLang="en-US" baseline="0" dirty="0"/>
              <a:t> </a:t>
            </a:r>
            <a:r>
              <a:rPr kumimoji="1" lang="en-US" altLang="zh-CN" baseline="0" dirty="0"/>
              <a:t>most</a:t>
            </a:r>
            <a:r>
              <a:rPr kumimoji="1" lang="zh-CN" altLang="en-US" baseline="0" dirty="0"/>
              <a:t> </a:t>
            </a:r>
            <a:r>
              <a:rPr kumimoji="1" lang="en-US" altLang="zh-CN" baseline="0" dirty="0"/>
              <a:t>of</a:t>
            </a:r>
            <a:r>
              <a:rPr kumimoji="1" lang="zh-CN" altLang="en-US" baseline="0" dirty="0"/>
              <a:t> </a:t>
            </a:r>
            <a:r>
              <a:rPr kumimoji="1" lang="en-US" altLang="zh-CN" baseline="0" dirty="0"/>
              <a:t>the</a:t>
            </a:r>
            <a:r>
              <a:rPr kumimoji="1" lang="zh-CN" altLang="en-US" baseline="0" dirty="0"/>
              <a:t> </a:t>
            </a:r>
            <a:r>
              <a:rPr kumimoji="1" lang="en-US" altLang="zh-CN" baseline="0" dirty="0"/>
              <a:t>time.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a:p>
          <a:p>
            <a:r>
              <a:rPr kumimoji="1" lang="en-US" altLang="zh-CN" baseline="0" dirty="0"/>
              <a:t>When</a:t>
            </a:r>
            <a:r>
              <a:rPr kumimoji="1" lang="zh-CN" altLang="en-US" baseline="0" dirty="0"/>
              <a:t> </a:t>
            </a:r>
            <a:r>
              <a:rPr kumimoji="1" lang="en-US" altLang="zh-CN" baseline="0" dirty="0"/>
              <a:t>compared</a:t>
            </a:r>
            <a:r>
              <a:rPr kumimoji="1" lang="zh-CN" altLang="en-US" baseline="0" dirty="0"/>
              <a:t> </a:t>
            </a:r>
            <a:r>
              <a:rPr kumimoji="1" lang="en-US" altLang="zh-CN" baseline="0" dirty="0"/>
              <a:t>with</a:t>
            </a:r>
            <a:r>
              <a:rPr kumimoji="1" lang="zh-CN" altLang="en-US" baseline="0" dirty="0"/>
              <a:t> </a:t>
            </a:r>
            <a:r>
              <a:rPr kumimoji="1" lang="en-US" altLang="zh-CN" baseline="0" dirty="0"/>
              <a:t>5-fold</a:t>
            </a:r>
            <a:r>
              <a:rPr kumimoji="1" lang="zh-CN" altLang="en-US" baseline="0" dirty="0"/>
              <a:t> </a:t>
            </a:r>
            <a:r>
              <a:rPr kumimoji="1" lang="en-US" altLang="zh-CN" baseline="0" dirty="0"/>
              <a:t>cross-validation,</a:t>
            </a:r>
            <a:r>
              <a:rPr kumimoji="1" lang="zh-CN" altLang="en-US" baseline="0" dirty="0"/>
              <a:t> </a:t>
            </a:r>
            <a:r>
              <a:rPr kumimoji="1" lang="en-US" altLang="zh-CN" baseline="0" dirty="0"/>
              <a:t>Opprentice</a:t>
            </a:r>
            <a:r>
              <a:rPr kumimoji="1" lang="zh-CN" altLang="en-US" baseline="0" dirty="0"/>
              <a:t> </a:t>
            </a:r>
            <a:r>
              <a:rPr kumimoji="1" lang="en-US" altLang="zh-CN" baseline="0" dirty="0"/>
              <a:t>achieves</a:t>
            </a:r>
            <a:r>
              <a:rPr kumimoji="1" lang="zh-CN" altLang="en-US" baseline="0" dirty="0"/>
              <a:t> </a:t>
            </a:r>
            <a:r>
              <a:rPr kumimoji="1" lang="en-US" altLang="zh-CN" baseline="0" dirty="0"/>
              <a:t>more</a:t>
            </a:r>
            <a:r>
              <a:rPr kumimoji="1" lang="zh-CN" altLang="en-US" baseline="0" dirty="0"/>
              <a:t> </a:t>
            </a:r>
            <a:r>
              <a:rPr kumimoji="1" lang="en-US" altLang="zh-CN" baseline="0" dirty="0"/>
              <a:t>points</a:t>
            </a:r>
            <a:r>
              <a:rPr kumimoji="1" lang="zh-CN" altLang="en-US" baseline="0" dirty="0"/>
              <a:t> </a:t>
            </a:r>
            <a:r>
              <a:rPr kumimoji="1" lang="en-US" altLang="zh-CN" baseline="0" dirty="0"/>
              <a:t>in</a:t>
            </a:r>
            <a:r>
              <a:rPr kumimoji="1" lang="zh-CN" altLang="en-US" baseline="0" dirty="0"/>
              <a:t> </a:t>
            </a:r>
            <a:r>
              <a:rPr kumimoji="1" lang="en-US" altLang="zh-CN" baseline="0" dirty="0"/>
              <a:t>those</a:t>
            </a:r>
            <a:r>
              <a:rPr kumimoji="1" lang="zh-CN" altLang="en-US" baseline="0" dirty="0"/>
              <a:t> </a:t>
            </a:r>
            <a:r>
              <a:rPr kumimoji="1" lang="en-US" altLang="zh-CN" baseline="0" dirty="0"/>
              <a:t>preference</a:t>
            </a:r>
            <a:r>
              <a:rPr kumimoji="1" lang="zh-CN" altLang="en-US" baseline="0" dirty="0"/>
              <a:t> </a:t>
            </a:r>
            <a:r>
              <a:rPr kumimoji="1" lang="en-US" altLang="zh-CN" baseline="0" dirty="0"/>
              <a:t>regions.</a:t>
            </a:r>
            <a:r>
              <a:rPr kumimoji="1" lang="zh-CN" altLang="en-US" baseline="0" dirty="0"/>
              <a:t> </a:t>
            </a:r>
            <a:endParaRPr kumimoji="1" lang="en-US" altLang="zh-CN" baseline="0" dirty="0"/>
          </a:p>
          <a:p>
            <a:endParaRPr kumimoji="1"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imHei" charset="0"/>
                <a:ea typeface="SimHei" charset="0"/>
                <a:cs typeface="SimHei" charset="0"/>
              </a:rPr>
              <a:t>However, we found that this cross-validation method does not work quite well in our problem (§5.6). A potential explanation is that, as shown in Fig. 7, the best </a:t>
            </a:r>
            <a:r>
              <a:rPr lang="en-US" sz="1200" kern="1200" dirty="0" err="1">
                <a:solidFill>
                  <a:schemeClr val="tx1"/>
                </a:solidFill>
                <a:effectLst/>
                <a:latin typeface="SimHei" charset="0"/>
                <a:ea typeface="SimHei" charset="0"/>
                <a:cs typeface="SimHei" charset="0"/>
              </a:rPr>
              <a:t>cThlds</a:t>
            </a:r>
            <a:r>
              <a:rPr lang="en-US" sz="1200" kern="1200" dirty="0">
                <a:solidFill>
                  <a:schemeClr val="tx1"/>
                </a:solidFill>
                <a:effectLst/>
                <a:latin typeface="SimHei" charset="0"/>
                <a:ea typeface="SimHei" charset="0"/>
                <a:cs typeface="SimHei" charset="0"/>
              </a:rPr>
              <a:t> can differ greatly over weeks. As a result, in the cross-validation, the </a:t>
            </a:r>
            <a:r>
              <a:rPr lang="en-US" sz="1200" kern="1200" dirty="0" err="1">
                <a:solidFill>
                  <a:schemeClr val="tx1"/>
                </a:solidFill>
                <a:effectLst/>
                <a:latin typeface="SimHei" charset="0"/>
                <a:ea typeface="SimHei" charset="0"/>
                <a:cs typeface="SimHei" charset="0"/>
              </a:rPr>
              <a:t>cThld</a:t>
            </a:r>
            <a:r>
              <a:rPr lang="en-US" sz="1200" kern="1200" dirty="0">
                <a:solidFill>
                  <a:schemeClr val="tx1"/>
                </a:solidFill>
                <a:effectLst/>
                <a:latin typeface="SimHei" charset="0"/>
                <a:ea typeface="SimHei" charset="0"/>
                <a:cs typeface="SimHei" charset="0"/>
              </a:rPr>
              <a:t> that achieves the highest average performance over all the historical data might not be similar to the best </a:t>
            </a:r>
            <a:r>
              <a:rPr lang="en-US" sz="1200" kern="1200" dirty="0" err="1">
                <a:solidFill>
                  <a:schemeClr val="tx1"/>
                </a:solidFill>
                <a:effectLst/>
                <a:latin typeface="SimHei" charset="0"/>
                <a:ea typeface="SimHei" charset="0"/>
                <a:cs typeface="SimHei" charset="0"/>
              </a:rPr>
              <a:t>cThld</a:t>
            </a:r>
            <a:r>
              <a:rPr lang="en-US" sz="1200" kern="1200" dirty="0">
                <a:solidFill>
                  <a:schemeClr val="tx1"/>
                </a:solidFill>
                <a:effectLst/>
                <a:latin typeface="SimHei" charset="0"/>
                <a:ea typeface="SimHei" charset="0"/>
                <a:cs typeface="SimHei" charset="0"/>
              </a:rPr>
              <a:t> of the future week. </a:t>
            </a:r>
            <a:endParaRPr lang="en-US" dirty="0"/>
          </a:p>
          <a:p>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39</a:t>
            </a:fld>
            <a:endParaRPr lang="zh-CN" altLang="en-US"/>
          </a:p>
        </p:txBody>
      </p:sp>
    </p:spTree>
    <p:extLst>
      <p:ext uri="{BB962C8B-B14F-4D97-AF65-F5344CB8AC3E}">
        <p14:creationId xmlns:p14="http://schemas.microsoft.com/office/powerpoint/2010/main" val="1426100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We also notice that it</a:t>
            </a:r>
            <a:r>
              <a:rPr kumimoji="1" lang="zh-CN" altLang="en-US" baseline="0" dirty="0"/>
              <a:t> </a:t>
            </a:r>
            <a:r>
              <a:rPr kumimoji="1" lang="en-US" altLang="zh-CN" baseline="0" dirty="0"/>
              <a:t>is</a:t>
            </a:r>
            <a:r>
              <a:rPr kumimoji="1" lang="zh-CN" altLang="en-US" baseline="0" dirty="0"/>
              <a:t> </a:t>
            </a:r>
            <a:r>
              <a:rPr kumimoji="1" lang="en-US" altLang="zh-CN" baseline="0" dirty="0"/>
              <a:t>not</a:t>
            </a:r>
            <a:r>
              <a:rPr kumimoji="1" lang="zh-CN" altLang="en-US" baseline="0" dirty="0"/>
              <a:t> </a:t>
            </a:r>
            <a:r>
              <a:rPr kumimoji="1" lang="en-US" altLang="zh-CN" baseline="0" dirty="0"/>
              <a:t>easy</a:t>
            </a:r>
            <a:r>
              <a:rPr kumimoji="1" lang="zh-CN" altLang="en-US" baseline="0" dirty="0"/>
              <a:t> </a:t>
            </a:r>
            <a:r>
              <a:rPr kumimoji="1" lang="en-US" altLang="zh-CN" baseline="0" dirty="0"/>
              <a:t>to</a:t>
            </a:r>
            <a:r>
              <a:rPr kumimoji="1" lang="zh-CN" altLang="en-US" baseline="0" dirty="0"/>
              <a:t> </a:t>
            </a:r>
            <a:r>
              <a:rPr kumimoji="1" lang="en-US" altLang="zh-CN" baseline="0" dirty="0"/>
              <a:t>achieve</a:t>
            </a:r>
            <a:r>
              <a:rPr kumimoji="1" lang="zh-CN" altLang="en-US" baseline="0" dirty="0"/>
              <a:t> </a:t>
            </a:r>
            <a:r>
              <a:rPr kumimoji="1" lang="en-US" altLang="zh-CN" baseline="0" dirty="0"/>
              <a:t>high</a:t>
            </a:r>
            <a:r>
              <a:rPr kumimoji="1" lang="zh-CN" altLang="en-US" baseline="0" dirty="0"/>
              <a:t> </a:t>
            </a:r>
            <a:r>
              <a:rPr kumimoji="1" lang="en-US" altLang="zh-CN" baseline="0" dirty="0"/>
              <a:t>precision</a:t>
            </a:r>
            <a:r>
              <a:rPr kumimoji="1" lang="zh-CN" altLang="en-US" baseline="0" dirty="0"/>
              <a:t> </a:t>
            </a:r>
            <a:r>
              <a:rPr kumimoji="1" lang="en-US" altLang="zh-CN" baseline="0" dirty="0"/>
              <a:t>and</a:t>
            </a:r>
            <a:r>
              <a:rPr kumimoji="1" lang="zh-CN" altLang="en-US" baseline="0" dirty="0"/>
              <a:t> </a:t>
            </a:r>
            <a:r>
              <a:rPr kumimoji="1" lang="en-US" altLang="zh-CN" baseline="0" dirty="0"/>
              <a:t>recall</a:t>
            </a:r>
            <a:r>
              <a:rPr kumimoji="1" lang="zh-CN" altLang="en-US" baseline="0" dirty="0"/>
              <a:t> </a:t>
            </a:r>
            <a:r>
              <a:rPr kumimoji="1" lang="en-US" altLang="zh-CN" baseline="0" dirty="0"/>
              <a:t>all</a:t>
            </a:r>
            <a:r>
              <a:rPr kumimoji="1" lang="zh-CN" altLang="en-US" baseline="0" dirty="0"/>
              <a:t> </a:t>
            </a:r>
            <a:r>
              <a:rPr kumimoji="1" lang="en-US" altLang="zh-CN" baseline="0" dirty="0"/>
              <a:t>the</a:t>
            </a:r>
            <a:r>
              <a:rPr kumimoji="1" lang="zh-CN" altLang="en-US" baseline="0" dirty="0"/>
              <a:t> </a:t>
            </a:r>
            <a:r>
              <a:rPr kumimoji="1" lang="en-US" altLang="zh-CN" baseline="0" dirty="0"/>
              <a:t>time.</a:t>
            </a:r>
            <a:r>
              <a:rPr kumimoji="1" lang="zh-CN" altLang="en-US" baseline="0" dirty="0"/>
              <a:t> </a:t>
            </a:r>
            <a:r>
              <a:rPr kumimoji="1" lang="en-US" altLang="zh-CN" baseline="0" dirty="0"/>
              <a:t>This is because</a:t>
            </a:r>
            <a:r>
              <a:rPr kumimoji="1" lang="zh-CN" altLang="en-US" baseline="0" dirty="0"/>
              <a:t> </a:t>
            </a:r>
            <a:r>
              <a:rPr kumimoji="1" lang="en-US" altLang="zh-CN" baseline="0" dirty="0"/>
              <a:t>we use a fixed size window to calculate the precision and recall, and the</a:t>
            </a:r>
            <a:r>
              <a:rPr kumimoji="1" lang="zh-CN" altLang="en-US" baseline="0" dirty="0"/>
              <a:t> </a:t>
            </a:r>
            <a:r>
              <a:rPr kumimoji="1" lang="en-US" altLang="zh-CN" baseline="0" dirty="0"/>
              <a:t>anomalies</a:t>
            </a:r>
            <a:r>
              <a:rPr kumimoji="1" lang="zh-CN" altLang="en-US" baseline="0" dirty="0"/>
              <a:t> </a:t>
            </a:r>
            <a:r>
              <a:rPr kumimoji="1" lang="en-US" altLang="zh-CN" baseline="0" dirty="0"/>
              <a:t>could</a:t>
            </a:r>
            <a:r>
              <a:rPr kumimoji="1" lang="zh-CN" altLang="en-US" baseline="0" dirty="0"/>
              <a:t> </a:t>
            </a:r>
            <a:r>
              <a:rPr kumimoji="1" lang="en-US" altLang="zh-CN" baseline="0" dirty="0"/>
              <a:t>be</a:t>
            </a:r>
            <a:r>
              <a:rPr kumimoji="1" lang="zh-CN" altLang="en-US" baseline="0" dirty="0"/>
              <a:t> </a:t>
            </a:r>
            <a:r>
              <a:rPr kumimoji="1" lang="en-US" altLang="zh-CN" baseline="0" dirty="0"/>
              <a:t>very</a:t>
            </a:r>
            <a:r>
              <a:rPr kumimoji="1" lang="zh-CN" altLang="en-US" baseline="0" dirty="0"/>
              <a:t> </a:t>
            </a:r>
            <a:r>
              <a:rPr kumimoji="1" lang="en-US" altLang="zh-CN" baseline="0" dirty="0"/>
              <a:t>few sometimes,</a:t>
            </a:r>
            <a:r>
              <a:rPr kumimoji="1" lang="zh-CN" altLang="en-US" baseline="0" dirty="0"/>
              <a:t> </a:t>
            </a:r>
            <a:r>
              <a:rPr kumimoji="1" lang="en-US" altLang="zh-CN" baseline="0" dirty="0"/>
              <a:t>for example, less</a:t>
            </a:r>
            <a:r>
              <a:rPr kumimoji="1" lang="zh-CN" altLang="en-US" baseline="0" dirty="0"/>
              <a:t> </a:t>
            </a:r>
            <a:r>
              <a:rPr kumimoji="1" lang="en-US" altLang="zh-CN" baseline="0" dirty="0"/>
              <a:t>than</a:t>
            </a:r>
            <a:r>
              <a:rPr kumimoji="1" lang="zh-CN" altLang="en-US" baseline="0" dirty="0"/>
              <a:t> </a:t>
            </a:r>
            <a:r>
              <a:rPr kumimoji="1" lang="en-US" altLang="zh-CN" baseline="0" dirty="0"/>
              <a:t>4%</a:t>
            </a:r>
            <a:r>
              <a:rPr kumimoji="1" lang="zh-CN" altLang="en-US" baseline="0" dirty="0"/>
              <a:t> </a:t>
            </a:r>
            <a:r>
              <a:rPr kumimoji="1" lang="en-US" altLang="zh-CN" baseline="0" dirty="0"/>
              <a:t>in some weeks. In this situation, even missing just a few anomalies can greatly decrease recall. But on the other hand, the absolute number of false negatives is also very low, so it is actually not that bad as it looks. Anyway, we can still improve the detection accuracy in the future by using more detectors and better machine learning algorithms.</a:t>
            </a: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40</a:t>
            </a:fld>
            <a:endParaRPr lang="zh-CN" altLang="en-US"/>
          </a:p>
        </p:txBody>
      </p:sp>
    </p:spTree>
    <p:extLst>
      <p:ext uri="{BB962C8B-B14F-4D97-AF65-F5344CB8AC3E}">
        <p14:creationId xmlns:p14="http://schemas.microsoft.com/office/powerpoint/2010/main" val="141320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As a result, anomaly detection really matters for service providers.</a:t>
            </a:r>
            <a:r>
              <a:rPr lang="zh-CN" altLang="en-US" baseline="0" dirty="0"/>
              <a:t> </a:t>
            </a:r>
            <a:r>
              <a:rPr lang="en-US" altLang="zh-CN" baseline="0" dirty="0"/>
              <a:t>In this work, the anomaly detection means to find anomalous behaviors of the KPI curve.</a:t>
            </a:r>
          </a:p>
          <a:p>
            <a:endParaRPr lang="en-US" altLang="zh-CN" baseline="0" dirty="0"/>
          </a:p>
          <a:p>
            <a:r>
              <a:rPr lang="en-US" altLang="zh-CN" baseline="0" dirty="0"/>
              <a:t>** Click</a:t>
            </a:r>
          </a:p>
          <a:p>
            <a:r>
              <a:rPr lang="en-US" altLang="zh-CN" baseline="0" dirty="0"/>
              <a:t>Then</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diagnose</a:t>
            </a:r>
            <a:r>
              <a:rPr lang="zh-CN" altLang="en-US" baseline="0" dirty="0"/>
              <a:t> </a:t>
            </a:r>
            <a:r>
              <a:rPr lang="en-US" altLang="zh-CN" baseline="0" dirty="0"/>
              <a:t>whether</a:t>
            </a:r>
            <a:r>
              <a:rPr lang="zh-CN" altLang="en-US" baseline="0" dirty="0"/>
              <a:t> </a:t>
            </a:r>
            <a:r>
              <a:rPr lang="en-US" altLang="zh-CN" baseline="0" dirty="0"/>
              <a:t>these behaviors are</a:t>
            </a:r>
            <a:r>
              <a:rPr lang="zh-CN" altLang="en-US" baseline="0" dirty="0"/>
              <a:t> </a:t>
            </a:r>
            <a:r>
              <a:rPr lang="en-US" altLang="zh-CN" baseline="0" dirty="0"/>
              <a:t>really</a:t>
            </a:r>
            <a:r>
              <a:rPr lang="zh-CN" altLang="en-US" baseline="0" dirty="0"/>
              <a:t> </a:t>
            </a:r>
            <a:r>
              <a:rPr lang="en-US" altLang="zh-CN" baseline="0" dirty="0"/>
              <a:t>caused by a</a:t>
            </a:r>
            <a:r>
              <a:rPr lang="zh-CN" altLang="en-US" baseline="0" dirty="0"/>
              <a:t> </a:t>
            </a:r>
            <a:r>
              <a:rPr lang="en-US" altLang="zh-CN" baseline="0" dirty="0"/>
              <a:t>problem.</a:t>
            </a:r>
            <a:r>
              <a:rPr lang="zh-CN" altLang="en-US" baseline="0" dirty="0"/>
              <a:t> </a:t>
            </a:r>
            <a:r>
              <a:rPr lang="en-US" altLang="zh-CN" baseline="0" dirty="0"/>
              <a:t>If</a:t>
            </a:r>
            <a:r>
              <a:rPr lang="zh-CN" altLang="en-US" baseline="0" dirty="0"/>
              <a:t> </a:t>
            </a:r>
            <a:r>
              <a:rPr lang="en-US" altLang="zh-CN" baseline="0" dirty="0"/>
              <a:t>so,</a:t>
            </a:r>
            <a:r>
              <a:rPr lang="zh-CN" altLang="en-US" baseline="0" dirty="0"/>
              <a:t> </a:t>
            </a:r>
            <a:r>
              <a:rPr lang="en-US" altLang="zh-CN" baseline="0" dirty="0"/>
              <a:t>we</a:t>
            </a:r>
            <a:r>
              <a:rPr lang="zh-CN" altLang="en-US" baseline="0" dirty="0"/>
              <a:t> </a:t>
            </a:r>
            <a:r>
              <a:rPr lang="en-US" altLang="zh-CN" baseline="0" dirty="0"/>
              <a:t>should</a:t>
            </a:r>
            <a:r>
              <a:rPr lang="zh-CN" altLang="en-US" baseline="0" dirty="0"/>
              <a:t> </a:t>
            </a:r>
            <a:r>
              <a:rPr lang="en-US" altLang="zh-CN" baseline="0" dirty="0"/>
              <a:t>fix</a:t>
            </a:r>
            <a:r>
              <a:rPr lang="zh-CN" altLang="en-US" baseline="0" dirty="0"/>
              <a:t> </a:t>
            </a:r>
            <a:r>
              <a:rPr lang="en-US" altLang="zh-CN" baseline="0" dirty="0"/>
              <a:t>it</a:t>
            </a:r>
            <a:r>
              <a:rPr lang="zh-CN" altLang="en-US" baseline="0" dirty="0"/>
              <a:t> </a:t>
            </a:r>
            <a:r>
              <a:rPr lang="en-US" altLang="zh-CN" baseline="0" dirty="0"/>
              <a:t>to</a:t>
            </a:r>
            <a:r>
              <a:rPr lang="zh-CN" altLang="en-US" baseline="0" dirty="0"/>
              <a:t> </a:t>
            </a:r>
            <a:r>
              <a:rPr lang="en-US" altLang="zh-CN" baseline="0" dirty="0"/>
              <a:t>avoid</a:t>
            </a:r>
            <a:r>
              <a:rPr lang="zh-CN" altLang="en-US" baseline="0" dirty="0"/>
              <a:t> </a:t>
            </a:r>
            <a:r>
              <a:rPr lang="en-US" altLang="zh-CN" baseline="0" dirty="0"/>
              <a:t>further</a:t>
            </a:r>
            <a:r>
              <a:rPr lang="zh-CN" altLang="en-US" baseline="0" dirty="0"/>
              <a:t> </a:t>
            </a:r>
            <a:r>
              <a:rPr lang="en-US" altLang="zh-CN" baseline="0" dirty="0"/>
              <a:t>influences</a:t>
            </a:r>
            <a:r>
              <a:rPr lang="zh-CN" altLang="en-US" baseline="0" dirty="0"/>
              <a:t> </a:t>
            </a:r>
            <a:r>
              <a:rPr lang="en-US" altLang="zh-CN" baseline="0" dirty="0"/>
              <a:t>or</a:t>
            </a:r>
            <a:r>
              <a:rPr lang="zh-CN" altLang="en-US" baseline="0" dirty="0"/>
              <a:t> </a:t>
            </a:r>
            <a:r>
              <a:rPr lang="en-US" altLang="zh-CN" baseline="0" dirty="0"/>
              <a:t>revenue</a:t>
            </a:r>
            <a:r>
              <a:rPr lang="zh-CN" altLang="en-US" baseline="0" dirty="0"/>
              <a:t> </a:t>
            </a:r>
            <a:r>
              <a:rPr lang="en-US" altLang="zh-CN" baseline="0" dirty="0"/>
              <a:t>losses.</a:t>
            </a:r>
            <a:endParaRPr lang="zh-CN" altLang="en-US" baseline="0" dirty="0"/>
          </a:p>
        </p:txBody>
      </p:sp>
      <p:sp>
        <p:nvSpPr>
          <p:cNvPr id="4" name="灯片编号占位符 3"/>
          <p:cNvSpPr>
            <a:spLocks noGrp="1"/>
          </p:cNvSpPr>
          <p:nvPr>
            <p:ph type="sldNum" sz="quarter" idx="10"/>
          </p:nvPr>
        </p:nvSpPr>
        <p:spPr/>
        <p:txBody>
          <a:bodyPr/>
          <a:lstStyle/>
          <a:p>
            <a:fld id="{C9D0063A-2F78-4BA9-B05E-CF3A86635150}" type="slidenum">
              <a:rPr lang="zh-CN" altLang="en-US" smtClean="0"/>
              <a:t>3</a:t>
            </a:fld>
            <a:endParaRPr lang="zh-CN" altLang="en-US"/>
          </a:p>
        </p:txBody>
      </p:sp>
    </p:spTree>
    <p:extLst>
      <p:ext uri="{BB962C8B-B14F-4D97-AF65-F5344CB8AC3E}">
        <p14:creationId xmlns:p14="http://schemas.microsoft.com/office/powerpoint/2010/main" val="1235707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summary</a:t>
            </a:r>
          </a:p>
          <a:p>
            <a:endParaRPr kumimoji="1" lang="en-US" altLang="zh-CN" dirty="0"/>
          </a:p>
          <a:p>
            <a:r>
              <a:rPr kumimoji="1" lang="en-US" altLang="zh-CN" dirty="0"/>
              <a:t>First, #Read#</a:t>
            </a:r>
          </a:p>
          <a:p>
            <a:endParaRPr kumimoji="1" lang="zh-CN" altLang="en-US" baseline="0" dirty="0"/>
          </a:p>
          <a:p>
            <a:r>
              <a:rPr kumimoji="1" lang="en-US" altLang="zh-CN" baseline="0" dirty="0"/>
              <a:t>Second, Opprentice</a:t>
            </a:r>
            <a:r>
              <a:rPr kumimoji="1" lang="zh-CN" altLang="en-US" baseline="0" dirty="0"/>
              <a:t> </a:t>
            </a:r>
            <a:r>
              <a:rPr kumimoji="1" lang="en-US" altLang="zh-CN" baseline="0" dirty="0"/>
              <a:t>bridges</a:t>
            </a:r>
            <a:r>
              <a:rPr kumimoji="1" lang="zh-CN" altLang="en-US" baseline="0" dirty="0"/>
              <a:t> </a:t>
            </a:r>
            <a:r>
              <a:rPr kumimoji="1" lang="en-US" altLang="zh-CN" baseline="0" dirty="0"/>
              <a:t>the</a:t>
            </a:r>
            <a:r>
              <a:rPr kumimoji="1" lang="zh-CN" altLang="en-US" baseline="0" dirty="0"/>
              <a:t> </a:t>
            </a:r>
            <a:r>
              <a:rPr kumimoji="1" lang="en-US" altLang="zh-CN" baseline="0" dirty="0"/>
              <a:t>gap</a:t>
            </a:r>
            <a:r>
              <a:rPr kumimoji="1" lang="zh-CN" altLang="en-US" baseline="0" dirty="0"/>
              <a:t> </a:t>
            </a:r>
            <a:r>
              <a:rPr kumimoji="1" lang="en-US" altLang="zh-CN" baseline="0" dirty="0"/>
              <a:t>in</a:t>
            </a:r>
            <a:r>
              <a:rPr kumimoji="1" lang="zh-CN" altLang="en-US" baseline="0" dirty="0"/>
              <a:t> </a:t>
            </a:r>
            <a:r>
              <a:rPr kumimoji="1" lang="en-US" altLang="zh-CN" baseline="0" dirty="0"/>
              <a:t>applying</a:t>
            </a:r>
            <a:r>
              <a:rPr kumimoji="1" lang="zh-CN" altLang="en-US" baseline="0" dirty="0"/>
              <a:t> </a:t>
            </a:r>
            <a:r>
              <a:rPr kumimoji="1" lang="en-US" altLang="zh-CN" baseline="0" dirty="0"/>
              <a:t>complex</a:t>
            </a:r>
            <a:r>
              <a:rPr kumimoji="1" lang="zh-CN" altLang="en-US" baseline="0" dirty="0"/>
              <a:t> </a:t>
            </a:r>
            <a:r>
              <a:rPr kumimoji="1" lang="en-US" altLang="zh-CN" baseline="0" dirty="0"/>
              <a:t>detectors</a:t>
            </a:r>
            <a:r>
              <a:rPr kumimoji="1" lang="zh-CN" altLang="en-US" baseline="0" dirty="0"/>
              <a:t> </a:t>
            </a:r>
            <a:r>
              <a:rPr kumimoji="1" lang="en-US" altLang="zh-CN" baseline="0" dirty="0"/>
              <a:t>from literatures in</a:t>
            </a:r>
            <a:r>
              <a:rPr kumimoji="1" lang="zh-CN" altLang="en-US" baseline="0" dirty="0"/>
              <a:t> </a:t>
            </a:r>
            <a:r>
              <a:rPr kumimoji="1" lang="en-US" altLang="zh-CN" baseline="0" dirty="0"/>
              <a:t>practice</a:t>
            </a:r>
            <a:endParaRPr kumimoji="1" lang="zh-CN" altLang="en-US" baseline="0" dirty="0"/>
          </a:p>
          <a:p>
            <a:endParaRPr kumimoji="1" lang="en-US" altLang="zh-CN" baseline="0" dirty="0"/>
          </a:p>
          <a:p>
            <a:r>
              <a:rPr kumimoji="1" lang="en-US" altLang="zh-CN" baseline="0" dirty="0"/>
              <a:t>Third, #Read# , Such as diagnosing</a:t>
            </a:r>
            <a:r>
              <a:rPr kumimoji="1" lang="zh-CN" altLang="en-US" baseline="0" dirty="0"/>
              <a:t> </a:t>
            </a:r>
            <a:r>
              <a:rPr kumimoji="1" lang="en-US" altLang="zh-CN" baseline="0" dirty="0"/>
              <a:t>root causes</a:t>
            </a: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41</a:t>
            </a:fld>
            <a:endParaRPr lang="zh-CN" altLang="en-US"/>
          </a:p>
        </p:txBody>
      </p:sp>
    </p:spTree>
    <p:extLst>
      <p:ext uri="{BB962C8B-B14F-4D97-AF65-F5344CB8AC3E}">
        <p14:creationId xmlns:p14="http://schemas.microsoft.com/office/powerpoint/2010/main" val="1121366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So, that’s all for Opprentice, and I’m happy to take questions now</a:t>
            </a:r>
          </a:p>
          <a:p>
            <a:endParaRPr kumimoji="1"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Thank</a:t>
            </a:r>
            <a:r>
              <a:rPr kumimoji="1" lang="en-US" altLang="zh-CN" baseline="0" dirty="0"/>
              <a:t> you.</a:t>
            </a:r>
          </a:p>
          <a:p>
            <a:endParaRPr kumimoji="1" lang="zh-CN" altLang="en-US"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42</a:t>
            </a:fld>
            <a:endParaRPr lang="zh-CN" altLang="en-US"/>
          </a:p>
        </p:txBody>
      </p:sp>
    </p:spTree>
    <p:extLst>
      <p:ext uri="{BB962C8B-B14F-4D97-AF65-F5344CB8AC3E}">
        <p14:creationId xmlns:p14="http://schemas.microsoft.com/office/powerpoint/2010/main" val="68302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Now</a:t>
            </a:r>
            <a:r>
              <a:rPr lang="zh-CN" altLang="en-US" baseline="0" dirty="0"/>
              <a:t> </a:t>
            </a:r>
            <a:r>
              <a:rPr lang="en-US" altLang="zh-CN" baseline="0" dirty="0"/>
              <a:t>the</a:t>
            </a:r>
            <a:r>
              <a:rPr lang="zh-CN" altLang="en-US" baseline="0" dirty="0"/>
              <a:t> </a:t>
            </a:r>
            <a:r>
              <a:rPr lang="en-US" altLang="zh-CN" baseline="0" dirty="0"/>
              <a:t>question</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can</a:t>
            </a:r>
            <a:r>
              <a:rPr lang="zh-CN" altLang="en-US" baseline="0" dirty="0"/>
              <a:t> </a:t>
            </a:r>
            <a:r>
              <a:rPr lang="en-US" altLang="zh-CN" baseline="0" dirty="0"/>
              <a:t>we</a:t>
            </a:r>
            <a:r>
              <a:rPr lang="zh-CN" altLang="en-US" baseline="0" dirty="0"/>
              <a:t> </a:t>
            </a:r>
            <a:r>
              <a:rPr lang="en-US" altLang="zh-CN" baseline="0" dirty="0"/>
              <a:t>build</a:t>
            </a:r>
            <a:r>
              <a:rPr lang="zh-CN" altLang="en-US" baseline="0" dirty="0"/>
              <a:t> </a:t>
            </a:r>
            <a:r>
              <a:rPr lang="en-US" altLang="zh-CN" baseline="0" dirty="0"/>
              <a:t>an anomaly</a:t>
            </a:r>
            <a:r>
              <a:rPr lang="zh-CN" altLang="en-US" baseline="0" dirty="0"/>
              <a:t> </a:t>
            </a:r>
            <a:r>
              <a:rPr lang="en-US" altLang="zh-CN" baseline="0" dirty="0"/>
              <a:t>detection</a:t>
            </a:r>
            <a:r>
              <a:rPr lang="zh-CN" altLang="en-US" baseline="0" dirty="0"/>
              <a:t> </a:t>
            </a:r>
            <a:r>
              <a:rPr lang="en-US" altLang="zh-CN" baseline="0" dirty="0"/>
              <a:t>system?</a:t>
            </a:r>
            <a:r>
              <a:rPr lang="zh-CN" altLang="en-US" baseline="0" dirty="0"/>
              <a:t> </a:t>
            </a:r>
          </a:p>
          <a:p>
            <a:endParaRPr lang="zh-CN" altLang="en-US" baseline="0" dirty="0"/>
          </a:p>
          <a:p>
            <a:r>
              <a:rPr lang="zh-CN" altLang="en-US" baseline="0" dirty="0"/>
              <a:t>**</a:t>
            </a:r>
            <a:r>
              <a:rPr lang="en-US" altLang="zh-CN" baseline="0" dirty="0"/>
              <a:t>Click</a:t>
            </a:r>
          </a:p>
          <a:p>
            <a:r>
              <a:rPr lang="en-US" altLang="zh-CN" baseline="0" dirty="0"/>
              <a:t>Overall,</a:t>
            </a:r>
            <a:r>
              <a:rPr lang="zh-CN" altLang="en-US" baseline="0" dirty="0"/>
              <a:t> </a:t>
            </a:r>
            <a:r>
              <a:rPr lang="en-US" altLang="zh-CN" baseline="0" dirty="0"/>
              <a:t>there</a:t>
            </a:r>
            <a:r>
              <a:rPr lang="zh-CN" altLang="en-US" baseline="0" dirty="0"/>
              <a:t> </a:t>
            </a:r>
            <a:r>
              <a:rPr lang="en-US" altLang="zh-CN" baseline="0" dirty="0"/>
              <a:t>are</a:t>
            </a:r>
            <a:r>
              <a:rPr lang="zh-CN" altLang="en-US" baseline="0" dirty="0"/>
              <a:t> </a:t>
            </a:r>
            <a:r>
              <a:rPr lang="en-US" altLang="zh-CN" baseline="0" dirty="0"/>
              <a:t>two</a:t>
            </a:r>
            <a:r>
              <a:rPr lang="zh-CN" altLang="en-US" baseline="0" dirty="0"/>
              <a:t> </a:t>
            </a:r>
            <a:r>
              <a:rPr lang="en-US" altLang="zh-CN" baseline="0" dirty="0"/>
              <a:t>characters</a:t>
            </a:r>
            <a:r>
              <a:rPr lang="zh-CN" altLang="en-US" baseline="0" dirty="0"/>
              <a:t> </a:t>
            </a:r>
            <a:r>
              <a:rPr lang="en-US" altLang="zh-CN" baseline="0" dirty="0"/>
              <a:t>involved.</a:t>
            </a:r>
            <a:r>
              <a:rPr lang="zh-CN" altLang="en-US" baseline="0" dirty="0"/>
              <a:t> </a:t>
            </a:r>
          </a:p>
          <a:p>
            <a:r>
              <a:rPr lang="en-US" altLang="zh-CN" baseline="0" dirty="0"/>
              <a:t>The first</a:t>
            </a:r>
            <a:r>
              <a:rPr lang="zh-CN" altLang="en-US" baseline="0" dirty="0"/>
              <a:t> </a:t>
            </a:r>
            <a:r>
              <a:rPr lang="en-US" altLang="zh-CN" baseline="0" dirty="0"/>
              <a:t>one</a:t>
            </a:r>
            <a:r>
              <a:rPr lang="zh-CN" altLang="en-US" baseline="0" dirty="0"/>
              <a:t> </a:t>
            </a:r>
            <a:r>
              <a:rPr lang="en-US" altLang="zh-CN" baseline="0" dirty="0"/>
              <a:t>is</a:t>
            </a:r>
            <a:r>
              <a:rPr lang="zh-CN" altLang="en-US" baseline="0" dirty="0"/>
              <a:t> </a:t>
            </a:r>
            <a:r>
              <a:rPr lang="en-US" altLang="zh-CN" baseline="0" dirty="0"/>
              <a:t>domain</a:t>
            </a:r>
            <a:r>
              <a:rPr lang="zh-CN" altLang="en-US" baseline="0" dirty="0"/>
              <a:t> </a:t>
            </a:r>
            <a:r>
              <a:rPr lang="en-US" altLang="zh-CN" baseline="0" dirty="0"/>
              <a:t>expert.</a:t>
            </a:r>
            <a:r>
              <a:rPr lang="zh-CN" altLang="en-US" baseline="0" dirty="0"/>
              <a:t> </a:t>
            </a:r>
            <a:r>
              <a:rPr lang="en-US" altLang="zh-CN" baseline="0" dirty="0"/>
              <a:t>#</a:t>
            </a:r>
            <a:r>
              <a:rPr lang="en-US" altLang="zh-CN" b="1" baseline="0" dirty="0"/>
              <a:t>Explain</a:t>
            </a:r>
            <a:r>
              <a:rPr lang="is-IS" altLang="zh-CN" b="1" baseline="0" dirty="0"/>
              <a:t>…</a:t>
            </a:r>
          </a:p>
          <a:p>
            <a:endParaRPr lang="zh-CN" altLang="en-US" baseline="0" dirty="0"/>
          </a:p>
          <a:p>
            <a:r>
              <a:rPr lang="zh-CN" altLang="en-US" baseline="0" dirty="0"/>
              <a:t>**</a:t>
            </a:r>
            <a:r>
              <a:rPr lang="en-US" altLang="zh-CN" baseline="0" dirty="0"/>
              <a:t>Click</a:t>
            </a:r>
            <a:endParaRPr lang="zh-CN" altLang="en-US" baseline="0" dirty="0"/>
          </a:p>
          <a:p>
            <a:r>
              <a:rPr lang="en-US" altLang="zh-CN" baseline="0" dirty="0"/>
              <a:t>The</a:t>
            </a:r>
            <a:r>
              <a:rPr lang="zh-CN" altLang="en-US" baseline="0" dirty="0"/>
              <a:t> </a:t>
            </a:r>
            <a:r>
              <a:rPr lang="en-US" altLang="zh-CN" baseline="0" dirty="0"/>
              <a:t>second</a:t>
            </a:r>
            <a:r>
              <a:rPr lang="zh-CN" altLang="en-US" baseline="0" dirty="0"/>
              <a:t> </a:t>
            </a:r>
            <a:r>
              <a:rPr lang="en-US" altLang="zh-CN" baseline="0" dirty="0"/>
              <a:t>one</a:t>
            </a:r>
            <a:r>
              <a:rPr lang="zh-CN" altLang="en-US" baseline="0" dirty="0"/>
              <a:t> </a:t>
            </a:r>
            <a:r>
              <a:rPr lang="en-US" altLang="zh-CN" baseline="0" dirty="0"/>
              <a:t>is</a:t>
            </a:r>
            <a:r>
              <a:rPr lang="zh-CN" altLang="en-US" baseline="0" dirty="0"/>
              <a:t> </a:t>
            </a:r>
            <a:r>
              <a:rPr lang="en-US" altLang="zh-CN" baseline="0" dirty="0"/>
              <a:t>developers.</a:t>
            </a:r>
            <a:r>
              <a:rPr lang="zh-CN" altLang="en-US" baseline="0" dirty="0"/>
              <a:t> </a:t>
            </a:r>
            <a:r>
              <a:rPr lang="en-US" altLang="zh-CN" baseline="0" dirty="0"/>
              <a:t>#</a:t>
            </a:r>
            <a:r>
              <a:rPr lang="en-US" altLang="zh-CN" b="1" baseline="0" dirty="0"/>
              <a:t>Explain</a:t>
            </a:r>
            <a:r>
              <a:rPr lang="is-IS" altLang="zh-CN" b="1" baseline="0" dirty="0"/>
              <a:t>…</a:t>
            </a:r>
          </a:p>
        </p:txBody>
      </p:sp>
      <p:sp>
        <p:nvSpPr>
          <p:cNvPr id="4" name="灯片编号占位符 3"/>
          <p:cNvSpPr>
            <a:spLocks noGrp="1"/>
          </p:cNvSpPr>
          <p:nvPr>
            <p:ph type="sldNum" sz="quarter" idx="10"/>
          </p:nvPr>
        </p:nvSpPr>
        <p:spPr/>
        <p:txBody>
          <a:bodyPr/>
          <a:lstStyle/>
          <a:p>
            <a:fld id="{C9D0063A-2F78-4BA9-B05E-CF3A86635150}" type="slidenum">
              <a:rPr lang="zh-CN" altLang="en-US" smtClean="0"/>
              <a:t>4</a:t>
            </a:fld>
            <a:endParaRPr lang="zh-CN" altLang="en-US"/>
          </a:p>
        </p:txBody>
      </p:sp>
    </p:spTree>
    <p:extLst>
      <p:ext uri="{BB962C8B-B14F-4D97-AF65-F5344CB8AC3E}">
        <p14:creationId xmlns:p14="http://schemas.microsoft.com/office/powerpoint/2010/main" val="358912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However,</a:t>
            </a:r>
            <a:r>
              <a:rPr kumimoji="1" lang="zh-CN" altLang="en-US" baseline="0" dirty="0"/>
              <a:t> </a:t>
            </a:r>
            <a:r>
              <a:rPr kumimoji="1" lang="en-US" altLang="zh-CN" baseline="0" dirty="0"/>
              <a:t>in</a:t>
            </a:r>
            <a:r>
              <a:rPr kumimoji="1" lang="zh-CN" altLang="en-US" baseline="0" dirty="0"/>
              <a:t> </a:t>
            </a:r>
            <a:r>
              <a:rPr kumimoji="1" lang="en-US" altLang="zh-CN" baseline="0" dirty="0"/>
              <a:t>practice,</a:t>
            </a:r>
            <a:r>
              <a:rPr kumimoji="1" lang="zh-CN" altLang="en-US" baseline="0" dirty="0"/>
              <a:t> </a:t>
            </a:r>
            <a:r>
              <a:rPr kumimoji="1" lang="en-US" altLang="zh-CN" baseline="0" dirty="0"/>
              <a:t>building an anomaly detection system is</a:t>
            </a:r>
            <a:r>
              <a:rPr kumimoji="1" lang="zh-CN" altLang="en-US" baseline="0" dirty="0"/>
              <a:t> </a:t>
            </a:r>
            <a:r>
              <a:rPr kumimoji="1" lang="en-US" altLang="zh-CN" baseline="0" dirty="0"/>
              <a:t>more</a:t>
            </a:r>
            <a:r>
              <a:rPr kumimoji="1" lang="zh-CN" altLang="en-US" baseline="0" dirty="0"/>
              <a:t> </a:t>
            </a:r>
            <a:r>
              <a:rPr kumimoji="1" lang="en-US" altLang="zh-CN" baseline="0" dirty="0"/>
              <a:t>complex.</a:t>
            </a:r>
            <a:r>
              <a:rPr kumimoji="1" lang="zh-CN" altLang="en-US" baseline="0" dirty="0"/>
              <a:t> </a:t>
            </a:r>
          </a:p>
          <a:p>
            <a:endParaRPr kumimoji="1" lang="zh-CN" altLang="en-US" baseline="0" dirty="0"/>
          </a:p>
          <a:p>
            <a:r>
              <a:rPr kumimoji="1" lang="zh-CN" altLang="en-US" baseline="0" dirty="0"/>
              <a:t>** </a:t>
            </a:r>
            <a:r>
              <a:rPr kumimoji="1" lang="en-US" altLang="zh-CN" baseline="0" dirty="0"/>
              <a:t>Click</a:t>
            </a:r>
            <a:endParaRPr kumimoji="1" lang="zh-CN" altLang="en-US" baseline="0" dirty="0"/>
          </a:p>
          <a:p>
            <a:r>
              <a:rPr kumimoji="1" lang="en-US" altLang="zh-CN" baseline="0" dirty="0"/>
              <a:t>First,</a:t>
            </a:r>
            <a:r>
              <a:rPr kumimoji="1" lang="zh-CN" altLang="en-US" baseline="0" dirty="0"/>
              <a:t> </a:t>
            </a:r>
            <a:r>
              <a:rPr kumimoji="1" lang="en-US" altLang="zh-CN" baseline="0" dirty="0"/>
              <a:t>operators</a:t>
            </a:r>
            <a:r>
              <a:rPr kumimoji="1" lang="zh-CN" altLang="en-US" baseline="0" dirty="0"/>
              <a:t> </a:t>
            </a:r>
            <a:r>
              <a:rPr kumimoji="1" lang="en-US" altLang="zh-CN" baseline="0" dirty="0"/>
              <a:t>need</a:t>
            </a:r>
            <a:r>
              <a:rPr kumimoji="1" lang="zh-CN" altLang="en-US" baseline="0" dirty="0"/>
              <a:t> </a:t>
            </a:r>
            <a:r>
              <a:rPr kumimoji="1" lang="en-US" altLang="zh-CN" baseline="0" dirty="0"/>
              <a:t>to</a:t>
            </a:r>
            <a:r>
              <a:rPr kumimoji="1" lang="zh-CN" altLang="en-US" baseline="0" dirty="0"/>
              <a:t> </a:t>
            </a:r>
            <a:r>
              <a:rPr kumimoji="1" lang="en-US" altLang="zh-CN" baseline="0" dirty="0"/>
              <a:t>tell</a:t>
            </a:r>
            <a:r>
              <a:rPr kumimoji="1" lang="zh-CN" altLang="en-US" baseline="0" dirty="0"/>
              <a:t> </a:t>
            </a:r>
            <a:r>
              <a:rPr kumimoji="1" lang="en-US" altLang="zh-CN" baseline="0" dirty="0"/>
              <a:t>developers</a:t>
            </a:r>
            <a:r>
              <a:rPr kumimoji="1" lang="zh-CN" altLang="en-US" baseline="0" dirty="0"/>
              <a:t> </a:t>
            </a:r>
            <a:r>
              <a:rPr kumimoji="1" lang="en-US" altLang="zh-CN" baseline="0" dirty="0"/>
              <a:t>how anomalies</a:t>
            </a:r>
            <a:r>
              <a:rPr kumimoji="1" lang="zh-CN" altLang="en-US" baseline="0" dirty="0"/>
              <a:t> </a:t>
            </a:r>
            <a:r>
              <a:rPr kumimoji="1" lang="en-US" altLang="zh-CN" baseline="0" dirty="0"/>
              <a:t>look</a:t>
            </a:r>
            <a:r>
              <a:rPr kumimoji="1" lang="zh-CN" altLang="en-US" baseline="0" dirty="0"/>
              <a:t> </a:t>
            </a:r>
            <a:r>
              <a:rPr kumimoji="1" lang="en-US" altLang="zh-CN" baseline="0" dirty="0"/>
              <a:t>like? or what kinds of anomalies they care?</a:t>
            </a: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5</a:t>
            </a:fld>
            <a:endParaRPr lang="zh-CN" altLang="en-US"/>
          </a:p>
        </p:txBody>
      </p:sp>
    </p:spTree>
    <p:extLst>
      <p:ext uri="{BB962C8B-B14F-4D97-AF65-F5344CB8AC3E}">
        <p14:creationId xmlns:p14="http://schemas.microsoft.com/office/powerpoint/2010/main" val="153337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Then,</a:t>
            </a:r>
            <a:r>
              <a:rPr kumimoji="1" lang="zh-CN" altLang="en-US" baseline="0" dirty="0"/>
              <a:t> </a:t>
            </a:r>
            <a:r>
              <a:rPr kumimoji="1" lang="en-US" altLang="zh-CN" baseline="0" dirty="0"/>
              <a:t>to</a:t>
            </a:r>
            <a:r>
              <a:rPr kumimoji="1" lang="zh-CN" altLang="en-US" baseline="0" dirty="0"/>
              <a:t> </a:t>
            </a:r>
            <a:r>
              <a:rPr kumimoji="1" lang="en-US" altLang="zh-CN" baseline="0" dirty="0"/>
              <a:t>detect</a:t>
            </a:r>
            <a:r>
              <a:rPr kumimoji="1" lang="zh-CN" altLang="en-US" baseline="0" dirty="0"/>
              <a:t> </a:t>
            </a:r>
            <a:r>
              <a:rPr kumimoji="1" lang="en-US" altLang="zh-CN" baseline="0" dirty="0"/>
              <a:t>those</a:t>
            </a:r>
            <a:r>
              <a:rPr kumimoji="1" lang="zh-CN" altLang="en-US" baseline="0" dirty="0"/>
              <a:t> </a:t>
            </a:r>
            <a:r>
              <a:rPr kumimoji="1" lang="en-US" altLang="zh-CN" baseline="0" dirty="0"/>
              <a:t>anomalies,</a:t>
            </a:r>
            <a:r>
              <a:rPr kumimoji="1" lang="zh-CN" altLang="en-US" baseline="0" dirty="0"/>
              <a:t> </a:t>
            </a:r>
            <a:r>
              <a:rPr kumimoji="1" lang="en-US" altLang="zh-CN" baseline="0" dirty="0"/>
              <a:t>developers</a:t>
            </a:r>
            <a:r>
              <a:rPr kumimoji="1" lang="zh-CN" altLang="en-US" baseline="0" dirty="0"/>
              <a:t> </a:t>
            </a:r>
            <a:r>
              <a:rPr kumimoji="1" lang="en-US" altLang="zh-CN" baseline="0" dirty="0"/>
              <a:t>have</a:t>
            </a:r>
            <a:r>
              <a:rPr kumimoji="1" lang="zh-CN" altLang="en-US" baseline="0" dirty="0"/>
              <a:t> </a:t>
            </a:r>
            <a:r>
              <a:rPr kumimoji="1" lang="en-US" altLang="zh-CN" baseline="0" dirty="0"/>
              <a:t>to</a:t>
            </a:r>
            <a:r>
              <a:rPr kumimoji="1" lang="zh-CN" altLang="en-US" baseline="0" dirty="0"/>
              <a:t> </a:t>
            </a:r>
            <a:r>
              <a:rPr kumimoji="1" lang="en-US" altLang="zh-CN" baseline="0" dirty="0"/>
              <a:t>select</a:t>
            </a:r>
            <a:r>
              <a:rPr kumimoji="1" lang="zh-CN" altLang="en-US" baseline="0" dirty="0"/>
              <a:t> </a:t>
            </a:r>
            <a:r>
              <a:rPr kumimoji="1" lang="en-US" altLang="zh-CN" baseline="0" dirty="0"/>
              <a:t>suitable</a:t>
            </a:r>
            <a:r>
              <a:rPr kumimoji="1" lang="zh-CN" altLang="en-US" baseline="0" dirty="0"/>
              <a:t> </a:t>
            </a:r>
            <a:r>
              <a:rPr kumimoji="1" lang="en-US" altLang="zh-CN" baseline="0" dirty="0"/>
              <a:t>detectors</a:t>
            </a:r>
            <a:r>
              <a:rPr kumimoji="1" lang="zh-CN" altLang="en-US" baseline="0" dirty="0"/>
              <a:t> </a:t>
            </a:r>
            <a:r>
              <a:rPr kumimoji="1" lang="en-US" altLang="zh-CN" baseline="0" dirty="0"/>
              <a:t>and tune their internal parameters.</a:t>
            </a:r>
          </a:p>
          <a:p>
            <a:endParaRPr kumimoji="1" lang="en-US" altLang="zh-CN" baseline="0" dirty="0"/>
          </a:p>
          <a:p>
            <a:r>
              <a:rPr kumimoji="1" lang="en-US" altLang="zh-CN" baseline="0" dirty="0"/>
              <a:t>Sometimes,</a:t>
            </a:r>
            <a:r>
              <a:rPr kumimoji="1" lang="zh-CN" altLang="en-US" baseline="0" dirty="0"/>
              <a:t> </a:t>
            </a:r>
            <a:r>
              <a:rPr kumimoji="1" lang="en-US" altLang="zh-CN" baseline="0" dirty="0"/>
              <a:t>one</a:t>
            </a:r>
            <a:r>
              <a:rPr kumimoji="1" lang="zh-CN" altLang="en-US" baseline="0" dirty="0"/>
              <a:t> </a:t>
            </a:r>
            <a:r>
              <a:rPr kumimoji="1" lang="en-US" altLang="zh-CN" baseline="0" dirty="0"/>
              <a:t>detector</a:t>
            </a:r>
            <a:r>
              <a:rPr kumimoji="1" lang="zh-CN" altLang="en-US" baseline="0" dirty="0"/>
              <a:t> </a:t>
            </a:r>
            <a:r>
              <a:rPr kumimoji="1" lang="en-US" altLang="zh-CN" baseline="0" dirty="0"/>
              <a:t>is</a:t>
            </a:r>
            <a:r>
              <a:rPr kumimoji="1" lang="zh-CN" altLang="en-US" baseline="0" dirty="0"/>
              <a:t> </a:t>
            </a:r>
            <a:r>
              <a:rPr kumimoji="1" lang="en-US" altLang="zh-CN" baseline="0" dirty="0"/>
              <a:t>not</a:t>
            </a:r>
            <a:r>
              <a:rPr kumimoji="1" lang="zh-CN" altLang="en-US" baseline="0" dirty="0"/>
              <a:t> </a:t>
            </a:r>
            <a:r>
              <a:rPr kumimoji="1" lang="en-US" altLang="zh-CN" baseline="0" dirty="0"/>
              <a:t>sufficient</a:t>
            </a:r>
            <a:r>
              <a:rPr kumimoji="1" lang="zh-CN" altLang="en-US" baseline="0" dirty="0"/>
              <a:t> </a:t>
            </a:r>
            <a:r>
              <a:rPr kumimoji="1" lang="en-US" altLang="zh-CN" baseline="0" dirty="0"/>
              <a:t>enough,</a:t>
            </a:r>
            <a:r>
              <a:rPr kumimoji="1" lang="zh-CN" altLang="en-US" baseline="0" dirty="0"/>
              <a:t> </a:t>
            </a:r>
            <a:r>
              <a:rPr kumimoji="1" lang="en-US" altLang="zh-CN" baseline="0" dirty="0"/>
              <a:t>and</a:t>
            </a:r>
            <a:r>
              <a:rPr kumimoji="1" lang="zh-CN" altLang="en-US" baseline="0" dirty="0"/>
              <a:t> </a:t>
            </a:r>
            <a:r>
              <a:rPr kumimoji="1" lang="en-US" altLang="zh-CN" baseline="0" dirty="0"/>
              <a:t>they</a:t>
            </a:r>
            <a:r>
              <a:rPr kumimoji="1" lang="zh-CN" altLang="en-US" baseline="0" dirty="0"/>
              <a:t> </a:t>
            </a:r>
            <a:r>
              <a:rPr kumimoji="1" lang="en-US" altLang="zh-CN" baseline="0" dirty="0"/>
              <a:t>have</a:t>
            </a:r>
            <a:r>
              <a:rPr kumimoji="1" lang="zh-CN" altLang="en-US" baseline="0" dirty="0"/>
              <a:t> </a:t>
            </a:r>
            <a:r>
              <a:rPr kumimoji="1" lang="en-US" altLang="zh-CN" baseline="0" dirty="0"/>
              <a:t>to</a:t>
            </a:r>
            <a:r>
              <a:rPr kumimoji="1" lang="zh-CN" altLang="en-US" baseline="0" dirty="0"/>
              <a:t> </a:t>
            </a:r>
            <a:r>
              <a:rPr kumimoji="1" lang="en-US" altLang="zh-CN" baseline="0" dirty="0"/>
              <a:t>combine multiple</a:t>
            </a:r>
            <a:r>
              <a:rPr kumimoji="1" lang="zh-CN" altLang="en-US" baseline="0" dirty="0"/>
              <a:t> </a:t>
            </a:r>
            <a:r>
              <a:rPr kumimoji="1" lang="en-US" altLang="zh-CN" baseline="0" dirty="0"/>
              <a:t>detectors such as using </a:t>
            </a:r>
            <a:r>
              <a:rPr kumimoji="1" lang="zh-CN" altLang="en-US" baseline="0" dirty="0"/>
              <a:t> </a:t>
            </a:r>
            <a:r>
              <a:rPr kumimoji="1" lang="en-US" altLang="zh-CN" baseline="0" dirty="0"/>
              <a:t>majority-vote.</a:t>
            </a:r>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6</a:t>
            </a:fld>
            <a:endParaRPr lang="zh-CN" altLang="en-US"/>
          </a:p>
        </p:txBody>
      </p:sp>
    </p:spTree>
    <p:extLst>
      <p:ext uri="{BB962C8B-B14F-4D97-AF65-F5344CB8AC3E}">
        <p14:creationId xmlns:p14="http://schemas.microsoft.com/office/powerpoint/2010/main" val="35051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The detection</a:t>
            </a:r>
            <a:r>
              <a:rPr kumimoji="1" lang="zh-CN" altLang="en-US" baseline="0" dirty="0"/>
              <a:t> </a:t>
            </a:r>
            <a:r>
              <a:rPr kumimoji="1" lang="en-US" altLang="zh-CN" baseline="0" dirty="0"/>
              <a:t>system</a:t>
            </a:r>
            <a:r>
              <a:rPr kumimoji="1" lang="zh-CN" altLang="en-US" baseline="0" dirty="0"/>
              <a:t> </a:t>
            </a:r>
            <a:r>
              <a:rPr kumimoji="1" lang="en-US" altLang="zh-CN" baseline="0" dirty="0"/>
              <a:t>starts to work and report</a:t>
            </a:r>
            <a:r>
              <a:rPr kumimoji="1" lang="zh-CN" altLang="en-US" baseline="0" dirty="0"/>
              <a:t> </a:t>
            </a:r>
            <a:r>
              <a:rPr kumimoji="1" lang="en-US" altLang="zh-CN" baseline="0" dirty="0"/>
              <a:t>anomalies</a:t>
            </a:r>
            <a:r>
              <a:rPr kumimoji="1" lang="zh-CN" altLang="en-US" baseline="0" dirty="0"/>
              <a:t> </a:t>
            </a:r>
            <a:r>
              <a:rPr kumimoji="1" lang="en-US" altLang="zh-CN" baseline="0" dirty="0"/>
              <a:t>to</a:t>
            </a:r>
            <a:r>
              <a:rPr kumimoji="1" lang="zh-CN" altLang="en-US" baseline="0" dirty="0"/>
              <a:t> </a:t>
            </a:r>
            <a:r>
              <a:rPr kumimoji="1" lang="en-US" altLang="zh-CN" baseline="0" dirty="0"/>
              <a:t>operators.</a:t>
            </a:r>
          </a:p>
          <a:p>
            <a:r>
              <a:rPr kumimoji="1" lang="zh-CN" altLang="en-US" baseline="0" dirty="0"/>
              <a:t> </a:t>
            </a:r>
          </a:p>
          <a:p>
            <a:r>
              <a:rPr kumimoji="1" lang="en-US" altLang="zh-CN" baseline="0" dirty="0"/>
              <a:t>However,</a:t>
            </a:r>
            <a:r>
              <a:rPr kumimoji="1" lang="zh-CN" altLang="en-US" baseline="0" dirty="0"/>
              <a:t> </a:t>
            </a:r>
            <a:r>
              <a:rPr kumimoji="1" lang="en-US" altLang="zh-CN" baseline="0" dirty="0"/>
              <a:t>because</a:t>
            </a:r>
            <a:r>
              <a:rPr kumimoji="1" lang="zh-CN" altLang="en-US" baseline="0" dirty="0"/>
              <a:t> </a:t>
            </a:r>
            <a:r>
              <a:rPr kumimoji="1" lang="en-US" altLang="zh-CN" baseline="0" dirty="0"/>
              <a:t>operators</a:t>
            </a:r>
            <a:r>
              <a:rPr kumimoji="1" lang="zh-CN" altLang="en-US" baseline="0" dirty="0"/>
              <a:t> </a:t>
            </a:r>
            <a:r>
              <a:rPr kumimoji="1" lang="en-US" altLang="zh-CN" baseline="0" dirty="0"/>
              <a:t>may</a:t>
            </a:r>
            <a:r>
              <a:rPr kumimoji="1" lang="zh-CN" altLang="en-US" baseline="0" dirty="0"/>
              <a:t> </a:t>
            </a:r>
            <a:r>
              <a:rPr kumimoji="1" lang="en-US" altLang="zh-CN" baseline="0" dirty="0"/>
              <a:t>not</a:t>
            </a:r>
            <a:r>
              <a:rPr kumimoji="1" lang="zh-CN" altLang="en-US" baseline="0" dirty="0"/>
              <a:t> </a:t>
            </a:r>
            <a:r>
              <a:rPr kumimoji="1" lang="en-US" altLang="zh-CN" baseline="0" dirty="0"/>
              <a:t>describe</a:t>
            </a:r>
            <a:r>
              <a:rPr kumimoji="1" lang="zh-CN" altLang="en-US" baseline="0" dirty="0"/>
              <a:t> </a:t>
            </a:r>
            <a:r>
              <a:rPr kumimoji="1" lang="en-US" altLang="zh-CN" baseline="0" dirty="0"/>
              <a:t>the</a:t>
            </a:r>
            <a:r>
              <a:rPr kumimoji="1" lang="zh-CN" altLang="en-US" baseline="0" dirty="0"/>
              <a:t> </a:t>
            </a:r>
            <a:r>
              <a:rPr kumimoji="1" lang="en-US" altLang="zh-CN" baseline="0" dirty="0"/>
              <a:t>anomalies</a:t>
            </a:r>
            <a:r>
              <a:rPr kumimoji="1" lang="zh-CN" altLang="en-US" baseline="0" dirty="0"/>
              <a:t> </a:t>
            </a:r>
            <a:r>
              <a:rPr kumimoji="1" lang="en-US" altLang="zh-CN" baseline="0" dirty="0"/>
              <a:t>precisely,</a:t>
            </a:r>
            <a:r>
              <a:rPr kumimoji="1" lang="zh-CN" altLang="en-US" baseline="0" dirty="0"/>
              <a:t> </a:t>
            </a:r>
            <a:r>
              <a:rPr kumimoji="1" lang="en-US" altLang="zh-CN" baseline="0" dirty="0"/>
              <a:t>or</a:t>
            </a:r>
            <a:r>
              <a:rPr kumimoji="1" lang="zh-CN" altLang="en-US" baseline="0" dirty="0"/>
              <a:t> </a:t>
            </a:r>
            <a:r>
              <a:rPr kumimoji="1" lang="en-US" altLang="zh-CN" baseline="0" dirty="0"/>
              <a:t>developers</a:t>
            </a:r>
            <a:r>
              <a:rPr kumimoji="1" lang="zh-CN" altLang="en-US" baseline="0" dirty="0"/>
              <a:t> </a:t>
            </a:r>
            <a:r>
              <a:rPr kumimoji="1" lang="en-US" altLang="zh-CN" baseline="0" dirty="0"/>
              <a:t>cannot</a:t>
            </a:r>
            <a:r>
              <a:rPr kumimoji="1" lang="zh-CN" altLang="en-US" baseline="0" dirty="0"/>
              <a:t> </a:t>
            </a:r>
            <a:r>
              <a:rPr kumimoji="1" lang="en-US" altLang="zh-CN" baseline="0" dirty="0"/>
              <a:t>select</a:t>
            </a:r>
            <a:r>
              <a:rPr kumimoji="1" lang="zh-CN" altLang="en-US" baseline="0" dirty="0"/>
              <a:t> </a:t>
            </a:r>
            <a:r>
              <a:rPr kumimoji="1" lang="en-US" altLang="zh-CN" baseline="0" dirty="0"/>
              <a:t>or</a:t>
            </a:r>
            <a:r>
              <a:rPr kumimoji="1" lang="zh-CN" altLang="en-US" baseline="0" dirty="0"/>
              <a:t> </a:t>
            </a:r>
            <a:r>
              <a:rPr kumimoji="1" lang="en-US" altLang="zh-CN" baseline="0" dirty="0"/>
              <a:t>tune</a:t>
            </a:r>
            <a:r>
              <a:rPr kumimoji="1" lang="zh-CN" altLang="en-US" baseline="0" dirty="0"/>
              <a:t> </a:t>
            </a:r>
            <a:r>
              <a:rPr kumimoji="1" lang="en-US" altLang="zh-CN" baseline="0" dirty="0"/>
              <a:t>detectors</a:t>
            </a:r>
            <a:r>
              <a:rPr kumimoji="1" lang="zh-CN" altLang="en-US" baseline="0" dirty="0"/>
              <a:t> </a:t>
            </a:r>
            <a:r>
              <a:rPr kumimoji="1" lang="en-US" altLang="zh-CN" baseline="0" dirty="0"/>
              <a:t>well,</a:t>
            </a:r>
            <a:r>
              <a:rPr kumimoji="1" lang="zh-CN" altLang="en-US" baseline="0" dirty="0"/>
              <a:t> </a:t>
            </a:r>
            <a:r>
              <a:rPr kumimoji="1" lang="en-US" altLang="zh-CN" baseline="0" dirty="0"/>
              <a:t>the</a:t>
            </a:r>
            <a:r>
              <a:rPr kumimoji="1" lang="zh-CN" altLang="en-US" baseline="0" dirty="0"/>
              <a:t> </a:t>
            </a:r>
            <a:r>
              <a:rPr kumimoji="1" lang="en-US" altLang="zh-CN" baseline="0" dirty="0"/>
              <a:t>detection</a:t>
            </a:r>
            <a:r>
              <a:rPr kumimoji="1" lang="zh-CN" altLang="en-US" baseline="0" dirty="0"/>
              <a:t> </a:t>
            </a:r>
            <a:r>
              <a:rPr kumimoji="1" lang="en-US" altLang="zh-CN" baseline="0" dirty="0"/>
              <a:t>system</a:t>
            </a:r>
            <a:r>
              <a:rPr kumimoji="1" lang="zh-CN" altLang="en-US" baseline="0" dirty="0"/>
              <a:t> </a:t>
            </a:r>
            <a:r>
              <a:rPr kumimoji="1" lang="en-US" altLang="zh-CN" baseline="0" dirty="0"/>
              <a:t>is</a:t>
            </a:r>
            <a:r>
              <a:rPr kumimoji="1" lang="zh-CN" altLang="en-US" baseline="0" dirty="0"/>
              <a:t> </a:t>
            </a:r>
            <a:r>
              <a:rPr kumimoji="1" lang="en-US" altLang="zh-CN" baseline="0" dirty="0"/>
              <a:t>often</a:t>
            </a:r>
            <a:r>
              <a:rPr kumimoji="1" lang="zh-CN" altLang="en-US" baseline="0" dirty="0"/>
              <a:t> </a:t>
            </a:r>
            <a:r>
              <a:rPr kumimoji="1" lang="en-US" altLang="zh-CN" baseline="0" dirty="0"/>
              <a:t>inaccurate at the beginning</a:t>
            </a:r>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7</a:t>
            </a:fld>
            <a:endParaRPr lang="zh-CN" altLang="en-US"/>
          </a:p>
        </p:txBody>
      </p:sp>
    </p:spTree>
    <p:extLst>
      <p:ext uri="{BB962C8B-B14F-4D97-AF65-F5344CB8AC3E}">
        <p14:creationId xmlns:p14="http://schemas.microsoft.com/office/powerpoint/2010/main" val="205963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So,</a:t>
            </a:r>
            <a:r>
              <a:rPr kumimoji="1" lang="zh-CN" altLang="en-US" baseline="0" dirty="0"/>
              <a:t> </a:t>
            </a:r>
            <a:r>
              <a:rPr kumimoji="1" lang="en-US" altLang="zh-CN" baseline="0" dirty="0"/>
              <a:t>it</a:t>
            </a:r>
            <a:r>
              <a:rPr kumimoji="1" lang="zh-CN" altLang="en-US" baseline="0" dirty="0"/>
              <a:t> </a:t>
            </a:r>
            <a:r>
              <a:rPr kumimoji="1" lang="en-US" altLang="zh-CN" baseline="0" dirty="0"/>
              <a:t>usually takes operators and developers a lot of efforts to repeat this process again</a:t>
            </a:r>
            <a:r>
              <a:rPr kumimoji="1" lang="zh-CN" altLang="en-US" baseline="0" dirty="0"/>
              <a:t> </a:t>
            </a:r>
            <a:r>
              <a:rPr kumimoji="1" lang="en-US" altLang="zh-CN" baseline="0" dirty="0"/>
              <a:t>and</a:t>
            </a:r>
            <a:r>
              <a:rPr kumimoji="1" lang="zh-CN" altLang="en-US" baseline="0" dirty="0"/>
              <a:t> </a:t>
            </a:r>
            <a:r>
              <a:rPr kumimoji="1" lang="en-US" altLang="zh-CN" baseline="0" dirty="0"/>
              <a:t>again,</a:t>
            </a:r>
            <a:r>
              <a:rPr kumimoji="1" lang="zh-CN" altLang="en-US" baseline="0" dirty="0"/>
              <a:t> </a:t>
            </a:r>
            <a:r>
              <a:rPr kumimoji="1" lang="en-US" altLang="zh-CN" baseline="0" dirty="0"/>
              <a:t>but at</a:t>
            </a:r>
            <a:r>
              <a:rPr kumimoji="1" lang="zh-CN" altLang="en-US" baseline="0" dirty="0"/>
              <a:t> </a:t>
            </a:r>
            <a:r>
              <a:rPr kumimoji="1" lang="en-US" altLang="zh-CN" baseline="0" dirty="0"/>
              <a:t>last</a:t>
            </a:r>
            <a:r>
              <a:rPr kumimoji="1" lang="zh-CN" altLang="en-US" baseline="0" dirty="0"/>
              <a:t> </a:t>
            </a:r>
            <a:r>
              <a:rPr kumimoji="1" lang="en-US" altLang="zh-CN" baseline="0" dirty="0"/>
              <a:t>the</a:t>
            </a:r>
            <a:r>
              <a:rPr kumimoji="1" lang="zh-CN" altLang="en-US" baseline="0" dirty="0"/>
              <a:t> </a:t>
            </a:r>
            <a:r>
              <a:rPr kumimoji="1" lang="en-US" altLang="zh-CN" baseline="0" dirty="0"/>
              <a:t>system</a:t>
            </a:r>
            <a:r>
              <a:rPr kumimoji="1" lang="zh-CN" altLang="en-US" baseline="0" dirty="0"/>
              <a:t> </a:t>
            </a:r>
            <a:r>
              <a:rPr kumimoji="1" lang="en-US" altLang="zh-CN" baseline="0" dirty="0"/>
              <a:t>may</a:t>
            </a:r>
            <a:r>
              <a:rPr kumimoji="1" lang="zh-CN" altLang="en-US" baseline="0" dirty="0"/>
              <a:t> </a:t>
            </a:r>
            <a:r>
              <a:rPr kumimoji="1" lang="en-US" altLang="zh-CN" baseline="0" dirty="0"/>
              <a:t>still</a:t>
            </a:r>
            <a:r>
              <a:rPr kumimoji="1" lang="zh-CN" altLang="en-US" baseline="0" dirty="0"/>
              <a:t> </a:t>
            </a:r>
            <a:r>
              <a:rPr kumimoji="1" lang="en-US" altLang="zh-CN" baseline="0" dirty="0"/>
              <a:t>not work, generating many false positives or false negatives, and operators are not willing to use it. </a:t>
            </a:r>
          </a:p>
          <a:p>
            <a:endParaRPr kumimoji="1" lang="en-US" altLang="zh-CN" baseline="0" dirty="0"/>
          </a:p>
          <a:p>
            <a:r>
              <a:rPr kumimoji="1" lang="en-US" altLang="zh-CN" baseline="0" dirty="0"/>
              <a:t>This is one important reason that many proposed detectors are not being used in practice.</a:t>
            </a:r>
            <a:endParaRPr kumimoji="1" lang="zh-CN" altLang="en-US" baseline="0" dirty="0"/>
          </a:p>
          <a:p>
            <a:endParaRPr kumimoji="1" lang="zh-CN" altLang="en-US" baseline="0" dirty="0"/>
          </a:p>
          <a:p>
            <a:endParaRPr kumimoji="1" lang="zh-CN" altLang="en-US" baseline="0" dirty="0"/>
          </a:p>
        </p:txBody>
      </p:sp>
      <p:sp>
        <p:nvSpPr>
          <p:cNvPr id="4" name="幻灯片编号占位符 3"/>
          <p:cNvSpPr>
            <a:spLocks noGrp="1"/>
          </p:cNvSpPr>
          <p:nvPr>
            <p:ph type="sldNum" sz="quarter" idx="10"/>
          </p:nvPr>
        </p:nvSpPr>
        <p:spPr/>
        <p:txBody>
          <a:bodyPr/>
          <a:lstStyle/>
          <a:p>
            <a:fld id="{C9D0063A-2F78-4BA9-B05E-CF3A86635150}" type="slidenum">
              <a:rPr lang="zh-CN" altLang="en-US" smtClean="0"/>
              <a:t>8</a:t>
            </a:fld>
            <a:endParaRPr lang="zh-CN" altLang="en-US"/>
          </a:p>
        </p:txBody>
      </p:sp>
    </p:spTree>
    <p:extLst>
      <p:ext uri="{BB962C8B-B14F-4D97-AF65-F5344CB8AC3E}">
        <p14:creationId xmlns:p14="http://schemas.microsoft.com/office/powerpoint/2010/main" val="168758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2007EFE-99A5-1948-94ED-F8E8278D06D0}" type="datetime5">
              <a:rPr lang="zh-CN" altLang="en-US" smtClean="0"/>
              <a:t>2022/3/22</a:t>
            </a:fld>
            <a:endParaRPr lang="zh-CN" altLang="en-US"/>
          </a:p>
        </p:txBody>
      </p:sp>
      <p:sp>
        <p:nvSpPr>
          <p:cNvPr id="5" name="页脚占位符 4"/>
          <p:cNvSpPr>
            <a:spLocks noGrp="1"/>
          </p:cNvSpPr>
          <p:nvPr>
            <p:ph type="ftr" sz="quarter" idx="11"/>
          </p:nvPr>
        </p:nvSpPr>
        <p:spPr/>
        <p:txBody>
          <a:bodyPr/>
          <a:lstStyle/>
          <a:p>
            <a:r>
              <a:rPr lang="en-US" altLang="zh-CN"/>
              <a:t>Dapeng Liu (liudp10@mails.tsinghua.edu.cn)</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70590F-C539-444B-BE03-2EB3E1B7EC28}" type="datetime5">
              <a:rPr lang="zh-CN" altLang="en-US" smtClean="0"/>
              <a:t>2022/3/22</a:t>
            </a:fld>
            <a:endParaRPr lang="zh-CN" altLang="en-US"/>
          </a:p>
        </p:txBody>
      </p:sp>
      <p:sp>
        <p:nvSpPr>
          <p:cNvPr id="3" name="页脚占位符 2"/>
          <p:cNvSpPr>
            <a:spLocks noGrp="1"/>
          </p:cNvSpPr>
          <p:nvPr>
            <p:ph type="ftr" sz="quarter" idx="11"/>
          </p:nvPr>
        </p:nvSpPr>
        <p:spPr/>
        <p:txBody>
          <a:bodyPr/>
          <a:lstStyle/>
          <a:p>
            <a:r>
              <a:rPr lang="en-US" altLang="zh-CN"/>
              <a:t>Dapeng Liu (liudp10@mails.tsinghua.edu.cn)</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291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439014D1-E4FE-4847-8E08-FB7E92883540}" type="datetime5">
              <a:rPr lang="zh-CN" altLang="en-US" smtClean="0"/>
              <a:t>2022/3/22</a:t>
            </a:fld>
            <a:endParaRPr lang="zh-CN" altLang="en-US"/>
          </a:p>
        </p:txBody>
      </p:sp>
      <p:sp>
        <p:nvSpPr>
          <p:cNvPr id="5" name="页脚占位符 4"/>
          <p:cNvSpPr>
            <a:spLocks noGrp="1"/>
          </p:cNvSpPr>
          <p:nvPr>
            <p:ph type="ftr" sz="quarter" idx="11"/>
          </p:nvPr>
        </p:nvSpPr>
        <p:spPr/>
        <p:txBody>
          <a:bodyPr/>
          <a:lstStyle/>
          <a:p>
            <a:r>
              <a:rPr lang="en-US" altLang="zh-CN"/>
              <a:t>Dapeng Liu (liudp10@mails.tsinghua.edu.cn)</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74095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5940C11-5D5A-C94C-B244-BBCFDA2043B6}" type="datetime5">
              <a:rPr lang="zh-CN" altLang="en-US" smtClean="0"/>
              <a:t>2022/3/22</a:t>
            </a:fld>
            <a:endParaRPr lang="zh-CN" altLang="en-US"/>
          </a:p>
        </p:txBody>
      </p:sp>
      <p:sp>
        <p:nvSpPr>
          <p:cNvPr id="5" name="页脚占位符 4"/>
          <p:cNvSpPr>
            <a:spLocks noGrp="1"/>
          </p:cNvSpPr>
          <p:nvPr>
            <p:ph type="ftr" sz="quarter" idx="11"/>
          </p:nvPr>
        </p:nvSpPr>
        <p:spPr>
          <a:xfrm>
            <a:off x="1080000" y="6633946"/>
            <a:ext cx="2880000" cy="216025"/>
          </a:xfrm>
        </p:spPr>
        <p:txBody>
          <a:bodyPr/>
          <a:lstStyle/>
          <a:p>
            <a:r>
              <a:rPr lang="en-US" altLang="zh-CN"/>
              <a:t>Dapeng Liu (liudp10@mails.tsinghua.edu.cn)</a:t>
            </a:r>
            <a:endParaRPr lang="zh-CN" altLang="en-US" dirty="0"/>
          </a:p>
        </p:txBody>
      </p:sp>
    </p:spTree>
    <p:extLst>
      <p:ext uri="{BB962C8B-B14F-4D97-AF65-F5344CB8AC3E}">
        <p14:creationId xmlns:p14="http://schemas.microsoft.com/office/powerpoint/2010/main" val="1932311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DADC507-FFB1-EF43-8B9F-73138A7EA980}"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5" name="灯片编号占位符 4"/>
          <p:cNvSpPr>
            <a:spLocks noGrp="1"/>
          </p:cNvSpPr>
          <p:nvPr>
            <p:ph type="sldNum" sz="quarter" idx="12"/>
          </p:nvPr>
        </p:nvSpPr>
        <p:spPr>
          <a:xfrm>
            <a:off x="11088555" y="6613452"/>
            <a:ext cx="576064" cy="247150"/>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387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84FF7174-6EF7-9447-B9D4-831B646F4AA1}" type="datetime5">
              <a:rPr lang="zh-CN" altLang="en-US" smtClean="0"/>
              <a:t>2022/3/22</a:t>
            </a:fld>
            <a:endParaRPr lang="zh-CN" altLang="en-US"/>
          </a:p>
        </p:txBody>
      </p:sp>
      <p:sp>
        <p:nvSpPr>
          <p:cNvPr id="5" name="页脚占位符 4"/>
          <p:cNvSpPr>
            <a:spLocks noGrp="1"/>
          </p:cNvSpPr>
          <p:nvPr>
            <p:ph type="ftr" sz="quarter" idx="11"/>
          </p:nvPr>
        </p:nvSpPr>
        <p:spPr/>
        <p:txBody>
          <a:bodyPr/>
          <a:lstStyle/>
          <a:p>
            <a:r>
              <a:rPr lang="en-US" altLang="zh-CN"/>
              <a:t>Dapeng Liu (liudp10@mails.tsinghua.edu.cn)</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6"/>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DA8A952-D11E-3C47-8E17-94E7F0318F54}" type="datetime5">
              <a:rPr lang="zh-CN" altLang="en-US" smtClean="0"/>
              <a:t>2022/3/22</a:t>
            </a:fld>
            <a:endParaRPr lang="zh-CN" altLang="en-US"/>
          </a:p>
        </p:txBody>
      </p:sp>
      <p:sp>
        <p:nvSpPr>
          <p:cNvPr id="5" name="页脚占位符 4"/>
          <p:cNvSpPr>
            <a:spLocks noGrp="1"/>
          </p:cNvSpPr>
          <p:nvPr>
            <p:ph type="ftr" sz="quarter" idx="11"/>
          </p:nvPr>
        </p:nvSpPr>
        <p:spPr/>
        <p:txBody>
          <a:bodyPr/>
          <a:lstStyle/>
          <a:p>
            <a:r>
              <a:rPr lang="en-US" altLang="zh-CN"/>
              <a:t>Dapeng Liu (liudp10@mails.tsinghua.edu.cn)</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6E7574B-54DC-E747-A434-D48FAD643F87}" type="datetime5">
              <a:rPr lang="zh-CN" altLang="en-US" smtClean="0"/>
              <a:t>2022/3/22</a:t>
            </a:fld>
            <a:endParaRPr lang="zh-CN" altLang="en-US"/>
          </a:p>
        </p:txBody>
      </p:sp>
      <p:sp>
        <p:nvSpPr>
          <p:cNvPr id="6" name="页脚占位符 5"/>
          <p:cNvSpPr>
            <a:spLocks noGrp="1"/>
          </p:cNvSpPr>
          <p:nvPr>
            <p:ph type="ftr" sz="quarter" idx="11"/>
          </p:nvPr>
        </p:nvSpPr>
        <p:spPr/>
        <p:txBody>
          <a:bodyPr/>
          <a:lstStyle/>
          <a:p>
            <a:r>
              <a:rPr lang="en-US" altLang="zh-CN"/>
              <a:t>Dapeng Liu (liudp10@mails.tsinghua.edu.cn)</a:t>
            </a:r>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7C78FCD-C752-7D44-B82D-0F737C7DD831}" type="datetime5">
              <a:rPr lang="zh-CN" altLang="en-US" smtClean="0"/>
              <a:t>2022/3/22</a:t>
            </a:fld>
            <a:endParaRPr lang="zh-CN" altLang="en-US"/>
          </a:p>
        </p:txBody>
      </p:sp>
      <p:sp>
        <p:nvSpPr>
          <p:cNvPr id="8" name="页脚占位符 7"/>
          <p:cNvSpPr>
            <a:spLocks noGrp="1"/>
          </p:cNvSpPr>
          <p:nvPr>
            <p:ph type="ftr" sz="quarter" idx="11"/>
          </p:nvPr>
        </p:nvSpPr>
        <p:spPr/>
        <p:txBody>
          <a:bodyPr/>
          <a:lstStyle/>
          <a:p>
            <a:r>
              <a:rPr lang="en-US" altLang="zh-CN"/>
              <a:t>Dapeng Liu (liudp10@mails.tsinghua.edu.cn)</a:t>
            </a:r>
            <a:endParaRPr lang="zh-CN" altLang="en-US" dirty="0"/>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38A6FEC-B474-5345-9F72-C8608FD49EED}"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AB2FF0-3D07-8349-8BC9-43D0C86647ED}" type="datetime5">
              <a:rPr lang="zh-CN" altLang="en-US" smtClean="0"/>
              <a:t>2022/3/22</a:t>
            </a:fld>
            <a:endParaRPr lang="zh-CN" altLang="en-US"/>
          </a:p>
        </p:txBody>
      </p:sp>
      <p:sp>
        <p:nvSpPr>
          <p:cNvPr id="3" name="页脚占位符 2"/>
          <p:cNvSpPr>
            <a:spLocks noGrp="1"/>
          </p:cNvSpPr>
          <p:nvPr>
            <p:ph type="ftr" sz="quarter" idx="11"/>
          </p:nvPr>
        </p:nvSpPr>
        <p:spPr/>
        <p:txBody>
          <a:bodyPr/>
          <a:lstStyle/>
          <a:p>
            <a:r>
              <a:rPr lang="en-US" altLang="zh-CN"/>
              <a:t>Dapeng Liu (liudp10@mails.tsinghua.edu.cn)</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4B3BAB8-03C3-A049-9C03-E32567FE2594}" type="datetime5">
              <a:rPr lang="zh-CN" altLang="en-US" smtClean="0"/>
              <a:t>2022/3/22</a:t>
            </a:fld>
            <a:endParaRPr lang="zh-CN" altLang="en-US"/>
          </a:p>
        </p:txBody>
      </p:sp>
      <p:sp>
        <p:nvSpPr>
          <p:cNvPr id="6" name="页脚占位符 5"/>
          <p:cNvSpPr>
            <a:spLocks noGrp="1"/>
          </p:cNvSpPr>
          <p:nvPr>
            <p:ph type="ftr" sz="quarter" idx="11"/>
          </p:nvPr>
        </p:nvSpPr>
        <p:spPr/>
        <p:txBody>
          <a:bodyPr/>
          <a:lstStyle/>
          <a:p>
            <a:r>
              <a:rPr lang="en-US" altLang="zh-CN"/>
              <a:t>Dapeng Liu (liudp10@mails.tsinghua.edu.cn)</a:t>
            </a:r>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498A4B4-0DEC-804B-860D-785A2B006F44}" type="datetime5">
              <a:rPr lang="zh-CN" altLang="en-US" smtClean="0"/>
              <a:t>2022/3/22</a:t>
            </a:fld>
            <a:endParaRPr lang="zh-CN" altLang="en-US"/>
          </a:p>
        </p:txBody>
      </p:sp>
      <p:sp>
        <p:nvSpPr>
          <p:cNvPr id="5" name="页脚占位符 4"/>
          <p:cNvSpPr>
            <a:spLocks noGrp="1"/>
          </p:cNvSpPr>
          <p:nvPr>
            <p:ph type="ftr" sz="quarter" idx="11"/>
          </p:nvPr>
        </p:nvSpPr>
        <p:spPr>
          <a:xfrm>
            <a:off x="550800" y="6633946"/>
            <a:ext cx="1195200" cy="216025"/>
          </a:xfrm>
        </p:spPr>
        <p:txBody>
          <a:bodyPr/>
          <a:lstStyle/>
          <a:p>
            <a:r>
              <a:rPr lang="en-US" altLang="zh-CN"/>
              <a:t>Dapeng Liu (liudp10@mails.tsinghua.edu.cn)</a:t>
            </a:r>
            <a:endParaRPr lang="zh-CN" altLang="en-US" dirty="0"/>
          </a:p>
        </p:txBody>
      </p:sp>
    </p:spTree>
    <p:extLst>
      <p:ext uri="{BB962C8B-B14F-4D97-AF65-F5344CB8AC3E}">
        <p14:creationId xmlns:p14="http://schemas.microsoft.com/office/powerpoint/2010/main" val="290238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p:nvPr userDrawn="1"/>
        </p:nvSpPr>
        <p:spPr>
          <a:xfrm>
            <a:off x="1" y="6641976"/>
            <a:ext cx="11088555" cy="2160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1800"/>
          </a:p>
        </p:txBody>
      </p:sp>
      <p:sp>
        <p:nvSpPr>
          <p:cNvPr id="18" name="矩形 17"/>
          <p:cNvSpPr/>
          <p:nvPr userDrawn="1"/>
        </p:nvSpPr>
        <p:spPr>
          <a:xfrm>
            <a:off x="11664620" y="6641976"/>
            <a:ext cx="527381" cy="2160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1800"/>
          </a:p>
        </p:txBody>
      </p:sp>
      <p:sp>
        <p:nvSpPr>
          <p:cNvPr id="2" name="标题占位符 1"/>
          <p:cNvSpPr>
            <a:spLocks noGrp="1"/>
          </p:cNvSpPr>
          <p:nvPr>
            <p:ph type="title"/>
          </p:nvPr>
        </p:nvSpPr>
        <p:spPr>
          <a:xfrm>
            <a:off x="261451" y="159631"/>
            <a:ext cx="10972800" cy="418058"/>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254412" y="980728"/>
            <a:ext cx="11674236" cy="525658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39349" y="6641978"/>
            <a:ext cx="2844800" cy="207993"/>
          </a:xfrm>
          <a:prstGeom prst="rect">
            <a:avLst/>
          </a:prstGeom>
        </p:spPr>
        <p:txBody>
          <a:bodyPr vert="horz" lIns="91440" tIns="45720" rIns="91440" bIns="45720" rtlCol="0" anchor="ctr"/>
          <a:lstStyle>
            <a:lvl1pPr algn="l">
              <a:defRPr sz="1000">
                <a:solidFill>
                  <a:schemeClr val="bg1"/>
                </a:solidFill>
              </a:defRPr>
            </a:lvl1pPr>
          </a:lstStyle>
          <a:p>
            <a:fld id="{4A9427CF-D1FD-3D45-BA1B-F3826DCBC2AD}" type="datetime5">
              <a:rPr lang="zh-CN" altLang="en-US" smtClean="0"/>
              <a:t>2022/3/22</a:t>
            </a:fld>
            <a:endParaRPr lang="zh-CN" altLang="en-US"/>
          </a:p>
        </p:txBody>
      </p:sp>
      <p:sp>
        <p:nvSpPr>
          <p:cNvPr id="5" name="页脚占位符 4"/>
          <p:cNvSpPr>
            <a:spLocks noGrp="1"/>
          </p:cNvSpPr>
          <p:nvPr>
            <p:ph type="ftr" sz="quarter" idx="3"/>
          </p:nvPr>
        </p:nvSpPr>
        <p:spPr>
          <a:xfrm>
            <a:off x="1080000" y="6634800"/>
            <a:ext cx="2880000" cy="224054"/>
          </a:xfrm>
          <a:prstGeom prst="rect">
            <a:avLst/>
          </a:prstGeom>
        </p:spPr>
        <p:txBody>
          <a:bodyPr vert="horz" lIns="91440" tIns="45720" rIns="91440" bIns="45720" rtlCol="0" anchor="ctr"/>
          <a:lstStyle>
            <a:lvl1pPr algn="r">
              <a:defRPr sz="1000">
                <a:solidFill>
                  <a:schemeClr val="bg1"/>
                </a:solidFill>
              </a:defRPr>
            </a:lvl1pPr>
          </a:lstStyle>
          <a:p>
            <a:r>
              <a:rPr lang="en-US" altLang="zh-CN" dirty="0"/>
              <a:t>Dapeng Liu (liudp10@mails.tsinghua.edu.cn)</a:t>
            </a:r>
            <a:endParaRPr lang="zh-CN" altLang="en-US" dirty="0"/>
          </a:p>
        </p:txBody>
      </p:sp>
      <p:sp>
        <p:nvSpPr>
          <p:cNvPr id="6" name="灯片编号占位符 5"/>
          <p:cNvSpPr>
            <a:spLocks noGrp="1"/>
          </p:cNvSpPr>
          <p:nvPr>
            <p:ph type="sldNum" sz="quarter" idx="4"/>
          </p:nvPr>
        </p:nvSpPr>
        <p:spPr>
          <a:xfrm>
            <a:off x="11088555" y="6613452"/>
            <a:ext cx="576064" cy="247150"/>
          </a:xfrm>
          <a:prstGeom prst="rect">
            <a:avLst/>
          </a:prstGeom>
        </p:spPr>
        <p:txBody>
          <a:bodyPr vert="horz" lIns="91440" tIns="45720" rIns="91440" bIns="45720" rtlCol="0" anchor="ctr"/>
          <a:lstStyle>
            <a:lvl1pPr algn="ctr">
              <a:defRPr sz="1600" b="1">
                <a:solidFill>
                  <a:schemeClr val="tx1">
                    <a:lumMod val="95000"/>
                    <a:lumOff val="5000"/>
                  </a:schemeClr>
                </a:solidFill>
              </a:defRPr>
            </a:lvl1pPr>
          </a:lstStyle>
          <a:p>
            <a:fld id="{0C913308-F349-4B6D-A68A-DD1791B4A57B}" type="slidenum">
              <a:rPr lang="zh-CN" altLang="en-US" smtClean="0"/>
              <a:pPr/>
              <a:t>‹#›</a:t>
            </a:fld>
            <a:endParaRPr lang="zh-CN" altLang="en-US"/>
          </a:p>
        </p:txBody>
      </p:sp>
      <p:cxnSp>
        <p:nvCxnSpPr>
          <p:cNvPr id="16" name="直接连接符 15"/>
          <p:cNvCxnSpPr/>
          <p:nvPr userDrawn="1"/>
        </p:nvCxnSpPr>
        <p:spPr>
          <a:xfrm>
            <a:off x="143340" y="631321"/>
            <a:ext cx="11533885"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4" r:id="rId9"/>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SzPct val="40000"/>
        <a:buFont typeface="Wingdings" pitchFamily="2" charset="2"/>
        <a:buChar char="n"/>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矩形 16"/>
          <p:cNvSpPr/>
          <p:nvPr userDrawn="1"/>
        </p:nvSpPr>
        <p:spPr>
          <a:xfrm>
            <a:off x="1" y="6641976"/>
            <a:ext cx="11088555" cy="2160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1800"/>
          </a:p>
        </p:txBody>
      </p:sp>
      <p:sp>
        <p:nvSpPr>
          <p:cNvPr id="18" name="矩形 17"/>
          <p:cNvSpPr/>
          <p:nvPr userDrawn="1"/>
        </p:nvSpPr>
        <p:spPr>
          <a:xfrm>
            <a:off x="11664620" y="6641976"/>
            <a:ext cx="527381" cy="2160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1800"/>
          </a:p>
        </p:txBody>
      </p:sp>
      <p:sp>
        <p:nvSpPr>
          <p:cNvPr id="2" name="标题占位符 1"/>
          <p:cNvSpPr>
            <a:spLocks noGrp="1"/>
          </p:cNvSpPr>
          <p:nvPr>
            <p:ph type="title"/>
          </p:nvPr>
        </p:nvSpPr>
        <p:spPr>
          <a:xfrm>
            <a:off x="261451" y="159631"/>
            <a:ext cx="10972800" cy="418058"/>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254412" y="980728"/>
            <a:ext cx="11674236" cy="525658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39349" y="6641978"/>
            <a:ext cx="2844800" cy="207993"/>
          </a:xfrm>
          <a:prstGeom prst="rect">
            <a:avLst/>
          </a:prstGeom>
        </p:spPr>
        <p:txBody>
          <a:bodyPr vert="horz" lIns="91440" tIns="45720" rIns="91440" bIns="45720" rtlCol="0" anchor="ctr"/>
          <a:lstStyle>
            <a:lvl1pPr algn="l">
              <a:defRPr sz="1000">
                <a:solidFill>
                  <a:schemeClr val="bg1"/>
                </a:solidFill>
              </a:defRPr>
            </a:lvl1pPr>
          </a:lstStyle>
          <a:p>
            <a:fld id="{9B43A035-D426-384B-ACF0-0EB009638605}" type="datetime5">
              <a:rPr lang="zh-CN" altLang="en-US" smtClean="0"/>
              <a:t>2022/3/22</a:t>
            </a:fld>
            <a:endParaRPr lang="zh-CN" altLang="en-US"/>
          </a:p>
        </p:txBody>
      </p:sp>
      <p:sp>
        <p:nvSpPr>
          <p:cNvPr id="5" name="页脚占位符 4"/>
          <p:cNvSpPr>
            <a:spLocks noGrp="1"/>
          </p:cNvSpPr>
          <p:nvPr>
            <p:ph type="ftr" sz="quarter" idx="3"/>
          </p:nvPr>
        </p:nvSpPr>
        <p:spPr>
          <a:xfrm>
            <a:off x="1080000" y="6633946"/>
            <a:ext cx="2880000" cy="224054"/>
          </a:xfrm>
          <a:prstGeom prst="rect">
            <a:avLst/>
          </a:prstGeom>
        </p:spPr>
        <p:txBody>
          <a:bodyPr vert="horz" lIns="91440" tIns="45720" rIns="91440" bIns="45720" rtlCol="0" anchor="ctr"/>
          <a:lstStyle>
            <a:lvl1pPr algn="r">
              <a:defRPr sz="1000">
                <a:solidFill>
                  <a:schemeClr val="bg1"/>
                </a:solidFill>
              </a:defRPr>
            </a:lvl1pPr>
          </a:lstStyle>
          <a:p>
            <a:r>
              <a:rPr lang="en-US" altLang="zh-CN" dirty="0"/>
              <a:t>Dapeng Liu (liudp10@mails.tsinghua.edu.cn)</a:t>
            </a:r>
            <a:endParaRPr lang="zh-CN" altLang="en-US" dirty="0"/>
          </a:p>
        </p:txBody>
      </p:sp>
      <p:sp>
        <p:nvSpPr>
          <p:cNvPr id="6" name="灯片编号占位符 5"/>
          <p:cNvSpPr>
            <a:spLocks noGrp="1"/>
          </p:cNvSpPr>
          <p:nvPr>
            <p:ph type="sldNum" sz="quarter" idx="4"/>
          </p:nvPr>
        </p:nvSpPr>
        <p:spPr>
          <a:xfrm>
            <a:off x="11088555" y="6613452"/>
            <a:ext cx="576064" cy="247150"/>
          </a:xfrm>
          <a:prstGeom prst="rect">
            <a:avLst/>
          </a:prstGeom>
        </p:spPr>
        <p:txBody>
          <a:bodyPr vert="horz" lIns="91440" tIns="45720" rIns="91440" bIns="45720" rtlCol="0" anchor="ctr"/>
          <a:lstStyle>
            <a:lvl1pPr algn="ctr">
              <a:defRPr sz="1600" b="1">
                <a:solidFill>
                  <a:schemeClr val="tx1">
                    <a:lumMod val="95000"/>
                    <a:lumOff val="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633988735"/>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SzPct val="40000"/>
        <a:buFont typeface="Wingdings" pitchFamily="2" charset="2"/>
        <a:buChar char="n"/>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p:nvPr userDrawn="1"/>
        </p:nvSpPr>
        <p:spPr>
          <a:xfrm>
            <a:off x="0" y="6641976"/>
            <a:ext cx="12192000" cy="21602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1800"/>
          </a:p>
        </p:txBody>
      </p:sp>
      <p:sp>
        <p:nvSpPr>
          <p:cNvPr id="2" name="标题占位符 1"/>
          <p:cNvSpPr>
            <a:spLocks noGrp="1"/>
          </p:cNvSpPr>
          <p:nvPr>
            <p:ph type="title"/>
          </p:nvPr>
        </p:nvSpPr>
        <p:spPr>
          <a:xfrm>
            <a:off x="261451" y="159631"/>
            <a:ext cx="10972800" cy="418058"/>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254412" y="980728"/>
            <a:ext cx="10972800" cy="525658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39349" y="6641978"/>
            <a:ext cx="2844800" cy="207993"/>
          </a:xfrm>
          <a:prstGeom prst="rect">
            <a:avLst/>
          </a:prstGeom>
        </p:spPr>
        <p:txBody>
          <a:bodyPr vert="horz" lIns="91440" tIns="45720" rIns="91440" bIns="45720" rtlCol="0" anchor="ctr"/>
          <a:lstStyle>
            <a:lvl1pPr algn="l">
              <a:defRPr sz="1000">
                <a:solidFill>
                  <a:schemeClr val="bg1"/>
                </a:solidFill>
              </a:defRPr>
            </a:lvl1pPr>
          </a:lstStyle>
          <a:p>
            <a:fld id="{D6EB4A0C-E743-7048-9248-0250F7207E8F}" type="datetime5">
              <a:rPr lang="zh-CN" altLang="en-US" smtClean="0"/>
              <a:t>2022/3/22</a:t>
            </a:fld>
            <a:endParaRPr lang="zh-CN" altLang="en-US"/>
          </a:p>
        </p:txBody>
      </p:sp>
      <p:sp>
        <p:nvSpPr>
          <p:cNvPr id="5" name="页脚占位符 4"/>
          <p:cNvSpPr>
            <a:spLocks noGrp="1"/>
          </p:cNvSpPr>
          <p:nvPr>
            <p:ph type="ftr" sz="quarter" idx="3"/>
          </p:nvPr>
        </p:nvSpPr>
        <p:spPr>
          <a:xfrm>
            <a:off x="1080000" y="6633946"/>
            <a:ext cx="2880000" cy="216025"/>
          </a:xfrm>
          <a:prstGeom prst="rect">
            <a:avLst/>
          </a:prstGeom>
        </p:spPr>
        <p:txBody>
          <a:bodyPr vert="horz" lIns="91440" tIns="45720" rIns="91440" bIns="45720" rtlCol="0" anchor="ctr"/>
          <a:lstStyle>
            <a:lvl1pPr algn="r">
              <a:defRPr sz="1000">
                <a:solidFill>
                  <a:schemeClr val="bg1"/>
                </a:solidFill>
              </a:defRPr>
            </a:lvl1pPr>
          </a:lstStyle>
          <a:p>
            <a:r>
              <a:rPr lang="en-US" altLang="zh-CN"/>
              <a:t>Dapeng Liu (liudp10@mails.tsinghua.edu.cn)</a:t>
            </a:r>
            <a:endParaRPr lang="zh-CN" altLang="en-US" dirty="0"/>
          </a:p>
        </p:txBody>
      </p:sp>
    </p:spTree>
    <p:extLst>
      <p:ext uri="{BB962C8B-B14F-4D97-AF65-F5344CB8AC3E}">
        <p14:creationId xmlns:p14="http://schemas.microsoft.com/office/powerpoint/2010/main" val="3406544014"/>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SzPct val="40000"/>
        <a:buFont typeface="Wingdings" pitchFamily="2" charset="2"/>
        <a:buChar char="n"/>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4.emf"/><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hyperlink" Target="mailto:liudp10@mails.tsinghua.edu.cn"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D48DA49-DF57-E34D-8800-DFB510D683A8}" type="datetime5">
              <a:rPr lang="zh-CN" altLang="en-US" smtClean="0"/>
              <a:t>2022/3/22</a:t>
            </a:fld>
            <a:endParaRPr lang="zh-CN" altLang="en-US" dirty="0"/>
          </a:p>
        </p:txBody>
      </p:sp>
      <p:sp>
        <p:nvSpPr>
          <p:cNvPr id="5" name="页脚占位符 4"/>
          <p:cNvSpPr>
            <a:spLocks noGrp="1"/>
          </p:cNvSpPr>
          <p:nvPr>
            <p:ph type="ftr" sz="quarter" idx="11"/>
          </p:nvPr>
        </p:nvSpPr>
        <p:spPr/>
        <p:txBody>
          <a:bodyPr/>
          <a:lstStyle/>
          <a:p>
            <a:r>
              <a:rPr lang="en-US" altLang="zh-CN"/>
              <a:t>Dapeng Liu (liudp10@mails.tsinghua.edu.cn)</a:t>
            </a:r>
            <a:endParaRPr lang="zh-CN" altLang="en-US" dirty="0"/>
          </a:p>
        </p:txBody>
      </p:sp>
      <p:sp>
        <p:nvSpPr>
          <p:cNvPr id="21" name="文本框 20"/>
          <p:cNvSpPr txBox="1"/>
          <p:nvPr/>
        </p:nvSpPr>
        <p:spPr>
          <a:xfrm>
            <a:off x="0" y="1772816"/>
            <a:ext cx="12174264" cy="1323439"/>
          </a:xfrm>
          <a:prstGeom prst="rect">
            <a:avLst/>
          </a:prstGeom>
          <a:noFill/>
          <a:effectLst/>
        </p:spPr>
        <p:txBody>
          <a:bodyPr wrap="square" rtlCol="0">
            <a:spAutoFit/>
          </a:bodyPr>
          <a:lstStyle/>
          <a:p>
            <a:pPr algn="ctr"/>
            <a:r>
              <a:rPr lang="en-US" altLang="zh-CN" sz="4000" dirty="0">
                <a:ln w="0"/>
                <a:effectLst>
                  <a:outerShdw blurRad="38100" dist="19050" dir="2700000" algn="tl" rotWithShape="0">
                    <a:schemeClr val="dk1">
                      <a:alpha val="40000"/>
                    </a:schemeClr>
                  </a:outerShdw>
                </a:effectLst>
              </a:rPr>
              <a:t>Opprentice: Towards Practical and Automatic Anomaly Detection Through Machine Learning</a:t>
            </a:r>
          </a:p>
        </p:txBody>
      </p:sp>
      <p:sp>
        <p:nvSpPr>
          <p:cNvPr id="2" name="文本框 1"/>
          <p:cNvSpPr txBox="1"/>
          <p:nvPr/>
        </p:nvSpPr>
        <p:spPr>
          <a:xfrm>
            <a:off x="0" y="3584160"/>
            <a:ext cx="12204163" cy="400110"/>
          </a:xfrm>
          <a:prstGeom prst="rect">
            <a:avLst/>
          </a:prstGeom>
          <a:noFill/>
        </p:spPr>
        <p:txBody>
          <a:bodyPr wrap="square" rtlCol="0">
            <a:spAutoFit/>
          </a:bodyPr>
          <a:lstStyle/>
          <a:p>
            <a:pPr algn="ctr"/>
            <a:r>
              <a:rPr lang="en-US" altLang="zh-CN" sz="2000" b="1" dirty="0"/>
              <a:t>Dapeng Liu</a:t>
            </a:r>
            <a:r>
              <a:rPr lang="en-US" altLang="zh-CN" sz="2000" dirty="0"/>
              <a:t>, </a:t>
            </a:r>
            <a:r>
              <a:rPr lang="en-US" altLang="zh-CN" sz="2000" dirty="0" err="1"/>
              <a:t>Youjian</a:t>
            </a:r>
            <a:r>
              <a:rPr lang="en-US" altLang="zh-CN" sz="2000" dirty="0"/>
              <a:t> Zhao, </a:t>
            </a:r>
            <a:r>
              <a:rPr lang="en-US" altLang="zh-CN" sz="2000" dirty="0" err="1"/>
              <a:t>Haowen</a:t>
            </a:r>
            <a:r>
              <a:rPr lang="en-US" altLang="zh-CN" sz="2000" dirty="0"/>
              <a:t> Xu, </a:t>
            </a:r>
            <a:r>
              <a:rPr lang="en-US" altLang="zh-CN" sz="2000" dirty="0" err="1"/>
              <a:t>Yongqian</a:t>
            </a:r>
            <a:r>
              <a:rPr lang="en-US" altLang="zh-CN" sz="2000" dirty="0"/>
              <a:t> Sun, Dan Pei, Jiao Luo, </a:t>
            </a:r>
            <a:r>
              <a:rPr lang="en-US" altLang="zh-CN" sz="2000" dirty="0" err="1"/>
              <a:t>Xiaowei</a:t>
            </a:r>
            <a:r>
              <a:rPr lang="en-US" altLang="zh-CN" sz="2000" dirty="0"/>
              <a:t> Jing, Mei Feng</a:t>
            </a:r>
            <a:endParaRPr lang="zh-CN" altLang="en-US" sz="2000" dirty="0"/>
          </a:p>
        </p:txBody>
      </p:sp>
      <p:pic>
        <p:nvPicPr>
          <p:cNvPr id="9" name="图片 8"/>
          <p:cNvPicPr>
            <a:picLocks noChangeAspect="1"/>
          </p:cNvPicPr>
          <p:nvPr/>
        </p:nvPicPr>
        <p:blipFill>
          <a:blip r:embed="rId3"/>
          <a:stretch>
            <a:fillRect/>
          </a:stretch>
        </p:blipFill>
        <p:spPr>
          <a:xfrm>
            <a:off x="4478741" y="4656439"/>
            <a:ext cx="3095625" cy="1476375"/>
          </a:xfrm>
          <a:prstGeom prst="rect">
            <a:avLst/>
          </a:prstGeom>
        </p:spPr>
      </p:pic>
      <p:pic>
        <p:nvPicPr>
          <p:cNvPr id="6" name="图片 5"/>
          <p:cNvPicPr>
            <a:picLocks noChangeAspect="1"/>
          </p:cNvPicPr>
          <p:nvPr/>
        </p:nvPicPr>
        <p:blipFill>
          <a:blip r:embed="rId4"/>
          <a:stretch>
            <a:fillRect/>
          </a:stretch>
        </p:blipFill>
        <p:spPr>
          <a:xfrm>
            <a:off x="8472264" y="4953996"/>
            <a:ext cx="1112478" cy="1178818"/>
          </a:xfrm>
          <a:prstGeom prst="rect">
            <a:avLst/>
          </a:prstGeom>
        </p:spPr>
      </p:pic>
      <p:pic>
        <p:nvPicPr>
          <p:cNvPr id="7" name="图片 6"/>
          <p:cNvPicPr>
            <a:picLocks noChangeAspect="1"/>
          </p:cNvPicPr>
          <p:nvPr/>
        </p:nvPicPr>
        <p:blipFill>
          <a:blip r:embed="rId5"/>
          <a:stretch>
            <a:fillRect/>
          </a:stretch>
        </p:blipFill>
        <p:spPr>
          <a:xfrm>
            <a:off x="2279576" y="4863362"/>
            <a:ext cx="1360086" cy="1360086"/>
          </a:xfrm>
          <a:prstGeom prst="rect">
            <a:avLst/>
          </a:prstGeom>
        </p:spPr>
      </p:pic>
    </p:spTree>
    <p:extLst>
      <p:ext uri="{BB962C8B-B14F-4D97-AF65-F5344CB8AC3E}">
        <p14:creationId xmlns:p14="http://schemas.microsoft.com/office/powerpoint/2010/main" val="17284934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455F6032-AA65-0444-8B38-125DAE7F2CE9}"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5" name="圆角矩形 64"/>
          <p:cNvSpPr/>
          <p:nvPr/>
        </p:nvSpPr>
        <p:spPr>
          <a:xfrm>
            <a:off x="2237007" y="3099107"/>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6" name="笑脸 65"/>
          <p:cNvSpPr/>
          <p:nvPr/>
        </p:nvSpPr>
        <p:spPr>
          <a:xfrm>
            <a:off x="2950553" y="3202794"/>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7" name="矩形 66"/>
          <p:cNvSpPr/>
          <p:nvPr/>
        </p:nvSpPr>
        <p:spPr>
          <a:xfrm>
            <a:off x="2237007" y="3973817"/>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Operators</a:t>
            </a:r>
          </a:p>
        </p:txBody>
      </p:sp>
      <p:sp>
        <p:nvSpPr>
          <p:cNvPr id="68" name="圆角矩形 67"/>
          <p:cNvSpPr/>
          <p:nvPr/>
        </p:nvSpPr>
        <p:spPr>
          <a:xfrm>
            <a:off x="7186875" y="3083083"/>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9" name="笑脸 68"/>
          <p:cNvSpPr/>
          <p:nvPr/>
        </p:nvSpPr>
        <p:spPr>
          <a:xfrm>
            <a:off x="7900421" y="3186770"/>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70" name="矩形 69"/>
          <p:cNvSpPr/>
          <p:nvPr/>
        </p:nvSpPr>
        <p:spPr>
          <a:xfrm>
            <a:off x="7186875" y="3957793"/>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p:txBody>
      </p:sp>
      <p:grpSp>
        <p:nvGrpSpPr>
          <p:cNvPr id="71" name="组合 70"/>
          <p:cNvGrpSpPr/>
          <p:nvPr/>
        </p:nvGrpSpPr>
        <p:grpSpPr>
          <a:xfrm>
            <a:off x="2567608" y="1824264"/>
            <a:ext cx="6612251" cy="1274843"/>
            <a:chOff x="2567608" y="1824264"/>
            <a:chExt cx="6612251" cy="1274843"/>
          </a:xfrm>
        </p:grpSpPr>
        <p:cxnSp>
          <p:nvCxnSpPr>
            <p:cNvPr id="72" name="曲线连接符 71"/>
            <p:cNvCxnSpPr>
              <a:stCxn id="65" idx="0"/>
              <a:endCxn id="68" idx="0"/>
            </p:cNvCxnSpPr>
            <p:nvPr/>
          </p:nvCxnSpPr>
          <p:spPr>
            <a:xfrm rot="5400000" flipH="1" flipV="1">
              <a:off x="5871166" y="616161"/>
              <a:ext cx="16024" cy="4949868"/>
            </a:xfrm>
            <a:prstGeom prst="curvedConnector3">
              <a:avLst>
                <a:gd name="adj1" fmla="val 5662743"/>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73" name="文本框 72"/>
            <p:cNvSpPr txBox="1"/>
            <p:nvPr/>
          </p:nvSpPr>
          <p:spPr>
            <a:xfrm>
              <a:off x="2567608" y="1824264"/>
              <a:ext cx="661225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black"/>
                  </a:solidFill>
                  <a:effectLst/>
                  <a:uLnTx/>
                  <a:uFillTx/>
                </a:rPr>
                <a:t>Describe 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74" name="云形标注 73"/>
          <p:cNvSpPr/>
          <p:nvPr/>
        </p:nvSpPr>
        <p:spPr>
          <a:xfrm>
            <a:off x="263352" y="2325036"/>
            <a:ext cx="1785948" cy="1532118"/>
          </a:xfrm>
          <a:prstGeom prst="cloudCallout">
            <a:avLst>
              <a:gd name="adj1" fmla="val 54330"/>
              <a:gd name="adj2" fmla="val 25687"/>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pic>
        <p:nvPicPr>
          <p:cNvPr id="75" name="图片 74"/>
          <p:cNvPicPr>
            <a:picLocks noChangeAspect="1"/>
          </p:cNvPicPr>
          <p:nvPr/>
        </p:nvPicPr>
        <p:blipFill rotWithShape="1">
          <a:blip r:embed="rId3"/>
          <a:srcRect l="35345" t="4465" r="38688" b="77342"/>
          <a:stretch/>
        </p:blipFill>
        <p:spPr>
          <a:xfrm>
            <a:off x="483691" y="2682553"/>
            <a:ext cx="1255496" cy="744033"/>
          </a:xfrm>
          <a:prstGeom prst="rect">
            <a:avLst/>
          </a:prstGeom>
        </p:spPr>
      </p:pic>
      <p:grpSp>
        <p:nvGrpSpPr>
          <p:cNvPr id="76" name="组合 75"/>
          <p:cNvGrpSpPr/>
          <p:nvPr/>
        </p:nvGrpSpPr>
        <p:grpSpPr>
          <a:xfrm>
            <a:off x="5021416" y="4401882"/>
            <a:ext cx="6318817" cy="2020766"/>
            <a:chOff x="5021416" y="4401882"/>
            <a:chExt cx="6318817" cy="2020766"/>
          </a:xfrm>
        </p:grpSpPr>
        <p:sp>
          <p:nvSpPr>
            <p:cNvPr id="77" name="矩形 76"/>
            <p:cNvSpPr/>
            <p:nvPr/>
          </p:nvSpPr>
          <p:spPr>
            <a:xfrm>
              <a:off x="8246151" y="5301208"/>
              <a:ext cx="1368152"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Wavelet</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78" name="矩形 77"/>
            <p:cNvSpPr/>
            <p:nvPr/>
          </p:nvSpPr>
          <p:spPr>
            <a:xfrm>
              <a:off x="7636890" y="5608805"/>
              <a:ext cx="1795979"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600" kern="0" dirty="0">
                  <a:solidFill>
                    <a:prstClr val="white"/>
                  </a:solidFill>
                </a:rPr>
                <a:t>Moving Average</a:t>
              </a:r>
            </a:p>
          </p:txBody>
        </p:sp>
        <p:sp>
          <p:nvSpPr>
            <p:cNvPr id="79" name="矩形 78"/>
            <p:cNvSpPr/>
            <p:nvPr/>
          </p:nvSpPr>
          <p:spPr>
            <a:xfrm>
              <a:off x="7032104" y="5916402"/>
              <a:ext cx="1512168"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Holt-Winters</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80" name="文本框 79"/>
            <p:cNvSpPr txBox="1"/>
            <p:nvPr/>
          </p:nvSpPr>
          <p:spPr>
            <a:xfrm>
              <a:off x="7106692" y="6053316"/>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a:t>
              </a:r>
              <a:endParaRPr kumimoji="0" lang="zh-CN" altLang="en-US" sz="1800" b="0" i="0" u="none" strike="noStrike" kern="0" cap="none" spc="0" normalizeH="0" baseline="0" noProof="0" dirty="0">
                <a:ln>
                  <a:noFill/>
                </a:ln>
                <a:solidFill>
                  <a:prstClr val="black"/>
                </a:solidFill>
                <a:effectLst/>
                <a:uLnTx/>
                <a:uFillTx/>
              </a:endParaRPr>
            </a:p>
          </p:txBody>
        </p:sp>
        <p:sp>
          <p:nvSpPr>
            <p:cNvPr id="81" name="文本框 80"/>
            <p:cNvSpPr txBox="1"/>
            <p:nvPr/>
          </p:nvSpPr>
          <p:spPr>
            <a:xfrm>
              <a:off x="8428612" y="4560851"/>
              <a:ext cx="291162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Select detectors &amp;</a:t>
              </a:r>
              <a:endParaRPr lang="en-US" altLang="zh-CN"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Tune</a:t>
              </a:r>
              <a:r>
                <a:rPr kumimoji="0" lang="en-US" altLang="zh-CN" sz="1800" b="0" i="0" u="none" strike="noStrike" kern="0" cap="none" spc="0" normalizeH="0" noProof="0" dirty="0">
                  <a:ln>
                    <a:noFill/>
                  </a:ln>
                  <a:solidFill>
                    <a:prstClr val="black"/>
                  </a:solidFill>
                  <a:effectLst/>
                  <a:uLnTx/>
                  <a:uFillTx/>
                </a:rPr>
                <a:t> parameters</a:t>
              </a:r>
              <a:endParaRPr kumimoji="0" lang="zh-CN" altLang="en-US" sz="1800" b="0" i="0" u="none" strike="noStrike" kern="0" cap="none" spc="0" normalizeH="0" baseline="0" noProof="0" dirty="0">
                <a:ln>
                  <a:noFill/>
                </a:ln>
                <a:solidFill>
                  <a:prstClr val="black"/>
                </a:solidFill>
                <a:effectLst/>
                <a:uLnTx/>
                <a:uFillTx/>
              </a:endParaRPr>
            </a:p>
          </p:txBody>
        </p:sp>
        <p:sp>
          <p:nvSpPr>
            <p:cNvPr id="82" name="矩形 81"/>
            <p:cNvSpPr/>
            <p:nvPr/>
          </p:nvSpPr>
          <p:spPr>
            <a:xfrm>
              <a:off x="5021416" y="5033204"/>
              <a:ext cx="1523721" cy="8508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System</a:t>
              </a:r>
              <a:endParaRPr kumimoji="0" lang="zh-CN" altLang="en-US" sz="1800" b="0" i="0" u="none" strike="noStrike" kern="0" cap="none" spc="0" normalizeH="0" baseline="0" noProof="0" dirty="0">
                <a:ln>
                  <a:noFill/>
                </a:ln>
                <a:solidFill>
                  <a:prstClr val="black"/>
                </a:solidFill>
                <a:effectLst/>
                <a:uLnTx/>
                <a:uFillTx/>
                <a:latin typeface="Arial"/>
                <a:ea typeface="微软雅黑"/>
              </a:endParaRPr>
            </a:p>
          </p:txBody>
        </p:sp>
        <p:cxnSp>
          <p:nvCxnSpPr>
            <p:cNvPr id="83" name="曲线连接符 82"/>
            <p:cNvCxnSpPr>
              <a:stCxn id="68" idx="2"/>
              <a:endCxn id="82" idx="3"/>
            </p:cNvCxnSpPr>
            <p:nvPr/>
          </p:nvCxnSpPr>
          <p:spPr>
            <a:xfrm rot="5400000">
              <a:off x="6921253" y="4025766"/>
              <a:ext cx="1056744" cy="1808975"/>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grpSp>
      <p:grpSp>
        <p:nvGrpSpPr>
          <p:cNvPr id="84" name="组合 83"/>
          <p:cNvGrpSpPr/>
          <p:nvPr/>
        </p:nvGrpSpPr>
        <p:grpSpPr>
          <a:xfrm>
            <a:off x="2771066" y="4417905"/>
            <a:ext cx="2250350" cy="1152221"/>
            <a:chOff x="2771066" y="4417905"/>
            <a:chExt cx="2250350" cy="1152221"/>
          </a:xfrm>
        </p:grpSpPr>
        <p:cxnSp>
          <p:nvCxnSpPr>
            <p:cNvPr id="85" name="曲线连接符 84"/>
            <p:cNvCxnSpPr>
              <a:stCxn id="82" idx="1"/>
              <a:endCxn id="65" idx="2"/>
            </p:cNvCxnSpPr>
            <p:nvPr/>
          </p:nvCxnSpPr>
          <p:spPr>
            <a:xfrm rot="10800000">
              <a:off x="3404244" y="4417905"/>
              <a:ext cx="1617172" cy="1040720"/>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86" name="文本框 85"/>
            <p:cNvSpPr txBox="1"/>
            <p:nvPr/>
          </p:nvSpPr>
          <p:spPr>
            <a:xfrm>
              <a:off x="2771066" y="5200794"/>
              <a:ext cx="133589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87" name="任意多边形 86"/>
          <p:cNvSpPr/>
          <p:nvPr/>
        </p:nvSpPr>
        <p:spPr>
          <a:xfrm>
            <a:off x="5093293" y="2965391"/>
            <a:ext cx="1649339" cy="1435693"/>
          </a:xfrm>
          <a:custGeom>
            <a:avLst/>
            <a:gdLst>
              <a:gd name="connsiteX0" fmla="*/ 0 w 1649339"/>
              <a:gd name="connsiteY0" fmla="*/ 341831 h 1435693"/>
              <a:gd name="connsiteX1" fmla="*/ 76913 w 1649339"/>
              <a:gd name="connsiteY1" fmla="*/ 247828 h 1435693"/>
              <a:gd name="connsiteX2" fmla="*/ 136733 w 1649339"/>
              <a:gd name="connsiteY2" fmla="*/ 179461 h 1435693"/>
              <a:gd name="connsiteX3" fmla="*/ 179462 w 1649339"/>
              <a:gd name="connsiteY3" fmla="*/ 153824 h 1435693"/>
              <a:gd name="connsiteX4" fmla="*/ 205100 w 1649339"/>
              <a:gd name="connsiteY4" fmla="*/ 128187 h 1435693"/>
              <a:gd name="connsiteX5" fmla="*/ 282012 w 1649339"/>
              <a:gd name="connsiteY5" fmla="*/ 85458 h 1435693"/>
              <a:gd name="connsiteX6" fmla="*/ 401653 w 1649339"/>
              <a:gd name="connsiteY6" fmla="*/ 34183 h 1435693"/>
              <a:gd name="connsiteX7" fmla="*/ 470019 w 1649339"/>
              <a:gd name="connsiteY7" fmla="*/ 25637 h 1435693"/>
              <a:gd name="connsiteX8" fmla="*/ 564023 w 1649339"/>
              <a:gd name="connsiteY8" fmla="*/ 8545 h 1435693"/>
              <a:gd name="connsiteX9" fmla="*/ 598206 w 1649339"/>
              <a:gd name="connsiteY9" fmla="*/ 0 h 1435693"/>
              <a:gd name="connsiteX10" fmla="*/ 880217 w 1649339"/>
              <a:gd name="connsiteY10" fmla="*/ 17091 h 1435693"/>
              <a:gd name="connsiteX11" fmla="*/ 982767 w 1649339"/>
              <a:gd name="connsiteY11" fmla="*/ 25637 h 1435693"/>
              <a:gd name="connsiteX12" fmla="*/ 1034042 w 1649339"/>
              <a:gd name="connsiteY12" fmla="*/ 42729 h 1435693"/>
              <a:gd name="connsiteX13" fmla="*/ 1076771 w 1649339"/>
              <a:gd name="connsiteY13" fmla="*/ 51274 h 1435693"/>
              <a:gd name="connsiteX14" fmla="*/ 1119500 w 1649339"/>
              <a:gd name="connsiteY14" fmla="*/ 76912 h 1435693"/>
              <a:gd name="connsiteX15" fmla="*/ 1153683 w 1649339"/>
              <a:gd name="connsiteY15" fmla="*/ 85458 h 1435693"/>
              <a:gd name="connsiteX16" fmla="*/ 1204957 w 1649339"/>
              <a:gd name="connsiteY16" fmla="*/ 119641 h 1435693"/>
              <a:gd name="connsiteX17" fmla="*/ 1256232 w 1649339"/>
              <a:gd name="connsiteY17" fmla="*/ 153824 h 1435693"/>
              <a:gd name="connsiteX18" fmla="*/ 1281870 w 1649339"/>
              <a:gd name="connsiteY18" fmla="*/ 170916 h 1435693"/>
              <a:gd name="connsiteX19" fmla="*/ 1324599 w 1649339"/>
              <a:gd name="connsiteY19" fmla="*/ 188007 h 1435693"/>
              <a:gd name="connsiteX20" fmla="*/ 1375873 w 1649339"/>
              <a:gd name="connsiteY20" fmla="*/ 247828 h 1435693"/>
              <a:gd name="connsiteX21" fmla="*/ 1427148 w 1649339"/>
              <a:gd name="connsiteY21" fmla="*/ 299102 h 1435693"/>
              <a:gd name="connsiteX22" fmla="*/ 1461331 w 1649339"/>
              <a:gd name="connsiteY22" fmla="*/ 350377 h 1435693"/>
              <a:gd name="connsiteX23" fmla="*/ 1512606 w 1649339"/>
              <a:gd name="connsiteY23" fmla="*/ 393106 h 1435693"/>
              <a:gd name="connsiteX24" fmla="*/ 1563881 w 1649339"/>
              <a:gd name="connsiteY24" fmla="*/ 461473 h 1435693"/>
              <a:gd name="connsiteX25" fmla="*/ 1632247 w 1649339"/>
              <a:gd name="connsiteY25" fmla="*/ 615297 h 1435693"/>
              <a:gd name="connsiteX26" fmla="*/ 1649339 w 1649339"/>
              <a:gd name="connsiteY26" fmla="*/ 760575 h 1435693"/>
              <a:gd name="connsiteX27" fmla="*/ 1632247 w 1649339"/>
              <a:gd name="connsiteY27" fmla="*/ 794759 h 1435693"/>
              <a:gd name="connsiteX28" fmla="*/ 1640793 w 1649339"/>
              <a:gd name="connsiteY28" fmla="*/ 888762 h 1435693"/>
              <a:gd name="connsiteX29" fmla="*/ 1623701 w 1649339"/>
              <a:gd name="connsiteY29" fmla="*/ 965674 h 1435693"/>
              <a:gd name="connsiteX30" fmla="*/ 1615156 w 1649339"/>
              <a:gd name="connsiteY30" fmla="*/ 1051132 h 1435693"/>
              <a:gd name="connsiteX31" fmla="*/ 1589518 w 1649339"/>
              <a:gd name="connsiteY31" fmla="*/ 1093861 h 1435693"/>
              <a:gd name="connsiteX32" fmla="*/ 1580972 w 1649339"/>
              <a:gd name="connsiteY32" fmla="*/ 1136590 h 1435693"/>
              <a:gd name="connsiteX33" fmla="*/ 1504060 w 1649339"/>
              <a:gd name="connsiteY33" fmla="*/ 1264777 h 1435693"/>
              <a:gd name="connsiteX34" fmla="*/ 1410057 w 1649339"/>
              <a:gd name="connsiteY34" fmla="*/ 1316052 h 1435693"/>
              <a:gd name="connsiteX35" fmla="*/ 1384419 w 1649339"/>
              <a:gd name="connsiteY35" fmla="*/ 1324598 h 1435693"/>
              <a:gd name="connsiteX36" fmla="*/ 1290415 w 1649339"/>
              <a:gd name="connsiteY36" fmla="*/ 1384418 h 1435693"/>
              <a:gd name="connsiteX37" fmla="*/ 1136591 w 1649339"/>
              <a:gd name="connsiteY37" fmla="*/ 1418602 h 1435693"/>
              <a:gd name="connsiteX38" fmla="*/ 1016950 w 1649339"/>
              <a:gd name="connsiteY38" fmla="*/ 1435693 h 1435693"/>
              <a:gd name="connsiteX39" fmla="*/ 623843 w 1649339"/>
              <a:gd name="connsiteY39" fmla="*/ 1427147 h 1435693"/>
              <a:gd name="connsiteX40" fmla="*/ 572569 w 1649339"/>
              <a:gd name="connsiteY40" fmla="*/ 1410056 h 1435693"/>
              <a:gd name="connsiteX41" fmla="*/ 452928 w 1649339"/>
              <a:gd name="connsiteY41" fmla="*/ 1375873 h 1435693"/>
              <a:gd name="connsiteX42" fmla="*/ 401653 w 1649339"/>
              <a:gd name="connsiteY42" fmla="*/ 1358781 h 1435693"/>
              <a:gd name="connsiteX43" fmla="*/ 341832 w 1649339"/>
              <a:gd name="connsiteY43" fmla="*/ 1341689 h 1435693"/>
              <a:gd name="connsiteX44" fmla="*/ 239283 w 1649339"/>
              <a:gd name="connsiteY44" fmla="*/ 1273323 h 1435693"/>
              <a:gd name="connsiteX45" fmla="*/ 188008 w 1649339"/>
              <a:gd name="connsiteY45" fmla="*/ 1239140 h 1435693"/>
              <a:gd name="connsiteX46" fmla="*/ 136733 w 1649339"/>
              <a:gd name="connsiteY46" fmla="*/ 1162228 h 1435693"/>
              <a:gd name="connsiteX47" fmla="*/ 119642 w 1649339"/>
              <a:gd name="connsiteY47" fmla="*/ 1136590 h 1435693"/>
              <a:gd name="connsiteX48" fmla="*/ 119642 w 1649339"/>
              <a:gd name="connsiteY48" fmla="*/ 965674 h 1435693"/>
              <a:gd name="connsiteX49" fmla="*/ 128187 w 1649339"/>
              <a:gd name="connsiteY49" fmla="*/ 897308 h 1435693"/>
              <a:gd name="connsiteX50" fmla="*/ 170916 w 1649339"/>
              <a:gd name="connsiteY50" fmla="*/ 828942 h 1435693"/>
              <a:gd name="connsiteX51" fmla="*/ 196554 w 1649339"/>
              <a:gd name="connsiteY51" fmla="*/ 786213 h 1435693"/>
              <a:gd name="connsiteX52" fmla="*/ 273466 w 1649339"/>
              <a:gd name="connsiteY52" fmla="*/ 683663 h 1435693"/>
              <a:gd name="connsiteX53" fmla="*/ 350378 w 1649339"/>
              <a:gd name="connsiteY53" fmla="*/ 606751 h 1435693"/>
              <a:gd name="connsiteX54" fmla="*/ 384561 w 1649339"/>
              <a:gd name="connsiteY54" fmla="*/ 572568 h 1435693"/>
              <a:gd name="connsiteX55" fmla="*/ 452928 w 1649339"/>
              <a:gd name="connsiteY55" fmla="*/ 521293 h 1435693"/>
              <a:gd name="connsiteX56" fmla="*/ 470019 w 1649339"/>
              <a:gd name="connsiteY56" fmla="*/ 495656 h 1435693"/>
              <a:gd name="connsiteX57" fmla="*/ 495657 w 1649339"/>
              <a:gd name="connsiteY57" fmla="*/ 487110 h 1435693"/>
              <a:gd name="connsiteX58" fmla="*/ 717847 w 1649339"/>
              <a:gd name="connsiteY58" fmla="*/ 504202 h 1435693"/>
              <a:gd name="connsiteX59" fmla="*/ 743485 w 1649339"/>
              <a:gd name="connsiteY59" fmla="*/ 512747 h 1435693"/>
              <a:gd name="connsiteX60" fmla="*/ 777668 w 1649339"/>
              <a:gd name="connsiteY60" fmla="*/ 529839 h 1435693"/>
              <a:gd name="connsiteX61" fmla="*/ 837488 w 1649339"/>
              <a:gd name="connsiteY61" fmla="*/ 546930 h 1435693"/>
              <a:gd name="connsiteX62" fmla="*/ 999858 w 1649339"/>
              <a:gd name="connsiteY62" fmla="*/ 589659 h 1435693"/>
              <a:gd name="connsiteX63" fmla="*/ 1025496 w 1649339"/>
              <a:gd name="connsiteY63" fmla="*/ 606751 h 1435693"/>
              <a:gd name="connsiteX64" fmla="*/ 1059679 w 1649339"/>
              <a:gd name="connsiteY64" fmla="*/ 623843 h 1435693"/>
              <a:gd name="connsiteX65" fmla="*/ 1128045 w 1649339"/>
              <a:gd name="connsiteY65" fmla="*/ 666572 h 1435693"/>
              <a:gd name="connsiteX66" fmla="*/ 1153683 w 1649339"/>
              <a:gd name="connsiteY66" fmla="*/ 700755 h 1435693"/>
              <a:gd name="connsiteX67" fmla="*/ 1179320 w 1649339"/>
              <a:gd name="connsiteY67" fmla="*/ 709301 h 1435693"/>
              <a:gd name="connsiteX68" fmla="*/ 1204957 w 1649339"/>
              <a:gd name="connsiteY68" fmla="*/ 752030 h 1435693"/>
              <a:gd name="connsiteX69" fmla="*/ 1230595 w 1649339"/>
              <a:gd name="connsiteY69" fmla="*/ 786213 h 1435693"/>
              <a:gd name="connsiteX70" fmla="*/ 1239141 w 1649339"/>
              <a:gd name="connsiteY70" fmla="*/ 888762 h 1435693"/>
              <a:gd name="connsiteX71" fmla="*/ 1230595 w 1649339"/>
              <a:gd name="connsiteY71" fmla="*/ 940037 h 1435693"/>
              <a:gd name="connsiteX72" fmla="*/ 1222049 w 1649339"/>
              <a:gd name="connsiteY72" fmla="*/ 999858 h 1435693"/>
              <a:gd name="connsiteX73" fmla="*/ 1196412 w 1649339"/>
              <a:gd name="connsiteY73" fmla="*/ 1076770 h 1435693"/>
              <a:gd name="connsiteX74" fmla="*/ 1170774 w 1649339"/>
              <a:gd name="connsiteY74" fmla="*/ 1110953 h 1435693"/>
              <a:gd name="connsiteX75" fmla="*/ 1042587 w 1649339"/>
              <a:gd name="connsiteY75" fmla="*/ 1153682 h 1435693"/>
              <a:gd name="connsiteX76" fmla="*/ 991313 w 1649339"/>
              <a:gd name="connsiteY76" fmla="*/ 1170773 h 1435693"/>
              <a:gd name="connsiteX77" fmla="*/ 905855 w 1649339"/>
              <a:gd name="connsiteY77" fmla="*/ 1153682 h 1435693"/>
              <a:gd name="connsiteX78" fmla="*/ 837488 w 1649339"/>
              <a:gd name="connsiteY78" fmla="*/ 1145136 h 1435693"/>
              <a:gd name="connsiteX79" fmla="*/ 760576 w 1649339"/>
              <a:gd name="connsiteY79" fmla="*/ 1110953 h 1435693"/>
              <a:gd name="connsiteX80" fmla="*/ 709301 w 1649339"/>
              <a:gd name="connsiteY80" fmla="*/ 1093861 h 1435693"/>
              <a:gd name="connsiteX81" fmla="*/ 615298 w 1649339"/>
              <a:gd name="connsiteY81" fmla="*/ 1034041 h 1435693"/>
              <a:gd name="connsiteX82" fmla="*/ 589660 w 1649339"/>
              <a:gd name="connsiteY82" fmla="*/ 1008403 h 1435693"/>
              <a:gd name="connsiteX83" fmla="*/ 572569 w 1649339"/>
              <a:gd name="connsiteY83" fmla="*/ 982766 h 1435693"/>
              <a:gd name="connsiteX84" fmla="*/ 495657 w 1649339"/>
              <a:gd name="connsiteY84" fmla="*/ 905854 h 1435693"/>
              <a:gd name="connsiteX85" fmla="*/ 487111 w 1649339"/>
              <a:gd name="connsiteY85" fmla="*/ 880216 h 1435693"/>
              <a:gd name="connsiteX86" fmla="*/ 512748 w 1649339"/>
              <a:gd name="connsiteY86" fmla="*/ 828942 h 1435693"/>
              <a:gd name="connsiteX87" fmla="*/ 546931 w 1649339"/>
              <a:gd name="connsiteY87" fmla="*/ 820396 h 1435693"/>
              <a:gd name="connsiteX88" fmla="*/ 581114 w 1649339"/>
              <a:gd name="connsiteY88" fmla="*/ 803304 h 1435693"/>
              <a:gd name="connsiteX89" fmla="*/ 632389 w 1649339"/>
              <a:gd name="connsiteY89" fmla="*/ 786213 h 1435693"/>
              <a:gd name="connsiteX90" fmla="*/ 658027 w 1649339"/>
              <a:gd name="connsiteY90" fmla="*/ 777667 h 1435693"/>
              <a:gd name="connsiteX91" fmla="*/ 914400 w 1649339"/>
              <a:gd name="connsiteY91" fmla="*/ 786213 h 1435693"/>
              <a:gd name="connsiteX92" fmla="*/ 940038 w 1649339"/>
              <a:gd name="connsiteY92" fmla="*/ 794759 h 1435693"/>
              <a:gd name="connsiteX93" fmla="*/ 948584 w 1649339"/>
              <a:gd name="connsiteY93" fmla="*/ 820396 h 1435693"/>
              <a:gd name="connsiteX94" fmla="*/ 965675 w 1649339"/>
              <a:gd name="connsiteY94" fmla="*/ 846033 h 1435693"/>
              <a:gd name="connsiteX95" fmla="*/ 957129 w 1649339"/>
              <a:gd name="connsiteY95" fmla="*/ 931491 h 14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649339" h="1435693">
                <a:moveTo>
                  <a:pt x="0" y="341831"/>
                </a:moveTo>
                <a:cubicBezTo>
                  <a:pt x="94056" y="191343"/>
                  <a:pt x="-1973" y="326712"/>
                  <a:pt x="76913" y="247828"/>
                </a:cubicBezTo>
                <a:cubicBezTo>
                  <a:pt x="102217" y="222525"/>
                  <a:pt x="109085" y="200198"/>
                  <a:pt x="136733" y="179461"/>
                </a:cubicBezTo>
                <a:cubicBezTo>
                  <a:pt x="150021" y="169495"/>
                  <a:pt x="166174" y="163790"/>
                  <a:pt x="179462" y="153824"/>
                </a:cubicBezTo>
                <a:cubicBezTo>
                  <a:pt x="189131" y="146573"/>
                  <a:pt x="195560" y="135607"/>
                  <a:pt x="205100" y="128187"/>
                </a:cubicBezTo>
                <a:cubicBezTo>
                  <a:pt x="282270" y="68165"/>
                  <a:pt x="228817" y="109638"/>
                  <a:pt x="282012" y="85458"/>
                </a:cubicBezTo>
                <a:cubicBezTo>
                  <a:pt x="329617" y="63819"/>
                  <a:pt x="352281" y="44763"/>
                  <a:pt x="401653" y="34183"/>
                </a:cubicBezTo>
                <a:cubicBezTo>
                  <a:pt x="424109" y="29371"/>
                  <a:pt x="447284" y="28885"/>
                  <a:pt x="470019" y="25637"/>
                </a:cubicBezTo>
                <a:cubicBezTo>
                  <a:pt x="495999" y="21926"/>
                  <a:pt x="537518" y="14435"/>
                  <a:pt x="564023" y="8545"/>
                </a:cubicBezTo>
                <a:cubicBezTo>
                  <a:pt x="575488" y="5997"/>
                  <a:pt x="586812" y="2848"/>
                  <a:pt x="598206" y="0"/>
                </a:cubicBezTo>
                <a:lnTo>
                  <a:pt x="880217" y="17091"/>
                </a:lnTo>
                <a:cubicBezTo>
                  <a:pt x="914443" y="19373"/>
                  <a:pt x="948932" y="19998"/>
                  <a:pt x="982767" y="25637"/>
                </a:cubicBezTo>
                <a:cubicBezTo>
                  <a:pt x="1000538" y="28599"/>
                  <a:pt x="1016661" y="37989"/>
                  <a:pt x="1034042" y="42729"/>
                </a:cubicBezTo>
                <a:cubicBezTo>
                  <a:pt x="1048055" y="46551"/>
                  <a:pt x="1062528" y="48426"/>
                  <a:pt x="1076771" y="51274"/>
                </a:cubicBezTo>
                <a:cubicBezTo>
                  <a:pt x="1091014" y="59820"/>
                  <a:pt x="1104322" y="70166"/>
                  <a:pt x="1119500" y="76912"/>
                </a:cubicBezTo>
                <a:cubicBezTo>
                  <a:pt x="1130233" y="81682"/>
                  <a:pt x="1143178" y="80205"/>
                  <a:pt x="1153683" y="85458"/>
                </a:cubicBezTo>
                <a:cubicBezTo>
                  <a:pt x="1172056" y="94644"/>
                  <a:pt x="1187866" y="108247"/>
                  <a:pt x="1204957" y="119641"/>
                </a:cubicBezTo>
                <a:lnTo>
                  <a:pt x="1256232" y="153824"/>
                </a:lnTo>
                <a:cubicBezTo>
                  <a:pt x="1264778" y="159521"/>
                  <a:pt x="1272334" y="167102"/>
                  <a:pt x="1281870" y="170916"/>
                </a:cubicBezTo>
                <a:lnTo>
                  <a:pt x="1324599" y="188007"/>
                </a:lnTo>
                <a:cubicBezTo>
                  <a:pt x="1416152" y="279563"/>
                  <a:pt x="1277172" y="138161"/>
                  <a:pt x="1375873" y="247828"/>
                </a:cubicBezTo>
                <a:cubicBezTo>
                  <a:pt x="1392043" y="265794"/>
                  <a:pt x="1411674" y="280533"/>
                  <a:pt x="1427148" y="299102"/>
                </a:cubicBezTo>
                <a:cubicBezTo>
                  <a:pt x="1440298" y="314882"/>
                  <a:pt x="1447804" y="334918"/>
                  <a:pt x="1461331" y="350377"/>
                </a:cubicBezTo>
                <a:cubicBezTo>
                  <a:pt x="1519633" y="417008"/>
                  <a:pt x="1453104" y="309804"/>
                  <a:pt x="1512606" y="393106"/>
                </a:cubicBezTo>
                <a:cubicBezTo>
                  <a:pt x="1573354" y="478152"/>
                  <a:pt x="1474585" y="372174"/>
                  <a:pt x="1563881" y="461473"/>
                </a:cubicBezTo>
                <a:cubicBezTo>
                  <a:pt x="1604560" y="583509"/>
                  <a:pt x="1578077" y="534041"/>
                  <a:pt x="1632247" y="615297"/>
                </a:cubicBezTo>
                <a:cubicBezTo>
                  <a:pt x="1637944" y="663723"/>
                  <a:pt x="1649339" y="711815"/>
                  <a:pt x="1649339" y="760575"/>
                </a:cubicBezTo>
                <a:cubicBezTo>
                  <a:pt x="1649339" y="773315"/>
                  <a:pt x="1633094" y="782048"/>
                  <a:pt x="1632247" y="794759"/>
                </a:cubicBezTo>
                <a:cubicBezTo>
                  <a:pt x="1630154" y="826153"/>
                  <a:pt x="1637944" y="857428"/>
                  <a:pt x="1640793" y="888762"/>
                </a:cubicBezTo>
                <a:cubicBezTo>
                  <a:pt x="1635096" y="914399"/>
                  <a:pt x="1627797" y="939733"/>
                  <a:pt x="1623701" y="965674"/>
                </a:cubicBezTo>
                <a:cubicBezTo>
                  <a:pt x="1619236" y="993952"/>
                  <a:pt x="1622532" y="1023471"/>
                  <a:pt x="1615156" y="1051132"/>
                </a:cubicBezTo>
                <a:cubicBezTo>
                  <a:pt x="1610876" y="1067181"/>
                  <a:pt x="1598064" y="1079618"/>
                  <a:pt x="1589518" y="1093861"/>
                </a:cubicBezTo>
                <a:cubicBezTo>
                  <a:pt x="1586669" y="1108104"/>
                  <a:pt x="1584794" y="1122577"/>
                  <a:pt x="1580972" y="1136590"/>
                </a:cubicBezTo>
                <a:cubicBezTo>
                  <a:pt x="1568779" y="1181299"/>
                  <a:pt x="1547597" y="1241029"/>
                  <a:pt x="1504060" y="1264777"/>
                </a:cubicBezTo>
                <a:cubicBezTo>
                  <a:pt x="1472726" y="1281869"/>
                  <a:pt x="1441981" y="1300090"/>
                  <a:pt x="1410057" y="1316052"/>
                </a:cubicBezTo>
                <a:cubicBezTo>
                  <a:pt x="1402000" y="1320081"/>
                  <a:pt x="1392294" y="1320223"/>
                  <a:pt x="1384419" y="1324598"/>
                </a:cubicBezTo>
                <a:cubicBezTo>
                  <a:pt x="1355175" y="1340844"/>
                  <a:pt x="1321769" y="1370166"/>
                  <a:pt x="1290415" y="1384418"/>
                </a:cubicBezTo>
                <a:cubicBezTo>
                  <a:pt x="1245124" y="1405005"/>
                  <a:pt x="1182163" y="1412906"/>
                  <a:pt x="1136591" y="1418602"/>
                </a:cubicBezTo>
                <a:cubicBezTo>
                  <a:pt x="1051031" y="1429296"/>
                  <a:pt x="1090878" y="1423371"/>
                  <a:pt x="1016950" y="1435693"/>
                </a:cubicBezTo>
                <a:cubicBezTo>
                  <a:pt x="885914" y="1432844"/>
                  <a:pt x="754692" y="1434696"/>
                  <a:pt x="623843" y="1427147"/>
                </a:cubicBezTo>
                <a:cubicBezTo>
                  <a:pt x="605857" y="1426109"/>
                  <a:pt x="589535" y="1416115"/>
                  <a:pt x="572569" y="1410056"/>
                </a:cubicBezTo>
                <a:cubicBezTo>
                  <a:pt x="480046" y="1377012"/>
                  <a:pt x="533856" y="1389360"/>
                  <a:pt x="452928" y="1375873"/>
                </a:cubicBezTo>
                <a:cubicBezTo>
                  <a:pt x="435836" y="1370176"/>
                  <a:pt x="418976" y="1363731"/>
                  <a:pt x="401653" y="1358781"/>
                </a:cubicBezTo>
                <a:cubicBezTo>
                  <a:pt x="381713" y="1353084"/>
                  <a:pt x="360893" y="1349858"/>
                  <a:pt x="341832" y="1341689"/>
                </a:cubicBezTo>
                <a:cubicBezTo>
                  <a:pt x="283762" y="1316802"/>
                  <a:pt x="285978" y="1307282"/>
                  <a:pt x="239283" y="1273323"/>
                </a:cubicBezTo>
                <a:cubicBezTo>
                  <a:pt x="222670" y="1261241"/>
                  <a:pt x="205100" y="1250534"/>
                  <a:pt x="188008" y="1239140"/>
                </a:cubicBezTo>
                <a:lnTo>
                  <a:pt x="136733" y="1162228"/>
                </a:lnTo>
                <a:lnTo>
                  <a:pt x="119642" y="1136590"/>
                </a:lnTo>
                <a:cubicBezTo>
                  <a:pt x="106625" y="1045473"/>
                  <a:pt x="108110" y="1086765"/>
                  <a:pt x="119642" y="965674"/>
                </a:cubicBezTo>
                <a:cubicBezTo>
                  <a:pt x="121819" y="942811"/>
                  <a:pt x="122617" y="919588"/>
                  <a:pt x="128187" y="897308"/>
                </a:cubicBezTo>
                <a:cubicBezTo>
                  <a:pt x="134863" y="870604"/>
                  <a:pt x="156402" y="850712"/>
                  <a:pt x="170916" y="828942"/>
                </a:cubicBezTo>
                <a:cubicBezTo>
                  <a:pt x="180130" y="815122"/>
                  <a:pt x="188008" y="800456"/>
                  <a:pt x="196554" y="786213"/>
                </a:cubicBezTo>
                <a:cubicBezTo>
                  <a:pt x="216410" y="706793"/>
                  <a:pt x="187211" y="798671"/>
                  <a:pt x="273466" y="683663"/>
                </a:cubicBezTo>
                <a:cubicBezTo>
                  <a:pt x="318579" y="623511"/>
                  <a:pt x="278590" y="671360"/>
                  <a:pt x="350378" y="606751"/>
                </a:cubicBezTo>
                <a:cubicBezTo>
                  <a:pt x="362355" y="595971"/>
                  <a:pt x="372517" y="583274"/>
                  <a:pt x="384561" y="572568"/>
                </a:cubicBezTo>
                <a:cubicBezTo>
                  <a:pt x="415010" y="545502"/>
                  <a:pt x="423545" y="540882"/>
                  <a:pt x="452928" y="521293"/>
                </a:cubicBezTo>
                <a:cubicBezTo>
                  <a:pt x="458625" y="512747"/>
                  <a:pt x="461999" y="502072"/>
                  <a:pt x="470019" y="495656"/>
                </a:cubicBezTo>
                <a:cubicBezTo>
                  <a:pt x="477053" y="490029"/>
                  <a:pt x="486654" y="486800"/>
                  <a:pt x="495657" y="487110"/>
                </a:cubicBezTo>
                <a:cubicBezTo>
                  <a:pt x="569895" y="489670"/>
                  <a:pt x="643784" y="498505"/>
                  <a:pt x="717847" y="504202"/>
                </a:cubicBezTo>
                <a:cubicBezTo>
                  <a:pt x="726393" y="507050"/>
                  <a:pt x="735205" y="509199"/>
                  <a:pt x="743485" y="512747"/>
                </a:cubicBezTo>
                <a:cubicBezTo>
                  <a:pt x="755194" y="517765"/>
                  <a:pt x="765696" y="525485"/>
                  <a:pt x="777668" y="529839"/>
                </a:cubicBezTo>
                <a:cubicBezTo>
                  <a:pt x="797157" y="536926"/>
                  <a:pt x="817713" y="540685"/>
                  <a:pt x="837488" y="546930"/>
                </a:cubicBezTo>
                <a:cubicBezTo>
                  <a:pt x="971491" y="589247"/>
                  <a:pt x="897467" y="575033"/>
                  <a:pt x="999858" y="589659"/>
                </a:cubicBezTo>
                <a:cubicBezTo>
                  <a:pt x="1008404" y="595356"/>
                  <a:pt x="1016578" y="601655"/>
                  <a:pt x="1025496" y="606751"/>
                </a:cubicBezTo>
                <a:cubicBezTo>
                  <a:pt x="1036557" y="613072"/>
                  <a:pt x="1049313" y="616438"/>
                  <a:pt x="1059679" y="623843"/>
                </a:cubicBezTo>
                <a:cubicBezTo>
                  <a:pt x="1129330" y="673594"/>
                  <a:pt x="1031996" y="628151"/>
                  <a:pt x="1128045" y="666572"/>
                </a:cubicBezTo>
                <a:cubicBezTo>
                  <a:pt x="1136591" y="677966"/>
                  <a:pt x="1142741" y="691637"/>
                  <a:pt x="1153683" y="700755"/>
                </a:cubicBezTo>
                <a:cubicBezTo>
                  <a:pt x="1160603" y="706522"/>
                  <a:pt x="1172950" y="702931"/>
                  <a:pt x="1179320" y="709301"/>
                </a:cubicBezTo>
                <a:cubicBezTo>
                  <a:pt x="1191065" y="721046"/>
                  <a:pt x="1195743" y="738210"/>
                  <a:pt x="1204957" y="752030"/>
                </a:cubicBezTo>
                <a:cubicBezTo>
                  <a:pt x="1212858" y="763881"/>
                  <a:pt x="1222049" y="774819"/>
                  <a:pt x="1230595" y="786213"/>
                </a:cubicBezTo>
                <a:cubicBezTo>
                  <a:pt x="1233444" y="820396"/>
                  <a:pt x="1239141" y="854461"/>
                  <a:pt x="1239141" y="888762"/>
                </a:cubicBezTo>
                <a:cubicBezTo>
                  <a:pt x="1239141" y="906089"/>
                  <a:pt x="1233230" y="922911"/>
                  <a:pt x="1230595" y="940037"/>
                </a:cubicBezTo>
                <a:cubicBezTo>
                  <a:pt x="1227532" y="959946"/>
                  <a:pt x="1225361" y="979989"/>
                  <a:pt x="1222049" y="999858"/>
                </a:cubicBezTo>
                <a:cubicBezTo>
                  <a:pt x="1215960" y="1036391"/>
                  <a:pt x="1215652" y="1045985"/>
                  <a:pt x="1196412" y="1076770"/>
                </a:cubicBezTo>
                <a:cubicBezTo>
                  <a:pt x="1188863" y="1088848"/>
                  <a:pt x="1182904" y="1103488"/>
                  <a:pt x="1170774" y="1110953"/>
                </a:cubicBezTo>
                <a:cubicBezTo>
                  <a:pt x="1101382" y="1153655"/>
                  <a:pt x="1101409" y="1137640"/>
                  <a:pt x="1042587" y="1153682"/>
                </a:cubicBezTo>
                <a:cubicBezTo>
                  <a:pt x="1025206" y="1158422"/>
                  <a:pt x="991313" y="1170773"/>
                  <a:pt x="991313" y="1170773"/>
                </a:cubicBezTo>
                <a:cubicBezTo>
                  <a:pt x="962827" y="1165076"/>
                  <a:pt x="934510" y="1158458"/>
                  <a:pt x="905855" y="1153682"/>
                </a:cubicBezTo>
                <a:cubicBezTo>
                  <a:pt x="883201" y="1149906"/>
                  <a:pt x="859521" y="1151616"/>
                  <a:pt x="837488" y="1145136"/>
                </a:cubicBezTo>
                <a:cubicBezTo>
                  <a:pt x="810573" y="1137220"/>
                  <a:pt x="786625" y="1121373"/>
                  <a:pt x="760576" y="1110953"/>
                </a:cubicBezTo>
                <a:cubicBezTo>
                  <a:pt x="743848" y="1104262"/>
                  <a:pt x="725702" y="1101316"/>
                  <a:pt x="709301" y="1093861"/>
                </a:cubicBezTo>
                <a:cubicBezTo>
                  <a:pt x="697214" y="1088367"/>
                  <a:pt x="620714" y="1039457"/>
                  <a:pt x="615298" y="1034041"/>
                </a:cubicBezTo>
                <a:cubicBezTo>
                  <a:pt x="606752" y="1025495"/>
                  <a:pt x="597397" y="1017688"/>
                  <a:pt x="589660" y="1008403"/>
                </a:cubicBezTo>
                <a:cubicBezTo>
                  <a:pt x="583085" y="1000513"/>
                  <a:pt x="579509" y="990337"/>
                  <a:pt x="572569" y="982766"/>
                </a:cubicBezTo>
                <a:cubicBezTo>
                  <a:pt x="548070" y="956039"/>
                  <a:pt x="495657" y="905854"/>
                  <a:pt x="495657" y="905854"/>
                </a:cubicBezTo>
                <a:cubicBezTo>
                  <a:pt x="492808" y="897308"/>
                  <a:pt x="487111" y="889224"/>
                  <a:pt x="487111" y="880216"/>
                </a:cubicBezTo>
                <a:cubicBezTo>
                  <a:pt x="487111" y="868842"/>
                  <a:pt x="504107" y="834702"/>
                  <a:pt x="512748" y="828942"/>
                </a:cubicBezTo>
                <a:cubicBezTo>
                  <a:pt x="522520" y="822427"/>
                  <a:pt x="535934" y="824520"/>
                  <a:pt x="546931" y="820396"/>
                </a:cubicBezTo>
                <a:cubicBezTo>
                  <a:pt x="558859" y="815923"/>
                  <a:pt x="569286" y="808035"/>
                  <a:pt x="581114" y="803304"/>
                </a:cubicBezTo>
                <a:cubicBezTo>
                  <a:pt x="597842" y="796613"/>
                  <a:pt x="615297" y="791910"/>
                  <a:pt x="632389" y="786213"/>
                </a:cubicBezTo>
                <a:lnTo>
                  <a:pt x="658027" y="777667"/>
                </a:lnTo>
                <a:cubicBezTo>
                  <a:pt x="743485" y="780516"/>
                  <a:pt x="829051" y="781040"/>
                  <a:pt x="914400" y="786213"/>
                </a:cubicBezTo>
                <a:cubicBezTo>
                  <a:pt x="923392" y="786758"/>
                  <a:pt x="933668" y="788389"/>
                  <a:pt x="940038" y="794759"/>
                </a:cubicBezTo>
                <a:cubicBezTo>
                  <a:pt x="946408" y="801128"/>
                  <a:pt x="944556" y="812339"/>
                  <a:pt x="948584" y="820396"/>
                </a:cubicBezTo>
                <a:cubicBezTo>
                  <a:pt x="953177" y="829582"/>
                  <a:pt x="959978" y="837487"/>
                  <a:pt x="965675" y="846033"/>
                </a:cubicBezTo>
                <a:cubicBezTo>
                  <a:pt x="956422" y="920053"/>
                  <a:pt x="957129" y="891434"/>
                  <a:pt x="957129" y="931491"/>
                </a:cubicBezTo>
              </a:path>
            </a:pathLst>
          </a:cu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88" name="矩形 87"/>
          <p:cNvSpPr/>
          <p:nvPr/>
        </p:nvSpPr>
        <p:spPr>
          <a:xfrm>
            <a:off x="551384" y="836712"/>
            <a:ext cx="11640616" cy="646331"/>
          </a:xfrm>
          <a:prstGeom prst="rect">
            <a:avLst/>
          </a:prstGeom>
        </p:spPr>
        <p:txBody>
          <a:bodyPr wrap="square">
            <a:spAutoFit/>
          </a:bodyPr>
          <a:lstStyle/>
          <a:p>
            <a:r>
              <a:rPr lang="en-US" altLang="zh-CN" sz="3600" b="1" dirty="0">
                <a:solidFill>
                  <a:schemeClr val="accent2"/>
                </a:solidFill>
              </a:rPr>
              <a:t>Challenges</a:t>
            </a:r>
          </a:p>
        </p:txBody>
      </p:sp>
      <p:sp>
        <p:nvSpPr>
          <p:cNvPr id="30" name="矩形 29"/>
          <p:cNvSpPr/>
          <p:nvPr/>
        </p:nvSpPr>
        <p:spPr>
          <a:xfrm>
            <a:off x="232839" y="1782197"/>
            <a:ext cx="11292677" cy="4538245"/>
          </a:xfrm>
          <a:prstGeom prst="rect">
            <a:avLst/>
          </a:prstGeom>
          <a:solidFill>
            <a:sysClr val="window" lastClr="FFFFFF">
              <a:alpha val="88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31" name="矩形 30"/>
          <p:cNvSpPr/>
          <p:nvPr/>
        </p:nvSpPr>
        <p:spPr>
          <a:xfrm>
            <a:off x="7583665" y="1700808"/>
            <a:ext cx="3879605"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a:ea typeface="微软雅黑"/>
              </a:rPr>
              <a:t>Selecting and combining suitable detectors are tricky</a:t>
            </a:r>
          </a:p>
        </p:txBody>
      </p:sp>
      <p:sp>
        <p:nvSpPr>
          <p:cNvPr id="32" name="矩形 31"/>
          <p:cNvSpPr/>
          <p:nvPr/>
        </p:nvSpPr>
        <p:spPr>
          <a:xfrm>
            <a:off x="7592296" y="2625879"/>
            <a:ext cx="3870974"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a:ea typeface="微软雅黑"/>
              </a:rPr>
              <a:t>Detectors are </a:t>
            </a:r>
            <a:r>
              <a:rPr lang="en-US" altLang="zh-CN" kern="0" dirty="0">
                <a:solidFill>
                  <a:prstClr val="white"/>
                </a:solidFill>
                <a:latin typeface="Arial"/>
                <a:ea typeface="微软雅黑"/>
              </a:rPr>
              <a:t>not </a:t>
            </a:r>
            <a:r>
              <a:rPr kumimoji="0" lang="en-US" altLang="zh-CN" sz="1800" b="0" i="0" u="none" strike="noStrike" kern="0" cap="none" spc="0" normalizeH="0" baseline="0" noProof="0" dirty="0">
                <a:ln>
                  <a:noFill/>
                </a:ln>
                <a:solidFill>
                  <a:prstClr val="white"/>
                </a:solidFill>
                <a:effectLst/>
                <a:uLnTx/>
                <a:uFillTx/>
                <a:latin typeface="Arial"/>
                <a:ea typeface="微软雅黑"/>
              </a:rPr>
              <a:t>intuitive to tune</a:t>
            </a:r>
          </a:p>
        </p:txBody>
      </p:sp>
      <p:sp>
        <p:nvSpPr>
          <p:cNvPr id="33" name="矩形 32"/>
          <p:cNvSpPr/>
          <p:nvPr/>
        </p:nvSpPr>
        <p:spPr>
          <a:xfrm>
            <a:off x="7051636" y="1844824"/>
            <a:ext cx="637172"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accent2"/>
                </a:solidFill>
                <a:effectLst/>
                <a:uLnTx/>
                <a:uFillTx/>
              </a:rPr>
              <a:t>2.</a:t>
            </a:r>
          </a:p>
        </p:txBody>
      </p:sp>
      <p:sp>
        <p:nvSpPr>
          <p:cNvPr id="34" name="矩形 33"/>
          <p:cNvSpPr/>
          <p:nvPr/>
        </p:nvSpPr>
        <p:spPr>
          <a:xfrm>
            <a:off x="7051636" y="2494637"/>
            <a:ext cx="637172"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accent2"/>
                </a:solidFill>
                <a:effectLst/>
                <a:uLnTx/>
                <a:uFillTx/>
              </a:rPr>
              <a:t>3.</a:t>
            </a:r>
          </a:p>
        </p:txBody>
      </p:sp>
      <p:sp>
        <p:nvSpPr>
          <p:cNvPr id="35" name="矩形 34"/>
          <p:cNvSpPr/>
          <p:nvPr/>
        </p:nvSpPr>
        <p:spPr>
          <a:xfrm>
            <a:off x="1357576" y="2348880"/>
            <a:ext cx="4526823"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a:ea typeface="微软雅黑"/>
              </a:rPr>
              <a:t>Operators have difficulties to </a:t>
            </a:r>
            <a:r>
              <a:rPr lang="en-US" altLang="zh-CN" kern="0" dirty="0">
                <a:solidFill>
                  <a:prstClr val="white"/>
                </a:solidFill>
                <a:latin typeface="Arial"/>
                <a:ea typeface="微软雅黑"/>
              </a:rPr>
              <a:t>precisely and formally define anomalies </a:t>
            </a:r>
            <a:r>
              <a:rPr kumimoji="0" lang="en-US" altLang="zh-CN" sz="1800" b="0" i="0" u="none" strike="noStrike" kern="0" cap="none" spc="0" normalizeH="0" baseline="0" noProof="0" dirty="0">
                <a:ln>
                  <a:noFill/>
                </a:ln>
                <a:solidFill>
                  <a:prstClr val="white"/>
                </a:solidFill>
                <a:effectLst/>
                <a:uLnTx/>
                <a:uFillTx/>
                <a:latin typeface="Arial"/>
                <a:ea typeface="微软雅黑"/>
              </a:rPr>
              <a:t>in advance</a:t>
            </a:r>
          </a:p>
        </p:txBody>
      </p:sp>
      <p:sp>
        <p:nvSpPr>
          <p:cNvPr id="36" name="矩形 35"/>
          <p:cNvSpPr/>
          <p:nvPr/>
        </p:nvSpPr>
        <p:spPr>
          <a:xfrm>
            <a:off x="835857" y="2494637"/>
            <a:ext cx="637172"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accent2"/>
                </a:solidFill>
                <a:effectLst/>
                <a:uLnTx/>
                <a:uFillTx/>
              </a:rPr>
              <a:t>1.</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9</a:t>
            </a:fld>
            <a:endParaRPr lang="zh-CN" altLang="en-US"/>
          </a:p>
        </p:txBody>
      </p:sp>
    </p:spTree>
    <p:extLst>
      <p:ext uri="{BB962C8B-B14F-4D97-AF65-F5344CB8AC3E}">
        <p14:creationId xmlns:p14="http://schemas.microsoft.com/office/powerpoint/2010/main" val="37827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202CEB5-40C9-BC4F-8AAA-B68209D95CD9}"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4023"/>
            <a:ext cx="12192000" cy="7366001"/>
          </a:xfrm>
          <a:prstGeom prst="rect">
            <a:avLst/>
          </a:prstGeom>
        </p:spPr>
      </p:pic>
    </p:spTree>
    <p:extLst>
      <p:ext uri="{BB962C8B-B14F-4D97-AF65-F5344CB8AC3E}">
        <p14:creationId xmlns:p14="http://schemas.microsoft.com/office/powerpoint/2010/main" val="371719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06986B0-35F3-B849-8298-1286A273F710}"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3600"/>
            <a:ext cx="12186875" cy="7365600"/>
          </a:xfrm>
          <a:prstGeom prst="rect">
            <a:avLst/>
          </a:prstGeom>
        </p:spPr>
      </p:pic>
      <p:sp>
        <p:nvSpPr>
          <p:cNvPr id="7" name="矩形 6"/>
          <p:cNvSpPr/>
          <p:nvPr/>
        </p:nvSpPr>
        <p:spPr>
          <a:xfrm>
            <a:off x="1484925" y="3429000"/>
            <a:ext cx="4608512" cy="646331"/>
          </a:xfrm>
          <a:prstGeom prst="rect">
            <a:avLst/>
          </a:prstGeom>
        </p:spPr>
        <p:txBody>
          <a:bodyPr wrap="square">
            <a:spAutoFit/>
          </a:bodyPr>
          <a:lstStyle/>
          <a:p>
            <a:r>
              <a:rPr lang="en-US" altLang="zh-CN" sz="3600" b="1" dirty="0"/>
              <a:t> (Op</a:t>
            </a:r>
            <a:r>
              <a:rPr lang="en-US" altLang="zh-CN" b="1" dirty="0"/>
              <a:t>erators’</a:t>
            </a:r>
            <a:r>
              <a:rPr lang="en-US" altLang="zh-CN" sz="3600" b="1" dirty="0"/>
              <a:t> </a:t>
            </a:r>
            <a:r>
              <a:rPr lang="en-US" altLang="zh-CN" b="1" dirty="0"/>
              <a:t>ap</a:t>
            </a:r>
            <a:r>
              <a:rPr lang="en-US" altLang="zh-CN" sz="3600" b="1" dirty="0"/>
              <a:t>prentice)</a:t>
            </a:r>
          </a:p>
        </p:txBody>
      </p:sp>
    </p:spTree>
    <p:extLst>
      <p:ext uri="{BB962C8B-B14F-4D97-AF65-F5344CB8AC3E}">
        <p14:creationId xmlns:p14="http://schemas.microsoft.com/office/powerpoint/2010/main" val="18115946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logs.discovermagazine.com/outthere/files/2015/03/chappie_a.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56" r="46893"/>
          <a:stretch/>
        </p:blipFill>
        <p:spPr bwMode="auto">
          <a:xfrm>
            <a:off x="47328" y="1772815"/>
            <a:ext cx="3475246" cy="462215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r>
              <a:rPr lang="en-US" altLang="zh-CN" dirty="0"/>
              <a:t>A More Natural Way</a:t>
            </a:r>
            <a:endParaRPr lang="zh-CN" altLang="en-US" dirty="0"/>
          </a:p>
        </p:txBody>
      </p:sp>
      <p:sp>
        <p:nvSpPr>
          <p:cNvPr id="3" name="日期占位符 2"/>
          <p:cNvSpPr>
            <a:spLocks noGrp="1"/>
          </p:cNvSpPr>
          <p:nvPr>
            <p:ph type="dt" sz="half" idx="10"/>
          </p:nvPr>
        </p:nvSpPr>
        <p:spPr/>
        <p:txBody>
          <a:bodyPr/>
          <a:lstStyle/>
          <a:p>
            <a:fld id="{B5A5B45F-B450-FE4E-868E-A08E27EEF79A}"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293" y="2796089"/>
            <a:ext cx="2270268" cy="2270268"/>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088" y="2537831"/>
            <a:ext cx="2823584" cy="2823584"/>
          </a:xfrm>
          <a:prstGeom prst="rect">
            <a:avLst/>
          </a:prstGeom>
        </p:spPr>
      </p:pic>
      <p:grpSp>
        <p:nvGrpSpPr>
          <p:cNvPr id="41" name="组合 40"/>
          <p:cNvGrpSpPr/>
          <p:nvPr/>
        </p:nvGrpSpPr>
        <p:grpSpPr>
          <a:xfrm>
            <a:off x="4948110" y="2069290"/>
            <a:ext cx="3872538" cy="3472757"/>
            <a:chOff x="3704786" y="1057338"/>
            <a:chExt cx="4652124" cy="4171862"/>
          </a:xfrm>
        </p:grpSpPr>
        <p:pic>
          <p:nvPicPr>
            <p:cNvPr id="23" name="内容占位符 3"/>
            <p:cNvPicPr>
              <a:picLocks noChangeAspect="1"/>
            </p:cNvPicPr>
            <p:nvPr/>
          </p:nvPicPr>
          <p:blipFill rotWithShape="1">
            <a:blip r:embed="rId5">
              <a:extLst>
                <a:ext uri="{28A0092B-C50C-407E-A947-70E740481C1C}">
                  <a14:useLocalDpi xmlns:a14="http://schemas.microsoft.com/office/drawing/2010/main" val="0"/>
                </a:ext>
              </a:extLst>
            </a:blip>
            <a:srcRect l="8975"/>
            <a:stretch/>
          </p:blipFill>
          <p:spPr>
            <a:xfrm>
              <a:off x="4241501" y="1647237"/>
              <a:ext cx="4115409" cy="3581963"/>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56177" y="1057338"/>
              <a:ext cx="1992474" cy="1746683"/>
            </a:xfrm>
            <a:prstGeom prst="rect">
              <a:avLst/>
            </a:prstGeom>
          </p:spPr>
        </p:pic>
        <p:sp>
          <p:nvSpPr>
            <p:cNvPr id="25" name="文本框 24"/>
            <p:cNvSpPr txBox="1"/>
            <p:nvPr/>
          </p:nvSpPr>
          <p:spPr>
            <a:xfrm>
              <a:off x="4752726" y="1412776"/>
              <a:ext cx="831475" cy="454813"/>
            </a:xfrm>
            <a:prstGeom prst="rect">
              <a:avLst/>
            </a:prstGeom>
            <a:noFill/>
          </p:spPr>
          <p:txBody>
            <a:bodyPr wrap="square" rtlCol="0">
              <a:spAutoFit/>
            </a:bodyPr>
            <a:lstStyle/>
            <a:p>
              <a:r>
                <a:rPr lang="en-US" altLang="zh-CN" sz="1600" b="1" dirty="0">
                  <a:solidFill>
                    <a:schemeClr val="tx1">
                      <a:lumMod val="65000"/>
                      <a:lumOff val="35000"/>
                    </a:schemeClr>
                  </a:solidFill>
                </a:rPr>
                <a:t>OP</a:t>
              </a:r>
              <a:endParaRPr lang="zh-CN" altLang="en-US" sz="1600" b="1" dirty="0">
                <a:solidFill>
                  <a:schemeClr val="tx1">
                    <a:lumMod val="65000"/>
                    <a:lumOff val="35000"/>
                  </a:schemeClr>
                </a:solidFill>
              </a:endParaRPr>
            </a:p>
          </p:txBody>
        </p:sp>
        <p:pic>
          <p:nvPicPr>
            <p:cNvPr id="26" name="内容占位符 3"/>
            <p:cNvPicPr>
              <a:picLocks noChangeAspect="1"/>
            </p:cNvPicPr>
            <p:nvPr/>
          </p:nvPicPr>
          <p:blipFill rotWithShape="1">
            <a:blip r:embed="rId5">
              <a:extLst>
                <a:ext uri="{28A0092B-C50C-407E-A947-70E740481C1C}">
                  <a14:useLocalDpi xmlns:a14="http://schemas.microsoft.com/office/drawing/2010/main" val="0"/>
                </a:ext>
              </a:extLst>
            </a:blip>
            <a:srcRect t="78527" r="89659"/>
            <a:stretch/>
          </p:blipFill>
          <p:spPr>
            <a:xfrm rot="9103012" flipH="1">
              <a:off x="3704786" y="4122715"/>
              <a:ext cx="471010" cy="769146"/>
            </a:xfrm>
            <a:prstGeom prst="rect">
              <a:avLst/>
            </a:prstGeom>
          </p:spPr>
        </p:pic>
      </p:grpSp>
      <p:grpSp>
        <p:nvGrpSpPr>
          <p:cNvPr id="35" name="组合 34"/>
          <p:cNvGrpSpPr/>
          <p:nvPr/>
        </p:nvGrpSpPr>
        <p:grpSpPr>
          <a:xfrm>
            <a:off x="1116222" y="1788932"/>
            <a:ext cx="1833865" cy="1909659"/>
            <a:chOff x="646950" y="1078483"/>
            <a:chExt cx="1955883" cy="2036720"/>
          </a:xfrm>
        </p:grpSpPr>
        <p:pic>
          <p:nvPicPr>
            <p:cNvPr id="10" name="图片 9"/>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439843">
              <a:off x="646950" y="1078483"/>
              <a:ext cx="1955883" cy="2036720"/>
            </a:xfrm>
            <a:prstGeom prst="rect">
              <a:avLst/>
            </a:prstGeom>
          </p:spPr>
        </p:pic>
        <p:sp>
          <p:nvSpPr>
            <p:cNvPr id="27" name="文本框 26"/>
            <p:cNvSpPr txBox="1"/>
            <p:nvPr/>
          </p:nvSpPr>
          <p:spPr>
            <a:xfrm>
              <a:off x="853279" y="1547500"/>
              <a:ext cx="1495225" cy="369332"/>
            </a:xfrm>
            <a:prstGeom prst="rect">
              <a:avLst/>
            </a:prstGeom>
            <a:noFill/>
          </p:spPr>
          <p:txBody>
            <a:bodyPr wrap="square" rtlCol="0">
              <a:spAutoFit/>
            </a:bodyPr>
            <a:lstStyle/>
            <a:p>
              <a:r>
                <a:rPr lang="en-US" altLang="zh-CN" b="1" spc="-150" dirty="0"/>
                <a:t>Opprentice</a:t>
              </a:r>
              <a:endParaRPr lang="zh-CN" altLang="en-US" b="1" spc="-150" dirty="0"/>
            </a:p>
          </p:txBody>
        </p:sp>
      </p:grpSp>
      <p:grpSp>
        <p:nvGrpSpPr>
          <p:cNvPr id="28" name="组合 27"/>
          <p:cNvGrpSpPr/>
          <p:nvPr/>
        </p:nvGrpSpPr>
        <p:grpSpPr>
          <a:xfrm>
            <a:off x="3994032" y="3652415"/>
            <a:ext cx="1409623" cy="1409623"/>
            <a:chOff x="3951279" y="4345648"/>
            <a:chExt cx="1048190" cy="1048190"/>
          </a:xfrm>
        </p:grpSpPr>
        <p:sp>
          <p:nvSpPr>
            <p:cNvPr id="29" name="矩形 28"/>
            <p:cNvSpPr/>
            <p:nvPr/>
          </p:nvSpPr>
          <p:spPr>
            <a:xfrm rot="5400000">
              <a:off x="4111674" y="4426313"/>
              <a:ext cx="730250" cy="908050"/>
            </a:xfrm>
            <a:prstGeom prst="rect">
              <a:avLst/>
            </a:prstGeom>
            <a:solidFill>
              <a:srgbClr val="28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1027" r="34646"/>
            <a:stretch/>
          </p:blipFill>
          <p:spPr>
            <a:xfrm>
              <a:off x="4051495" y="4689896"/>
              <a:ext cx="844549" cy="537939"/>
            </a:xfrm>
            <a:prstGeom prst="rect">
              <a:avLst/>
            </a:prstGeom>
          </p:spPr>
        </p:pic>
        <p:pic>
          <p:nvPicPr>
            <p:cNvPr id="31" name="图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3951279" y="4345648"/>
              <a:ext cx="1048190" cy="1048190"/>
            </a:xfrm>
            <a:prstGeom prst="rect">
              <a:avLst/>
            </a:prstGeom>
          </p:spPr>
        </p:pic>
        <p:sp>
          <p:nvSpPr>
            <p:cNvPr id="32" name="文本框 31"/>
            <p:cNvSpPr txBox="1"/>
            <p:nvPr/>
          </p:nvSpPr>
          <p:spPr>
            <a:xfrm>
              <a:off x="4092898" y="4566559"/>
              <a:ext cx="553682" cy="307777"/>
            </a:xfrm>
            <a:prstGeom prst="rect">
              <a:avLst/>
            </a:prstGeom>
            <a:noFill/>
          </p:spPr>
          <p:txBody>
            <a:bodyPr wrap="square" rtlCol="0">
              <a:spAutoFit/>
            </a:bodyPr>
            <a:lstStyle/>
            <a:p>
              <a:r>
                <a:rPr lang="en-US" altLang="zh-CN" sz="1400" dirty="0">
                  <a:solidFill>
                    <a:schemeClr val="bg1"/>
                  </a:solidFill>
                </a:rPr>
                <a:t>PV</a:t>
              </a:r>
              <a:endParaRPr lang="zh-CN" altLang="en-US" sz="1400" dirty="0">
                <a:solidFill>
                  <a:schemeClr val="bg1"/>
                </a:solidFill>
              </a:endParaRPr>
            </a:p>
          </p:txBody>
        </p:sp>
      </p:grpSp>
      <p:sp>
        <p:nvSpPr>
          <p:cNvPr id="33" name="文本框 32"/>
          <p:cNvSpPr txBox="1"/>
          <p:nvPr/>
        </p:nvSpPr>
        <p:spPr>
          <a:xfrm rot="3437753">
            <a:off x="8510445" y="4011827"/>
            <a:ext cx="2152177" cy="461665"/>
          </a:xfrm>
          <a:prstGeom prst="rect">
            <a:avLst/>
          </a:prstGeom>
          <a:noFill/>
        </p:spPr>
        <p:txBody>
          <a:bodyPr wrap="square" rtlCol="0">
            <a:spAutoFit/>
          </a:bodyPr>
          <a:lstStyle/>
          <a:p>
            <a:r>
              <a:rPr lang="en-US" altLang="zh-CN" sz="2400" b="1" dirty="0">
                <a:solidFill>
                  <a:schemeClr val="tx1">
                    <a:lumMod val="85000"/>
                    <a:lumOff val="15000"/>
                  </a:schemeClr>
                </a:solidFill>
              </a:rPr>
              <a:t>Detectors</a:t>
            </a:r>
            <a:endParaRPr lang="zh-CN" altLang="en-US" sz="2400" b="1" dirty="0">
              <a:solidFill>
                <a:schemeClr val="tx1">
                  <a:lumMod val="85000"/>
                  <a:lumOff val="15000"/>
                </a:schemeClr>
              </a:solidFill>
            </a:endParaRPr>
          </a:p>
        </p:txBody>
      </p:sp>
      <p:sp>
        <p:nvSpPr>
          <p:cNvPr id="34" name="文本框 33"/>
          <p:cNvSpPr txBox="1"/>
          <p:nvPr/>
        </p:nvSpPr>
        <p:spPr>
          <a:xfrm rot="3437753">
            <a:off x="9656790" y="3960046"/>
            <a:ext cx="2152177" cy="461665"/>
          </a:xfrm>
          <a:prstGeom prst="rect">
            <a:avLst/>
          </a:prstGeom>
          <a:noFill/>
        </p:spPr>
        <p:txBody>
          <a:bodyPr wrap="square" rtlCol="0">
            <a:spAutoFit/>
          </a:bodyPr>
          <a:lstStyle/>
          <a:p>
            <a:r>
              <a:rPr lang="en-US" altLang="zh-CN" sz="2400" b="1" dirty="0">
                <a:solidFill>
                  <a:schemeClr val="tx1">
                    <a:lumMod val="85000"/>
                    <a:lumOff val="15000"/>
                  </a:schemeClr>
                </a:solidFill>
              </a:rPr>
              <a:t>Parameters</a:t>
            </a:r>
            <a:endParaRPr lang="zh-CN" altLang="en-US" sz="2400" b="1" dirty="0">
              <a:solidFill>
                <a:schemeClr val="tx1">
                  <a:lumMod val="85000"/>
                  <a:lumOff val="15000"/>
                </a:schemeClr>
              </a:solidFill>
            </a:endParaRP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12</a:t>
            </a:fld>
            <a:endParaRPr lang="zh-CN" altLang="en-US"/>
          </a:p>
        </p:txBody>
      </p:sp>
    </p:spTree>
    <p:extLst>
      <p:ext uri="{BB962C8B-B14F-4D97-AF65-F5344CB8AC3E}">
        <p14:creationId xmlns:p14="http://schemas.microsoft.com/office/powerpoint/2010/main" val="29689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Design Goal</a:t>
            </a:r>
            <a:endParaRPr lang="zh-CN" altLang="en-US" dirty="0"/>
          </a:p>
        </p:txBody>
      </p:sp>
      <p:sp>
        <p:nvSpPr>
          <p:cNvPr id="3" name="日期占位符 2"/>
          <p:cNvSpPr>
            <a:spLocks noGrp="1"/>
          </p:cNvSpPr>
          <p:nvPr>
            <p:ph type="dt" sz="half" idx="10"/>
          </p:nvPr>
        </p:nvSpPr>
        <p:spPr/>
        <p:txBody>
          <a:bodyPr/>
          <a:lstStyle/>
          <a:p>
            <a:fld id="{3C765B3F-11FD-D445-A36A-97EE6F21A7E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32" name="圆角矩形 31"/>
          <p:cNvSpPr/>
          <p:nvPr/>
        </p:nvSpPr>
        <p:spPr>
          <a:xfrm>
            <a:off x="2139634" y="3094636"/>
            <a:ext cx="1987316" cy="131879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34" name="笑脸 33"/>
          <p:cNvSpPr/>
          <p:nvPr/>
        </p:nvSpPr>
        <p:spPr>
          <a:xfrm>
            <a:off x="2633082" y="3198323"/>
            <a:ext cx="907381" cy="824891"/>
          </a:xfrm>
          <a:prstGeom prst="smileyFace">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5" name="矩形 34"/>
          <p:cNvSpPr/>
          <p:nvPr/>
        </p:nvSpPr>
        <p:spPr>
          <a:xfrm>
            <a:off x="1919536" y="3969346"/>
            <a:ext cx="2334474" cy="461665"/>
          </a:xfrm>
          <a:prstGeom prst="rect">
            <a:avLst/>
          </a:prstGeom>
        </p:spPr>
        <p:txBody>
          <a:bodyPr wrap="square">
            <a:spAutoFit/>
          </a:bodyPr>
          <a:lstStyle/>
          <a:p>
            <a:pPr algn="ctr"/>
            <a:r>
              <a:rPr lang="en-US" altLang="zh-CN" sz="2400" b="1" dirty="0"/>
              <a:t>Operators</a:t>
            </a:r>
          </a:p>
        </p:txBody>
      </p:sp>
      <p:pic>
        <p:nvPicPr>
          <p:cNvPr id="36" name="图片 35"/>
          <p:cNvPicPr>
            <a:picLocks noChangeAspect="1"/>
          </p:cNvPicPr>
          <p:nvPr/>
        </p:nvPicPr>
        <p:blipFill rotWithShape="1">
          <a:blip r:embed="rId3"/>
          <a:srcRect l="35345" t="4465" r="38688" b="77342"/>
          <a:stretch/>
        </p:blipFill>
        <p:spPr>
          <a:xfrm>
            <a:off x="4453080" y="2911321"/>
            <a:ext cx="1255496" cy="744033"/>
          </a:xfrm>
          <a:prstGeom prst="rect">
            <a:avLst/>
          </a:prstGeom>
        </p:spPr>
      </p:pic>
      <p:cxnSp>
        <p:nvCxnSpPr>
          <p:cNvPr id="38" name="曲线连接符 37"/>
          <p:cNvCxnSpPr>
            <a:stCxn id="32" idx="2"/>
            <a:endCxn id="43" idx="2"/>
          </p:cNvCxnSpPr>
          <p:nvPr/>
        </p:nvCxnSpPr>
        <p:spPr>
          <a:xfrm rot="16200000" flipH="1">
            <a:off x="3998724" y="3548001"/>
            <a:ext cx="437943" cy="2168807"/>
          </a:xfrm>
          <a:prstGeom prst="curvedConnector3">
            <a:avLst>
              <a:gd name="adj1" fmla="val 152199"/>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39" name="曲线连接符 38"/>
          <p:cNvCxnSpPr>
            <a:stCxn id="32" idx="0"/>
            <a:endCxn id="36" idx="0"/>
          </p:cNvCxnSpPr>
          <p:nvPr/>
        </p:nvCxnSpPr>
        <p:spPr>
          <a:xfrm rot="5400000" flipH="1" flipV="1">
            <a:off x="4015403" y="2029211"/>
            <a:ext cx="183315" cy="1947536"/>
          </a:xfrm>
          <a:prstGeom prst="curvedConnector3">
            <a:avLst>
              <a:gd name="adj1" fmla="val 224703"/>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sp>
        <p:nvSpPr>
          <p:cNvPr id="40" name="文本框 39"/>
          <p:cNvSpPr txBox="1"/>
          <p:nvPr/>
        </p:nvSpPr>
        <p:spPr>
          <a:xfrm>
            <a:off x="4081627" y="2313829"/>
            <a:ext cx="955217" cy="369332"/>
          </a:xfrm>
          <a:prstGeom prst="rect">
            <a:avLst/>
          </a:prstGeom>
          <a:noFill/>
        </p:spPr>
        <p:txBody>
          <a:bodyPr wrap="square" rtlCol="0">
            <a:spAutoFit/>
          </a:bodyPr>
          <a:lstStyle/>
          <a:p>
            <a:r>
              <a:rPr lang="en-US" altLang="zh-CN" dirty="0"/>
              <a:t>Label</a:t>
            </a:r>
            <a:endParaRPr lang="zh-CN" altLang="en-US" dirty="0"/>
          </a:p>
        </p:txBody>
      </p:sp>
      <p:sp>
        <p:nvSpPr>
          <p:cNvPr id="41" name="云形标注 40"/>
          <p:cNvSpPr/>
          <p:nvPr/>
        </p:nvSpPr>
        <p:spPr>
          <a:xfrm>
            <a:off x="119336" y="2452483"/>
            <a:ext cx="1785948" cy="1532118"/>
          </a:xfrm>
          <a:prstGeom prst="cloudCallout">
            <a:avLst>
              <a:gd name="adj1" fmla="val 54330"/>
              <a:gd name="adj2" fmla="val 2568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2" name="图片 41"/>
          <p:cNvPicPr>
            <a:picLocks noChangeAspect="1"/>
          </p:cNvPicPr>
          <p:nvPr/>
        </p:nvPicPr>
        <p:blipFill rotWithShape="1">
          <a:blip r:embed="rId3"/>
          <a:srcRect l="35345" t="4465" r="38688" b="77342"/>
          <a:stretch/>
        </p:blipFill>
        <p:spPr>
          <a:xfrm>
            <a:off x="339675" y="2810000"/>
            <a:ext cx="1255496" cy="744033"/>
          </a:xfrm>
          <a:prstGeom prst="rect">
            <a:avLst/>
          </a:prstGeom>
        </p:spPr>
      </p:pic>
      <p:sp>
        <p:nvSpPr>
          <p:cNvPr id="43" name="矩形 42"/>
          <p:cNvSpPr/>
          <p:nvPr/>
        </p:nvSpPr>
        <p:spPr>
          <a:xfrm>
            <a:off x="4151784" y="4205046"/>
            <a:ext cx="2300630" cy="646331"/>
          </a:xfrm>
          <a:prstGeom prst="rect">
            <a:avLst/>
          </a:prstGeom>
        </p:spPr>
        <p:txBody>
          <a:bodyPr wrap="none">
            <a:spAutoFit/>
          </a:bodyPr>
          <a:lstStyle/>
          <a:p>
            <a:r>
              <a:rPr lang="en-US" altLang="zh-CN" dirty="0"/>
              <a:t>Accuracy preference</a:t>
            </a:r>
          </a:p>
          <a:p>
            <a:r>
              <a:rPr lang="en-US" altLang="zh-CN" dirty="0"/>
              <a:t> (Precision &amp; recall)</a:t>
            </a:r>
            <a:endParaRPr lang="zh-CN" altLang="en-US" dirty="0"/>
          </a:p>
        </p:txBody>
      </p:sp>
      <p:sp>
        <p:nvSpPr>
          <p:cNvPr id="44" name="文本框 43"/>
          <p:cNvSpPr txBox="1"/>
          <p:nvPr/>
        </p:nvSpPr>
        <p:spPr>
          <a:xfrm>
            <a:off x="4081627" y="5147900"/>
            <a:ext cx="1164455" cy="369332"/>
          </a:xfrm>
          <a:prstGeom prst="rect">
            <a:avLst/>
          </a:prstGeom>
          <a:noFill/>
        </p:spPr>
        <p:txBody>
          <a:bodyPr wrap="square" rtlCol="0">
            <a:spAutoFit/>
          </a:bodyPr>
          <a:lstStyle/>
          <a:p>
            <a:r>
              <a:rPr lang="en-US" altLang="zh-CN" dirty="0"/>
              <a:t>Provide</a:t>
            </a:r>
            <a:endParaRPr lang="zh-CN" altLang="en-US" dirty="0"/>
          </a:p>
        </p:txBody>
      </p:sp>
      <p:cxnSp>
        <p:nvCxnSpPr>
          <p:cNvPr id="46" name="直接箭头连接符 45"/>
          <p:cNvCxnSpPr>
            <a:endCxn id="50" idx="1"/>
          </p:cNvCxnSpPr>
          <p:nvPr/>
        </p:nvCxnSpPr>
        <p:spPr>
          <a:xfrm>
            <a:off x="9302676" y="3969346"/>
            <a:ext cx="686800" cy="585"/>
          </a:xfrm>
          <a:prstGeom prst="straightConnector1">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48" name="曲线连接符 47"/>
          <p:cNvCxnSpPr>
            <a:stCxn id="36" idx="3"/>
            <a:endCxn id="58" idx="1"/>
          </p:cNvCxnSpPr>
          <p:nvPr/>
        </p:nvCxnSpPr>
        <p:spPr>
          <a:xfrm>
            <a:off x="5708576" y="3283338"/>
            <a:ext cx="2394895" cy="470697"/>
          </a:xfrm>
          <a:prstGeom prst="curvedConnector3">
            <a:avLst>
              <a:gd name="adj1" fmla="val 50000"/>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49" name="曲线连接符 48"/>
          <p:cNvCxnSpPr>
            <a:stCxn id="43" idx="3"/>
            <a:endCxn id="58" idx="1"/>
          </p:cNvCxnSpPr>
          <p:nvPr/>
        </p:nvCxnSpPr>
        <p:spPr>
          <a:xfrm flipV="1">
            <a:off x="6452414" y="3754035"/>
            <a:ext cx="1651057" cy="774177"/>
          </a:xfrm>
          <a:prstGeom prst="curvedConnector3">
            <a:avLst>
              <a:gd name="adj1" fmla="val 50000"/>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sp>
        <p:nvSpPr>
          <p:cNvPr id="50" name="文本框 49"/>
          <p:cNvSpPr txBox="1"/>
          <p:nvPr/>
        </p:nvSpPr>
        <p:spPr>
          <a:xfrm>
            <a:off x="9989476" y="3646765"/>
            <a:ext cx="1363108" cy="646331"/>
          </a:xfrm>
          <a:prstGeom prst="rect">
            <a:avLst/>
          </a:prstGeom>
          <a:noFill/>
        </p:spPr>
        <p:txBody>
          <a:bodyPr wrap="square" rtlCol="0">
            <a:spAutoFit/>
          </a:bodyPr>
          <a:lstStyle/>
          <a:p>
            <a:r>
              <a:rPr lang="en-US" altLang="zh-CN" dirty="0"/>
              <a:t>Anomaly</a:t>
            </a:r>
          </a:p>
          <a:p>
            <a:r>
              <a:rPr lang="en-US" altLang="zh-CN" dirty="0"/>
              <a:t>Detection</a:t>
            </a:r>
            <a:endParaRPr lang="zh-CN" altLang="en-US" dirty="0"/>
          </a:p>
        </p:txBody>
      </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471" y="2919848"/>
            <a:ext cx="1088873" cy="1668374"/>
          </a:xfrm>
          <a:prstGeom prst="rect">
            <a:avLst/>
          </a:prstGeom>
          <a:effectLst>
            <a:outerShdw blurRad="50800" dist="38100" dir="2700000" algn="tl" rotWithShape="0">
              <a:prstClr val="black">
                <a:alpha val="40000"/>
              </a:prstClr>
            </a:outerShdw>
          </a:effectLst>
        </p:spPr>
      </p:pic>
      <p:sp>
        <p:nvSpPr>
          <p:cNvPr id="67" name="矩形 66"/>
          <p:cNvSpPr/>
          <p:nvPr/>
        </p:nvSpPr>
        <p:spPr>
          <a:xfrm>
            <a:off x="7968208" y="4581128"/>
            <a:ext cx="1487237" cy="369332"/>
          </a:xfrm>
          <a:prstGeom prst="rect">
            <a:avLst/>
          </a:prstGeom>
        </p:spPr>
        <p:txBody>
          <a:bodyPr wrap="square">
            <a:spAutoFit/>
          </a:bodyPr>
          <a:lstStyle/>
          <a:p>
            <a:pPr algn="ctr"/>
            <a:r>
              <a:rPr lang="en-US" altLang="zh-CN" b="1" dirty="0"/>
              <a:t>Opprentice</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13</a:t>
            </a:fld>
            <a:endParaRPr lang="zh-CN" altLang="en-US"/>
          </a:p>
        </p:txBody>
      </p:sp>
    </p:spTree>
    <p:extLst>
      <p:ext uri="{BB962C8B-B14F-4D97-AF65-F5344CB8AC3E}">
        <p14:creationId xmlns:p14="http://schemas.microsoft.com/office/powerpoint/2010/main" val="3060298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Design Goal</a:t>
            </a:r>
            <a:endParaRPr lang="zh-CN" altLang="en-US" dirty="0"/>
          </a:p>
        </p:txBody>
      </p:sp>
      <p:sp>
        <p:nvSpPr>
          <p:cNvPr id="3" name="日期占位符 2"/>
          <p:cNvSpPr>
            <a:spLocks noGrp="1"/>
          </p:cNvSpPr>
          <p:nvPr>
            <p:ph type="dt" sz="half" idx="10"/>
          </p:nvPr>
        </p:nvSpPr>
        <p:spPr/>
        <p:txBody>
          <a:bodyPr/>
          <a:lstStyle/>
          <a:p>
            <a:fld id="{37EC349A-B98E-A44B-8EE3-410C372619AA}"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32" name="圆角矩形 31"/>
          <p:cNvSpPr/>
          <p:nvPr/>
        </p:nvSpPr>
        <p:spPr>
          <a:xfrm>
            <a:off x="2139634" y="3094636"/>
            <a:ext cx="1987316" cy="131879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34" name="笑脸 33"/>
          <p:cNvSpPr/>
          <p:nvPr/>
        </p:nvSpPr>
        <p:spPr>
          <a:xfrm>
            <a:off x="2633082" y="3198323"/>
            <a:ext cx="907381" cy="824891"/>
          </a:xfrm>
          <a:prstGeom prst="smileyFace">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5" name="矩形 34"/>
          <p:cNvSpPr/>
          <p:nvPr/>
        </p:nvSpPr>
        <p:spPr>
          <a:xfrm>
            <a:off x="1919536" y="3969346"/>
            <a:ext cx="2334474" cy="461665"/>
          </a:xfrm>
          <a:prstGeom prst="rect">
            <a:avLst/>
          </a:prstGeom>
        </p:spPr>
        <p:txBody>
          <a:bodyPr wrap="square">
            <a:spAutoFit/>
          </a:bodyPr>
          <a:lstStyle/>
          <a:p>
            <a:pPr algn="ctr"/>
            <a:r>
              <a:rPr lang="en-US" altLang="zh-CN" sz="2400" b="1" dirty="0"/>
              <a:t>Operators</a:t>
            </a:r>
          </a:p>
        </p:txBody>
      </p:sp>
      <p:pic>
        <p:nvPicPr>
          <p:cNvPr id="36" name="图片 35"/>
          <p:cNvPicPr>
            <a:picLocks noChangeAspect="1"/>
          </p:cNvPicPr>
          <p:nvPr/>
        </p:nvPicPr>
        <p:blipFill rotWithShape="1">
          <a:blip r:embed="rId3"/>
          <a:srcRect l="35345" t="4465" r="38688" b="77342"/>
          <a:stretch/>
        </p:blipFill>
        <p:spPr>
          <a:xfrm>
            <a:off x="4453080" y="2911321"/>
            <a:ext cx="1255496" cy="744033"/>
          </a:xfrm>
          <a:prstGeom prst="rect">
            <a:avLst/>
          </a:prstGeom>
        </p:spPr>
      </p:pic>
      <p:cxnSp>
        <p:nvCxnSpPr>
          <p:cNvPr id="38" name="曲线连接符 37"/>
          <p:cNvCxnSpPr>
            <a:stCxn id="32" idx="2"/>
            <a:endCxn id="43" idx="2"/>
          </p:cNvCxnSpPr>
          <p:nvPr/>
        </p:nvCxnSpPr>
        <p:spPr>
          <a:xfrm rot="16200000" flipH="1">
            <a:off x="3998724" y="3548001"/>
            <a:ext cx="437943" cy="2168807"/>
          </a:xfrm>
          <a:prstGeom prst="curvedConnector3">
            <a:avLst>
              <a:gd name="adj1" fmla="val 152199"/>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39" name="曲线连接符 38"/>
          <p:cNvCxnSpPr>
            <a:stCxn id="32" idx="0"/>
            <a:endCxn id="36" idx="0"/>
          </p:cNvCxnSpPr>
          <p:nvPr/>
        </p:nvCxnSpPr>
        <p:spPr>
          <a:xfrm rot="5400000" flipH="1" flipV="1">
            <a:off x="4015403" y="2029211"/>
            <a:ext cx="183315" cy="1947536"/>
          </a:xfrm>
          <a:prstGeom prst="curvedConnector3">
            <a:avLst>
              <a:gd name="adj1" fmla="val 224703"/>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sp>
        <p:nvSpPr>
          <p:cNvPr id="40" name="文本框 39"/>
          <p:cNvSpPr txBox="1"/>
          <p:nvPr/>
        </p:nvSpPr>
        <p:spPr>
          <a:xfrm>
            <a:off x="4081627" y="2313829"/>
            <a:ext cx="955217" cy="369332"/>
          </a:xfrm>
          <a:prstGeom prst="rect">
            <a:avLst/>
          </a:prstGeom>
          <a:noFill/>
        </p:spPr>
        <p:txBody>
          <a:bodyPr wrap="square" rtlCol="0">
            <a:spAutoFit/>
          </a:bodyPr>
          <a:lstStyle/>
          <a:p>
            <a:r>
              <a:rPr lang="en-US" altLang="zh-CN" dirty="0"/>
              <a:t>Label</a:t>
            </a:r>
            <a:endParaRPr lang="zh-CN" altLang="en-US" dirty="0"/>
          </a:p>
        </p:txBody>
      </p:sp>
      <p:sp>
        <p:nvSpPr>
          <p:cNvPr id="41" name="云形标注 40"/>
          <p:cNvSpPr/>
          <p:nvPr/>
        </p:nvSpPr>
        <p:spPr>
          <a:xfrm>
            <a:off x="119336" y="2452483"/>
            <a:ext cx="1785948" cy="1532118"/>
          </a:xfrm>
          <a:prstGeom prst="cloudCallout">
            <a:avLst>
              <a:gd name="adj1" fmla="val 54330"/>
              <a:gd name="adj2" fmla="val 2568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2" name="图片 41"/>
          <p:cNvPicPr>
            <a:picLocks noChangeAspect="1"/>
          </p:cNvPicPr>
          <p:nvPr/>
        </p:nvPicPr>
        <p:blipFill rotWithShape="1">
          <a:blip r:embed="rId3"/>
          <a:srcRect l="35345" t="4465" r="38688" b="77342"/>
          <a:stretch/>
        </p:blipFill>
        <p:spPr>
          <a:xfrm>
            <a:off x="339675" y="2810000"/>
            <a:ext cx="1255496" cy="744033"/>
          </a:xfrm>
          <a:prstGeom prst="rect">
            <a:avLst/>
          </a:prstGeom>
        </p:spPr>
      </p:pic>
      <p:sp>
        <p:nvSpPr>
          <p:cNvPr id="43" name="矩形 42"/>
          <p:cNvSpPr/>
          <p:nvPr/>
        </p:nvSpPr>
        <p:spPr>
          <a:xfrm>
            <a:off x="4151784" y="4205046"/>
            <a:ext cx="2300630" cy="646331"/>
          </a:xfrm>
          <a:prstGeom prst="rect">
            <a:avLst/>
          </a:prstGeom>
        </p:spPr>
        <p:txBody>
          <a:bodyPr wrap="none">
            <a:spAutoFit/>
          </a:bodyPr>
          <a:lstStyle/>
          <a:p>
            <a:r>
              <a:rPr lang="en-US" altLang="zh-CN" dirty="0"/>
              <a:t>Accuracy preference</a:t>
            </a:r>
          </a:p>
          <a:p>
            <a:r>
              <a:rPr lang="en-US" altLang="zh-CN" dirty="0"/>
              <a:t> (Precision &amp; recall)</a:t>
            </a:r>
            <a:endParaRPr lang="zh-CN" altLang="en-US" dirty="0"/>
          </a:p>
        </p:txBody>
      </p:sp>
      <p:sp>
        <p:nvSpPr>
          <p:cNvPr id="44" name="文本框 43"/>
          <p:cNvSpPr txBox="1"/>
          <p:nvPr/>
        </p:nvSpPr>
        <p:spPr>
          <a:xfrm>
            <a:off x="4081627" y="5147900"/>
            <a:ext cx="1164455" cy="369332"/>
          </a:xfrm>
          <a:prstGeom prst="rect">
            <a:avLst/>
          </a:prstGeom>
          <a:noFill/>
        </p:spPr>
        <p:txBody>
          <a:bodyPr wrap="square" rtlCol="0">
            <a:spAutoFit/>
          </a:bodyPr>
          <a:lstStyle/>
          <a:p>
            <a:r>
              <a:rPr lang="en-US" altLang="zh-CN" dirty="0"/>
              <a:t>Provide</a:t>
            </a:r>
            <a:endParaRPr lang="zh-CN" altLang="en-US" dirty="0"/>
          </a:p>
        </p:txBody>
      </p:sp>
      <p:cxnSp>
        <p:nvCxnSpPr>
          <p:cNvPr id="46" name="直接箭头连接符 45"/>
          <p:cNvCxnSpPr>
            <a:endCxn id="50" idx="1"/>
          </p:cNvCxnSpPr>
          <p:nvPr/>
        </p:nvCxnSpPr>
        <p:spPr>
          <a:xfrm>
            <a:off x="9302676" y="3969346"/>
            <a:ext cx="686800" cy="585"/>
          </a:xfrm>
          <a:prstGeom prst="straightConnector1">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48" name="曲线连接符 47"/>
          <p:cNvCxnSpPr>
            <a:stCxn id="36" idx="3"/>
            <a:endCxn id="58" idx="1"/>
          </p:cNvCxnSpPr>
          <p:nvPr/>
        </p:nvCxnSpPr>
        <p:spPr>
          <a:xfrm>
            <a:off x="5708576" y="3283338"/>
            <a:ext cx="2394895" cy="470697"/>
          </a:xfrm>
          <a:prstGeom prst="curvedConnector3">
            <a:avLst>
              <a:gd name="adj1" fmla="val 50000"/>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cxnSp>
        <p:nvCxnSpPr>
          <p:cNvPr id="49" name="曲线连接符 48"/>
          <p:cNvCxnSpPr>
            <a:stCxn id="43" idx="3"/>
            <a:endCxn id="58" idx="1"/>
          </p:cNvCxnSpPr>
          <p:nvPr/>
        </p:nvCxnSpPr>
        <p:spPr>
          <a:xfrm flipV="1">
            <a:off x="6452414" y="3754035"/>
            <a:ext cx="1651057" cy="774177"/>
          </a:xfrm>
          <a:prstGeom prst="curvedConnector3">
            <a:avLst>
              <a:gd name="adj1" fmla="val 50000"/>
            </a:avLst>
          </a:prstGeom>
          <a:ln>
            <a:headEnd type="none" w="med" len="med"/>
            <a:tailEnd type="triangle" w="lg" len="lg"/>
          </a:ln>
        </p:spPr>
        <p:style>
          <a:lnRef idx="3">
            <a:schemeClr val="dk1"/>
          </a:lnRef>
          <a:fillRef idx="0">
            <a:schemeClr val="dk1"/>
          </a:fillRef>
          <a:effectRef idx="2">
            <a:schemeClr val="dk1"/>
          </a:effectRef>
          <a:fontRef idx="minor">
            <a:schemeClr val="tx1"/>
          </a:fontRef>
        </p:style>
      </p:cxnSp>
      <p:sp>
        <p:nvSpPr>
          <p:cNvPr id="50" name="文本框 49"/>
          <p:cNvSpPr txBox="1"/>
          <p:nvPr/>
        </p:nvSpPr>
        <p:spPr>
          <a:xfrm>
            <a:off x="9989476" y="3646765"/>
            <a:ext cx="1363108" cy="646331"/>
          </a:xfrm>
          <a:prstGeom prst="rect">
            <a:avLst/>
          </a:prstGeom>
          <a:noFill/>
        </p:spPr>
        <p:txBody>
          <a:bodyPr wrap="square" rtlCol="0">
            <a:spAutoFit/>
          </a:bodyPr>
          <a:lstStyle/>
          <a:p>
            <a:r>
              <a:rPr lang="en-US" altLang="zh-CN" dirty="0"/>
              <a:t>Anomaly</a:t>
            </a:r>
          </a:p>
          <a:p>
            <a:r>
              <a:rPr lang="en-US" altLang="zh-CN" dirty="0"/>
              <a:t>Detection</a:t>
            </a:r>
            <a:endParaRPr lang="zh-CN" altLang="en-US" dirty="0"/>
          </a:p>
        </p:txBody>
      </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471" y="2919848"/>
            <a:ext cx="1088873" cy="1668374"/>
          </a:xfrm>
          <a:prstGeom prst="rect">
            <a:avLst/>
          </a:prstGeom>
          <a:effectLst>
            <a:outerShdw blurRad="50800" dist="38100" dir="2700000" algn="tl" rotWithShape="0">
              <a:prstClr val="black">
                <a:alpha val="40000"/>
              </a:prstClr>
            </a:outerShdw>
          </a:effectLst>
        </p:spPr>
      </p:pic>
      <p:sp>
        <p:nvSpPr>
          <p:cNvPr id="67" name="矩形 66"/>
          <p:cNvSpPr/>
          <p:nvPr/>
        </p:nvSpPr>
        <p:spPr>
          <a:xfrm>
            <a:off x="7968208" y="4581128"/>
            <a:ext cx="1487237" cy="369332"/>
          </a:xfrm>
          <a:prstGeom prst="rect">
            <a:avLst/>
          </a:prstGeom>
        </p:spPr>
        <p:txBody>
          <a:bodyPr wrap="square">
            <a:spAutoFit/>
          </a:bodyPr>
          <a:lstStyle/>
          <a:p>
            <a:pPr algn="ctr"/>
            <a:r>
              <a:rPr lang="en-US" altLang="zh-CN" b="1" dirty="0"/>
              <a:t>Opprentice</a:t>
            </a:r>
          </a:p>
        </p:txBody>
      </p:sp>
      <p:grpSp>
        <p:nvGrpSpPr>
          <p:cNvPr id="23" name="组 6"/>
          <p:cNvGrpSpPr/>
          <p:nvPr/>
        </p:nvGrpSpPr>
        <p:grpSpPr>
          <a:xfrm>
            <a:off x="7199544" y="679716"/>
            <a:ext cx="4992456" cy="2130284"/>
            <a:chOff x="7199544" y="679716"/>
            <a:chExt cx="4992456" cy="2130284"/>
          </a:xfrm>
        </p:grpSpPr>
        <p:pic>
          <p:nvPicPr>
            <p:cNvPr id="24" name="图片 23"/>
            <p:cNvPicPr>
              <a:picLocks noChangeAspect="1"/>
            </p:cNvPicPr>
            <p:nvPr/>
          </p:nvPicPr>
          <p:blipFill>
            <a:blip r:embed="rId5"/>
            <a:stretch>
              <a:fillRect/>
            </a:stretch>
          </p:blipFill>
          <p:spPr>
            <a:xfrm>
              <a:off x="8051718" y="836712"/>
              <a:ext cx="3990437" cy="1621699"/>
            </a:xfrm>
            <a:prstGeom prst="rect">
              <a:avLst/>
            </a:prstGeom>
            <a:ln>
              <a:noFill/>
            </a:ln>
            <a:effectLst>
              <a:outerShdw blurRad="190500" algn="tl" rotWithShape="0">
                <a:srgbClr val="000000">
                  <a:alpha val="70000"/>
                </a:srgbClr>
              </a:outerShdw>
            </a:effectLst>
          </p:spPr>
        </p:pic>
        <p:sp>
          <p:nvSpPr>
            <p:cNvPr id="25" name="矩形 24"/>
            <p:cNvSpPr/>
            <p:nvPr/>
          </p:nvSpPr>
          <p:spPr>
            <a:xfrm>
              <a:off x="7680176" y="679716"/>
              <a:ext cx="4511824" cy="21302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7199544" y="1688157"/>
              <a:ext cx="792088" cy="707886"/>
            </a:xfrm>
            <a:prstGeom prst="rect">
              <a:avLst/>
            </a:prstGeom>
            <a:noFill/>
          </p:spPr>
          <p:txBody>
            <a:bodyPr wrap="square" rtlCol="0">
              <a:spAutoFit/>
            </a:bodyPr>
            <a:lstStyle/>
            <a:p>
              <a:r>
                <a:rPr lang="en-US" altLang="zh-CN" sz="4000" dirty="0">
                  <a:solidFill>
                    <a:schemeClr val="bg1">
                      <a:lumMod val="75000"/>
                    </a:schemeClr>
                  </a:solidFill>
                </a:rPr>
                <a:t>vs.</a:t>
              </a:r>
              <a:endParaRPr lang="zh-CN" altLang="en-US" sz="4000" dirty="0">
                <a:solidFill>
                  <a:schemeClr val="bg1">
                    <a:lumMod val="75000"/>
                  </a:schemeClr>
                </a:solidFill>
              </a:endParaRPr>
            </a:p>
          </p:txBody>
        </p:sp>
      </p:grpSp>
      <p:sp>
        <p:nvSpPr>
          <p:cNvPr id="6" name="幻灯片编号占位符 5"/>
          <p:cNvSpPr>
            <a:spLocks noGrp="1"/>
          </p:cNvSpPr>
          <p:nvPr>
            <p:ph type="sldNum" sz="quarter" idx="12"/>
          </p:nvPr>
        </p:nvSpPr>
        <p:spPr/>
        <p:txBody>
          <a:bodyPr/>
          <a:lstStyle/>
          <a:p>
            <a:fld id="{0C913308-F349-4B6D-A68A-DD1791B4A57B}" type="slidenum">
              <a:rPr lang="zh-CN" altLang="en-US" smtClean="0"/>
              <a:t>14</a:t>
            </a:fld>
            <a:endParaRPr lang="zh-CN" altLang="en-US"/>
          </a:p>
        </p:txBody>
      </p:sp>
    </p:spTree>
    <p:extLst>
      <p:ext uri="{BB962C8B-B14F-4D97-AF65-F5344CB8AC3E}">
        <p14:creationId xmlns:p14="http://schemas.microsoft.com/office/powerpoint/2010/main" val="6795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solidFill>
                  <a:schemeClr val="bg1">
                    <a:lumMod val="75000"/>
                  </a:schemeClr>
                </a:solidFill>
              </a:rPr>
              <a:t>Background and Motivation</a:t>
            </a:r>
          </a:p>
          <a:p>
            <a:r>
              <a:rPr lang="en-US" altLang="zh-CN" b="1" dirty="0">
                <a:solidFill>
                  <a:schemeClr val="accent2"/>
                </a:solidFill>
              </a:rPr>
              <a:t>Key Ideas</a:t>
            </a:r>
          </a:p>
          <a:p>
            <a:r>
              <a:rPr lang="en-US" altLang="zh-CN" dirty="0"/>
              <a:t>Results</a:t>
            </a:r>
            <a:endParaRPr lang="zh-CN" altLang="en-US" dirty="0"/>
          </a:p>
          <a:p>
            <a:r>
              <a:rPr lang="en-US" altLang="zh-CN" dirty="0"/>
              <a:t>Conclusion</a:t>
            </a:r>
            <a:endParaRPr lang="zh-CN" altLang="en-US" dirty="0"/>
          </a:p>
        </p:txBody>
      </p:sp>
      <p:sp>
        <p:nvSpPr>
          <p:cNvPr id="3" name="日期占位符 2"/>
          <p:cNvSpPr>
            <a:spLocks noGrp="1"/>
          </p:cNvSpPr>
          <p:nvPr>
            <p:ph type="dt" sz="half" idx="10"/>
          </p:nvPr>
        </p:nvSpPr>
        <p:spPr/>
        <p:txBody>
          <a:bodyPr/>
          <a:lstStyle/>
          <a:p>
            <a:fld id="{5520779A-F8EF-0243-A945-260422BC135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Outline</a:t>
            </a:r>
            <a:endParaRPr lang="zh-CN" altLang="en-US" dirty="0"/>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15</a:t>
            </a:fld>
            <a:endParaRPr lang="zh-CN" altLang="en-US"/>
          </a:p>
        </p:txBody>
      </p:sp>
    </p:spTree>
    <p:extLst>
      <p:ext uri="{BB962C8B-B14F-4D97-AF65-F5344CB8AC3E}">
        <p14:creationId xmlns:p14="http://schemas.microsoft.com/office/powerpoint/2010/main" val="1784508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8F5EDB26-BB22-384D-838E-E6010E699295}"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1415480" y="1340768"/>
            <a:ext cx="9886950" cy="1076325"/>
          </a:xfrm>
          <a:prstGeom prst="rect">
            <a:avLst/>
          </a:prstGeom>
        </p:spPr>
      </p:pic>
      <p:sp>
        <p:nvSpPr>
          <p:cNvPr id="26" name="文本框 25"/>
          <p:cNvSpPr txBox="1"/>
          <p:nvPr/>
        </p:nvSpPr>
        <p:spPr>
          <a:xfrm>
            <a:off x="284170" y="908720"/>
            <a:ext cx="4680520" cy="523220"/>
          </a:xfrm>
          <a:prstGeom prst="rect">
            <a:avLst/>
          </a:prstGeom>
          <a:noFill/>
        </p:spPr>
        <p:txBody>
          <a:bodyPr wrap="square" rtlCol="0">
            <a:spAutoFit/>
          </a:bodyPr>
          <a:lstStyle/>
          <a:p>
            <a:r>
              <a:rPr lang="en-US" altLang="zh-CN" sz="2800" dirty="0">
                <a:solidFill>
                  <a:schemeClr val="accent2"/>
                </a:solidFill>
              </a:rPr>
              <a:t>Detector model:</a:t>
            </a:r>
            <a:endParaRPr lang="zh-CN" altLang="en-US" sz="2800" dirty="0">
              <a:solidFill>
                <a:schemeClr val="accent2"/>
              </a:solidFill>
            </a:endParaRPr>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16</a:t>
            </a:fld>
            <a:endParaRPr lang="zh-CN" altLang="en-US"/>
          </a:p>
        </p:txBody>
      </p:sp>
    </p:spTree>
    <p:extLst>
      <p:ext uri="{BB962C8B-B14F-4D97-AF65-F5344CB8AC3E}">
        <p14:creationId xmlns:p14="http://schemas.microsoft.com/office/powerpoint/2010/main" val="2315460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8500437B-2C20-A746-9D7E-FE51EDBEBEE6}"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1415480" y="1340768"/>
            <a:ext cx="9886950" cy="1076325"/>
          </a:xfrm>
          <a:prstGeom prst="rect">
            <a:avLst/>
          </a:prstGeom>
        </p:spPr>
      </p:pic>
      <p:pic>
        <p:nvPicPr>
          <p:cNvPr id="7" name="图片 6"/>
          <p:cNvPicPr>
            <a:picLocks noChangeAspect="1"/>
          </p:cNvPicPr>
          <p:nvPr/>
        </p:nvPicPr>
        <p:blipFill rotWithShape="1">
          <a:blip r:embed="rId4"/>
          <a:srcRect l="25712"/>
          <a:stretch/>
        </p:blipFill>
        <p:spPr>
          <a:xfrm>
            <a:off x="911424" y="3687318"/>
            <a:ext cx="2586952" cy="830580"/>
          </a:xfrm>
          <a:prstGeom prst="rect">
            <a:avLst/>
          </a:prstGeom>
          <a:ln>
            <a:noFill/>
          </a:ln>
          <a:effectLst>
            <a:glow rad="63500">
              <a:schemeClr val="bg1">
                <a:lumMod val="75000"/>
                <a:alpha val="60000"/>
              </a:schemeClr>
            </a:glow>
          </a:effectLst>
        </p:spPr>
      </p:pic>
      <p:pic>
        <p:nvPicPr>
          <p:cNvPr id="8" name="图片 7"/>
          <p:cNvPicPr>
            <a:picLocks noChangeAspect="1"/>
          </p:cNvPicPr>
          <p:nvPr/>
        </p:nvPicPr>
        <p:blipFill rotWithShape="1">
          <a:blip r:embed="rId5"/>
          <a:srcRect l="25712"/>
          <a:stretch/>
        </p:blipFill>
        <p:spPr>
          <a:xfrm>
            <a:off x="6686226" y="3687318"/>
            <a:ext cx="2586952" cy="830580"/>
          </a:xfrm>
          <a:prstGeom prst="rect">
            <a:avLst/>
          </a:prstGeom>
          <a:ln>
            <a:noFill/>
          </a:ln>
          <a:effectLst>
            <a:glow rad="63500">
              <a:schemeClr val="bg1">
                <a:lumMod val="75000"/>
                <a:alpha val="60000"/>
              </a:schemeClr>
            </a:glow>
          </a:effectLst>
        </p:spPr>
      </p:pic>
      <mc:AlternateContent xmlns:mc="http://schemas.openxmlformats.org/markup-compatibility/2006" xmlns:a14="http://schemas.microsoft.com/office/drawing/2010/main">
        <mc:Choice Requires="a14">
          <p:sp>
            <p:nvSpPr>
              <p:cNvPr id="14" name="文本框 13"/>
              <p:cNvSpPr txBox="1"/>
              <p:nvPr/>
            </p:nvSpPr>
            <p:spPr>
              <a:xfrm>
                <a:off x="5326210" y="3028890"/>
                <a:ext cx="2641998" cy="541623"/>
              </a:xfrm>
              <a:prstGeom prst="rect">
                <a:avLst/>
              </a:prstGeom>
              <a:noFill/>
            </p:spPr>
            <p:txBody>
              <a:bodyPr wrap="square" rtlCol="0">
                <a:spAutoFit/>
              </a:bodyPr>
              <a:lstStyle/>
              <a:p>
                <a:r>
                  <a:rPr lang="en-US" altLang="zh-CN" dirty="0"/>
                  <a:t> </a:t>
                </a:r>
                <a14:m>
                  <m:oMath xmlns:m="http://schemas.openxmlformats.org/officeDocument/2006/math">
                    <m:r>
                      <m:rPr>
                        <m:sty m:val="p"/>
                      </m:rPr>
                      <a:rPr lang="en-US" altLang="zh-CN" sz="2000" b="0" i="0" smtClean="0">
                        <a:latin typeface="Cambria Math" charset="0"/>
                      </a:rPr>
                      <m:t>severity</m:t>
                    </m:r>
                    <m:r>
                      <a:rPr lang="en-US" altLang="zh-CN" sz="2000" b="0" i="0" smtClean="0">
                        <a:latin typeface="Cambria Math" charset="0"/>
                      </a:rPr>
                      <m:t>=</m:t>
                    </m:r>
                    <m:f>
                      <m:fPr>
                        <m:ctrlPr>
                          <a:rPr lang="en-US" altLang="zh-CN" sz="2000" i="1" smtClean="0">
                            <a:latin typeface="Cambria Math" panose="02040503050406030204" pitchFamily="18" charset="0"/>
                          </a:rPr>
                        </m:ctrlPr>
                      </m:fPr>
                      <m:num>
                        <m:r>
                          <a:rPr lang="en-US" altLang="zh-CN" sz="2000" b="0" i="1" smtClean="0">
                            <a:latin typeface="Cambria Math" charset="0"/>
                          </a:rPr>
                          <m:t>|</m:t>
                        </m:r>
                        <m:r>
                          <a:rPr lang="en-US" altLang="zh-CN" sz="2000" b="0" i="1" smtClean="0">
                            <a:latin typeface="Cambria Math" panose="02040503050406030204" pitchFamily="18" charset="0"/>
                          </a:rPr>
                          <m:t>𝑣𝑎𝑙𝑢𝑒</m:t>
                        </m:r>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𝜇</m:t>
                        </m:r>
                        <m:r>
                          <a:rPr lang="en-US" altLang="zh-CN" sz="2000" b="0" i="1" smtClean="0">
                            <a:latin typeface="Cambria Math" charset="0"/>
                          </a:rPr>
                          <m:t>|</m:t>
                        </m:r>
                      </m:num>
                      <m:den>
                        <m:r>
                          <a:rPr lang="zh-CN" altLang="en-US" sz="2000" i="1" smtClean="0">
                            <a:latin typeface="Cambria Math" panose="02040503050406030204" pitchFamily="18" charset="0"/>
                          </a:rPr>
                          <m:t>𝜎</m:t>
                        </m:r>
                      </m:den>
                    </m:f>
                  </m:oMath>
                </a14:m>
                <a:endParaRPr lang="zh-CN" altLang="en-US" dirty="0"/>
              </a:p>
            </p:txBody>
          </p:sp>
        </mc:Choice>
        <mc:Fallback xmlns="">
          <p:sp>
            <p:nvSpPr>
              <p:cNvPr id="14" name="文本框 13"/>
              <p:cNvSpPr txBox="1">
                <a:spLocks noRot="1" noChangeAspect="1" noMove="1" noResize="1" noEditPoints="1" noAdjustHandles="1" noChangeArrowheads="1" noChangeShapeType="1" noTextEdit="1"/>
              </p:cNvSpPr>
              <p:nvPr/>
            </p:nvSpPr>
            <p:spPr>
              <a:xfrm>
                <a:off x="5326210" y="3028890"/>
                <a:ext cx="2641998" cy="541623"/>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64305" y="3096633"/>
                <a:ext cx="8988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𝑣</m:t>
                      </m:r>
                      <m:r>
                        <a:rPr lang="en-US" altLang="zh-CN" sz="2000" b="0" i="1" smtClean="0">
                          <a:latin typeface="Cambria Math" panose="02040503050406030204" pitchFamily="18" charset="0"/>
                        </a:rPr>
                        <m:t>𝑎𝑙𝑢𝑒</m:t>
                      </m:r>
                    </m:oMath>
                  </m:oMathPara>
                </a14:m>
                <a:endParaRPr lang="zh-CN" altLang="en-US" sz="2000" dirty="0"/>
              </a:p>
            </p:txBody>
          </p:sp>
        </mc:Choice>
        <mc:Fallback xmlns="">
          <p:sp>
            <p:nvSpPr>
              <p:cNvPr id="15" name="矩形 14"/>
              <p:cNvSpPr>
                <a:spLocks noRot="1" noChangeAspect="1" noMove="1" noResize="1" noEditPoints="1" noAdjustHandles="1" noChangeArrowheads="1" noChangeShapeType="1" noTextEdit="1"/>
              </p:cNvSpPr>
              <p:nvPr/>
            </p:nvSpPr>
            <p:spPr>
              <a:xfrm>
                <a:off x="364305" y="3096633"/>
                <a:ext cx="898836" cy="400110"/>
              </a:xfrm>
              <a:prstGeom prst="rect">
                <a:avLst/>
              </a:prstGeom>
              <a:blipFill rotWithShape="0">
                <a:blip r:embed="rId7"/>
                <a:stretch>
                  <a:fillRect/>
                </a:stretch>
              </a:blipFill>
            </p:spPr>
            <p:txBody>
              <a:bodyPr/>
              <a:lstStyle/>
              <a:p>
                <a:r>
                  <a:rPr lang="zh-CN" altLang="en-US">
                    <a:noFill/>
                  </a:rPr>
                  <a:t> </a:t>
                </a:r>
              </a:p>
            </p:txBody>
          </p:sp>
        </mc:Fallback>
      </mc:AlternateContent>
      <p:sp>
        <p:nvSpPr>
          <p:cNvPr id="21" name="文本框 20"/>
          <p:cNvSpPr txBox="1"/>
          <p:nvPr/>
        </p:nvSpPr>
        <p:spPr>
          <a:xfrm>
            <a:off x="215880" y="2589887"/>
            <a:ext cx="1951354" cy="400110"/>
          </a:xfrm>
          <a:prstGeom prst="rect">
            <a:avLst/>
          </a:prstGeom>
          <a:noFill/>
        </p:spPr>
        <p:txBody>
          <a:bodyPr wrap="square" rtlCol="0">
            <a:spAutoFit/>
          </a:bodyPr>
          <a:lstStyle/>
          <a:p>
            <a:r>
              <a:rPr lang="en-US" altLang="zh-CN" sz="2000" dirty="0"/>
              <a:t>For example</a:t>
            </a:r>
            <a:endParaRPr lang="zh-CN" altLang="en-US" sz="2000" dirty="0"/>
          </a:p>
        </p:txBody>
      </p:sp>
      <p:sp>
        <p:nvSpPr>
          <p:cNvPr id="26" name="文本框 25"/>
          <p:cNvSpPr txBox="1"/>
          <p:nvPr/>
        </p:nvSpPr>
        <p:spPr>
          <a:xfrm>
            <a:off x="284170" y="908720"/>
            <a:ext cx="4680520" cy="523220"/>
          </a:xfrm>
          <a:prstGeom prst="rect">
            <a:avLst/>
          </a:prstGeom>
          <a:noFill/>
        </p:spPr>
        <p:txBody>
          <a:bodyPr wrap="square" rtlCol="0">
            <a:spAutoFit/>
          </a:bodyPr>
          <a:lstStyle/>
          <a:p>
            <a:r>
              <a:rPr lang="en-US" altLang="zh-CN" sz="2800" dirty="0">
                <a:solidFill>
                  <a:schemeClr val="accent2"/>
                </a:solidFill>
              </a:rPr>
              <a:t>Detector model:</a:t>
            </a:r>
            <a:endParaRPr lang="zh-CN" altLang="en-US" sz="2800" dirty="0">
              <a:solidFill>
                <a:schemeClr val="accent2"/>
              </a:solidFill>
            </a:endParaRPr>
          </a:p>
        </p:txBody>
      </p:sp>
      <p:cxnSp>
        <p:nvCxnSpPr>
          <p:cNvPr id="28" name="直接箭头连接符 27"/>
          <p:cNvCxnSpPr/>
          <p:nvPr/>
        </p:nvCxnSpPr>
        <p:spPr>
          <a:xfrm flipV="1">
            <a:off x="813723" y="3517832"/>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6562567" y="3501008"/>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680964" y="3799099"/>
            <a:ext cx="2365328" cy="638013"/>
            <a:chOff x="3680964" y="3799099"/>
            <a:chExt cx="2365328" cy="638013"/>
          </a:xfrm>
        </p:grpSpPr>
        <p:sp>
          <p:nvSpPr>
            <p:cNvPr id="30" name="下箭头 29"/>
            <p:cNvSpPr/>
            <p:nvPr/>
          </p:nvSpPr>
          <p:spPr>
            <a:xfrm rot="16200000">
              <a:off x="4611600" y="2935990"/>
              <a:ext cx="504056" cy="2365328"/>
            </a:xfrm>
            <a:prstGeom prst="down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22" name="矩形 21"/>
            <p:cNvSpPr/>
            <p:nvPr/>
          </p:nvSpPr>
          <p:spPr>
            <a:xfrm>
              <a:off x="4280239" y="3799099"/>
              <a:ext cx="1167689" cy="63801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kern="0" dirty="0">
                  <a:solidFill>
                    <a:prstClr val="white"/>
                  </a:solidFill>
                </a:rPr>
                <a:t>Historical</a:t>
              </a:r>
            </a:p>
            <a:p>
              <a:pPr lvl="0" algn="ctr">
                <a:defRPr/>
              </a:pPr>
              <a:r>
                <a:rPr lang="en-US" altLang="zh-CN" kern="0" dirty="0">
                  <a:solidFill>
                    <a:prstClr val="white"/>
                  </a:solidFill>
                </a:rPr>
                <a:t>Average</a:t>
              </a:r>
              <a:endParaRPr lang="zh-CN" altLang="en-US" kern="0" dirty="0">
                <a:solidFill>
                  <a:prstClr val="white"/>
                </a:solidFill>
              </a:endParaRPr>
            </a:p>
          </p:txBody>
        </p:sp>
      </p:grpSp>
      <p:cxnSp>
        <p:nvCxnSpPr>
          <p:cNvPr id="10" name="直线箭头连接符 9"/>
          <p:cNvCxnSpPr/>
          <p:nvPr/>
        </p:nvCxnSpPr>
        <p:spPr>
          <a:xfrm>
            <a:off x="2351584"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直线箭头连接符 19"/>
          <p:cNvCxnSpPr/>
          <p:nvPr/>
        </p:nvCxnSpPr>
        <p:spPr>
          <a:xfrm>
            <a:off x="4799856"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3" name="直线箭头连接符 22"/>
          <p:cNvCxnSpPr/>
          <p:nvPr/>
        </p:nvCxnSpPr>
        <p:spPr>
          <a:xfrm>
            <a:off x="8328248"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9" name="幻灯片编号占位符 8"/>
          <p:cNvSpPr>
            <a:spLocks noGrp="1"/>
          </p:cNvSpPr>
          <p:nvPr>
            <p:ph type="sldNum" sz="quarter" idx="12"/>
          </p:nvPr>
        </p:nvSpPr>
        <p:spPr/>
        <p:txBody>
          <a:bodyPr/>
          <a:lstStyle/>
          <a:p>
            <a:fld id="{0C913308-F349-4B6D-A68A-DD1791B4A57B}" type="slidenum">
              <a:rPr lang="zh-CN" altLang="en-US" smtClean="0"/>
              <a:t>17</a:t>
            </a:fld>
            <a:endParaRPr lang="zh-CN" altLang="en-US"/>
          </a:p>
        </p:txBody>
      </p:sp>
    </p:spTree>
    <p:extLst>
      <p:ext uri="{BB962C8B-B14F-4D97-AF65-F5344CB8AC3E}">
        <p14:creationId xmlns:p14="http://schemas.microsoft.com/office/powerpoint/2010/main" val="209257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9631"/>
            <a:ext cx="12191999" cy="418058"/>
          </a:xfrm>
        </p:spPr>
        <p:txBody>
          <a:bodyPr>
            <a:normAutofit fontScale="90000"/>
          </a:bodyPr>
          <a:lstStyle/>
          <a:p>
            <a:r>
              <a:rPr lang="en-US" altLang="zh-CN" dirty="0"/>
              <a:t>A</a:t>
            </a:r>
            <a:r>
              <a:rPr lang="zh-CN" altLang="en-US" dirty="0"/>
              <a:t> </a:t>
            </a:r>
            <a:r>
              <a:rPr lang="en-US" altLang="zh-CN" dirty="0"/>
              <a:t>generalized</a:t>
            </a:r>
            <a:r>
              <a:rPr lang="zh-CN" altLang="en-US" dirty="0"/>
              <a:t> </a:t>
            </a:r>
            <a:r>
              <a:rPr lang="en-US" altLang="zh-CN" dirty="0"/>
              <a:t>model</a:t>
            </a:r>
            <a:r>
              <a:rPr lang="zh-CN" altLang="en-US" dirty="0"/>
              <a:t> </a:t>
            </a:r>
            <a:r>
              <a:rPr lang="en-US" altLang="zh-CN" dirty="0"/>
              <a:t>of</a:t>
            </a:r>
            <a:r>
              <a:rPr lang="zh-CN" altLang="en-US" dirty="0"/>
              <a:t> </a:t>
            </a:r>
            <a:r>
              <a:rPr lang="en-US" altLang="zh-CN" dirty="0"/>
              <a:t>anomaly</a:t>
            </a:r>
            <a:r>
              <a:rPr lang="zh-CN" altLang="en-US" dirty="0"/>
              <a:t> </a:t>
            </a:r>
            <a:r>
              <a:rPr lang="en-US" altLang="zh-CN" dirty="0"/>
              <a:t>detection</a:t>
            </a:r>
            <a:r>
              <a:rPr lang="zh-CN" altLang="en-US" dirty="0"/>
              <a:t> </a:t>
            </a:r>
            <a:r>
              <a:rPr lang="en-US" altLang="zh-CN" dirty="0"/>
              <a:t>algorithm</a:t>
            </a:r>
            <a:r>
              <a:rPr lang="zh-CN" altLang="en-US" dirty="0"/>
              <a:t> </a:t>
            </a:r>
            <a:r>
              <a:rPr lang="en-US" altLang="zh-CN" dirty="0"/>
              <a:t>based</a:t>
            </a:r>
            <a:r>
              <a:rPr lang="zh-CN" altLang="en-US" dirty="0"/>
              <a:t> </a:t>
            </a:r>
            <a:r>
              <a:rPr lang="en-US" altLang="zh-CN" dirty="0"/>
              <a:t>on</a:t>
            </a:r>
            <a:r>
              <a:rPr lang="zh-CN" altLang="en-US" dirty="0"/>
              <a:t> </a:t>
            </a:r>
            <a:r>
              <a:rPr lang="en-US" altLang="zh-CN" dirty="0"/>
              <a:t>time</a:t>
            </a:r>
            <a:r>
              <a:rPr lang="zh-CN" altLang="en-US" dirty="0"/>
              <a:t> </a:t>
            </a:r>
            <a:r>
              <a:rPr lang="en-US" altLang="zh-CN" dirty="0"/>
              <a:t>series</a:t>
            </a:r>
            <a:r>
              <a:rPr lang="zh-CN" altLang="en-US" dirty="0"/>
              <a:t> </a:t>
            </a:r>
            <a:r>
              <a:rPr lang="en-US" altLang="zh-CN" dirty="0"/>
              <a:t>algorithm</a:t>
            </a:r>
            <a:endParaRPr lang="zh-CN" altLang="en-US" dirty="0"/>
          </a:p>
        </p:txBody>
      </p:sp>
      <p:sp>
        <p:nvSpPr>
          <p:cNvPr id="3" name="日期占位符 2"/>
          <p:cNvSpPr>
            <a:spLocks noGrp="1"/>
          </p:cNvSpPr>
          <p:nvPr>
            <p:ph type="dt" sz="half" idx="10"/>
          </p:nvPr>
        </p:nvSpPr>
        <p:spPr/>
        <p:txBody>
          <a:bodyPr/>
          <a:lstStyle/>
          <a:p>
            <a:fld id="{DAA3BDB0-2956-A243-BE44-5C70305A91DC}"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1415480" y="1340768"/>
            <a:ext cx="9886950" cy="1076325"/>
          </a:xfrm>
          <a:prstGeom prst="rect">
            <a:avLst/>
          </a:prstGeom>
        </p:spPr>
      </p:pic>
      <p:pic>
        <p:nvPicPr>
          <p:cNvPr id="7" name="图片 6"/>
          <p:cNvPicPr>
            <a:picLocks noChangeAspect="1"/>
          </p:cNvPicPr>
          <p:nvPr/>
        </p:nvPicPr>
        <p:blipFill rotWithShape="1">
          <a:blip r:embed="rId4"/>
          <a:srcRect l="25712"/>
          <a:stretch/>
        </p:blipFill>
        <p:spPr>
          <a:xfrm>
            <a:off x="911424" y="3687318"/>
            <a:ext cx="2586952" cy="830580"/>
          </a:xfrm>
          <a:prstGeom prst="rect">
            <a:avLst/>
          </a:prstGeom>
          <a:ln>
            <a:noFill/>
          </a:ln>
          <a:effectLst>
            <a:glow rad="63500">
              <a:schemeClr val="bg1">
                <a:lumMod val="75000"/>
                <a:alpha val="60000"/>
              </a:schemeClr>
            </a:glow>
          </a:effectLst>
        </p:spPr>
      </p:pic>
      <p:pic>
        <p:nvPicPr>
          <p:cNvPr id="8" name="图片 7"/>
          <p:cNvPicPr>
            <a:picLocks noChangeAspect="1"/>
          </p:cNvPicPr>
          <p:nvPr/>
        </p:nvPicPr>
        <p:blipFill rotWithShape="1">
          <a:blip r:embed="rId5"/>
          <a:srcRect l="25712"/>
          <a:stretch/>
        </p:blipFill>
        <p:spPr>
          <a:xfrm>
            <a:off x="6686226" y="3687318"/>
            <a:ext cx="2586952" cy="830580"/>
          </a:xfrm>
          <a:prstGeom prst="rect">
            <a:avLst/>
          </a:prstGeom>
          <a:ln>
            <a:noFill/>
          </a:ln>
          <a:effectLst>
            <a:glow rad="63500">
              <a:schemeClr val="bg1">
                <a:lumMod val="75000"/>
                <a:alpha val="60000"/>
              </a:schemeClr>
            </a:glow>
          </a:effectLst>
        </p:spPr>
      </p:pic>
      <mc:AlternateContent xmlns:mc="http://schemas.openxmlformats.org/markup-compatibility/2006" xmlns:a14="http://schemas.microsoft.com/office/drawing/2010/main">
        <mc:Choice Requires="a14">
          <p:sp>
            <p:nvSpPr>
              <p:cNvPr id="14" name="文本框 13"/>
              <p:cNvSpPr txBox="1"/>
              <p:nvPr/>
            </p:nvSpPr>
            <p:spPr>
              <a:xfrm>
                <a:off x="5326210" y="3028890"/>
                <a:ext cx="2641998" cy="541623"/>
              </a:xfrm>
              <a:prstGeom prst="rect">
                <a:avLst/>
              </a:prstGeom>
              <a:noFill/>
            </p:spPr>
            <p:txBody>
              <a:bodyPr wrap="square" rtlCol="0">
                <a:spAutoFit/>
              </a:bodyPr>
              <a:lstStyle/>
              <a:p>
                <a:r>
                  <a:rPr lang="en-US" altLang="zh-CN" dirty="0"/>
                  <a:t> </a:t>
                </a:r>
                <a14:m>
                  <m:oMath xmlns:m="http://schemas.openxmlformats.org/officeDocument/2006/math">
                    <m:r>
                      <m:rPr>
                        <m:sty m:val="p"/>
                      </m:rPr>
                      <a:rPr lang="en-US" altLang="zh-CN" sz="2000" b="0" i="0" smtClean="0">
                        <a:latin typeface="Cambria Math" charset="0"/>
                      </a:rPr>
                      <m:t>severity</m:t>
                    </m:r>
                    <m:r>
                      <a:rPr lang="en-US" altLang="zh-CN" sz="2000" b="0" i="0" smtClean="0">
                        <a:latin typeface="Cambria Math" charset="0"/>
                      </a:rPr>
                      <m:t>=</m:t>
                    </m:r>
                    <m:f>
                      <m:fPr>
                        <m:ctrlPr>
                          <a:rPr lang="en-US" altLang="zh-CN" sz="2000" i="1" smtClean="0">
                            <a:latin typeface="Cambria Math" panose="02040503050406030204" pitchFamily="18" charset="0"/>
                          </a:rPr>
                        </m:ctrlPr>
                      </m:fPr>
                      <m:num>
                        <m:r>
                          <a:rPr lang="en-US" altLang="zh-CN" sz="2000" b="0" i="1" smtClean="0">
                            <a:latin typeface="Cambria Math" charset="0"/>
                          </a:rPr>
                          <m:t>|</m:t>
                        </m:r>
                        <m:r>
                          <a:rPr lang="en-US" altLang="zh-CN" sz="2000" b="0" i="1" smtClean="0">
                            <a:latin typeface="Cambria Math" panose="02040503050406030204" pitchFamily="18" charset="0"/>
                          </a:rPr>
                          <m:t>𝑣𝑎𝑙𝑢𝑒</m:t>
                        </m:r>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𝜇</m:t>
                        </m:r>
                        <m:r>
                          <a:rPr lang="en-US" altLang="zh-CN" sz="2000" b="0" i="1" smtClean="0">
                            <a:latin typeface="Cambria Math" charset="0"/>
                          </a:rPr>
                          <m:t>|</m:t>
                        </m:r>
                      </m:num>
                      <m:den>
                        <m:r>
                          <a:rPr lang="zh-CN" altLang="en-US" sz="2000" i="1" smtClean="0">
                            <a:latin typeface="Cambria Math" panose="02040503050406030204" pitchFamily="18" charset="0"/>
                          </a:rPr>
                          <m:t>𝜎</m:t>
                        </m:r>
                      </m:den>
                    </m:f>
                  </m:oMath>
                </a14:m>
                <a:endParaRPr lang="zh-CN" altLang="en-US" dirty="0"/>
              </a:p>
            </p:txBody>
          </p:sp>
        </mc:Choice>
        <mc:Fallback xmlns="">
          <p:sp>
            <p:nvSpPr>
              <p:cNvPr id="14" name="文本框 13"/>
              <p:cNvSpPr txBox="1">
                <a:spLocks noRot="1" noChangeAspect="1" noMove="1" noResize="1" noEditPoints="1" noAdjustHandles="1" noChangeArrowheads="1" noChangeShapeType="1" noTextEdit="1"/>
              </p:cNvSpPr>
              <p:nvPr/>
            </p:nvSpPr>
            <p:spPr>
              <a:xfrm>
                <a:off x="5326210" y="3028890"/>
                <a:ext cx="2641998" cy="541623"/>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64305" y="3096633"/>
                <a:ext cx="8988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𝑣</m:t>
                      </m:r>
                      <m:r>
                        <a:rPr lang="en-US" altLang="zh-CN" sz="2000" b="0" i="1" smtClean="0">
                          <a:latin typeface="Cambria Math" panose="02040503050406030204" pitchFamily="18" charset="0"/>
                        </a:rPr>
                        <m:t>𝑎𝑙𝑢𝑒</m:t>
                      </m:r>
                    </m:oMath>
                  </m:oMathPara>
                </a14:m>
                <a:endParaRPr lang="zh-CN" altLang="en-US" sz="2000" dirty="0"/>
              </a:p>
            </p:txBody>
          </p:sp>
        </mc:Choice>
        <mc:Fallback xmlns="">
          <p:sp>
            <p:nvSpPr>
              <p:cNvPr id="15" name="矩形 14"/>
              <p:cNvSpPr>
                <a:spLocks noRot="1" noChangeAspect="1" noMove="1" noResize="1" noEditPoints="1" noAdjustHandles="1" noChangeArrowheads="1" noChangeShapeType="1" noTextEdit="1"/>
              </p:cNvSpPr>
              <p:nvPr/>
            </p:nvSpPr>
            <p:spPr>
              <a:xfrm>
                <a:off x="364305" y="3096633"/>
                <a:ext cx="898836" cy="400110"/>
              </a:xfrm>
              <a:prstGeom prst="rect">
                <a:avLst/>
              </a:prstGeom>
              <a:blipFill rotWithShape="0">
                <a:blip r:embed="rId7"/>
                <a:stretch>
                  <a:fillRect/>
                </a:stretch>
              </a:blipFill>
            </p:spPr>
            <p:txBody>
              <a:bodyPr/>
              <a:lstStyle/>
              <a:p>
                <a:r>
                  <a:rPr lang="zh-CN" altLang="en-US">
                    <a:noFill/>
                  </a:rPr>
                  <a:t> </a:t>
                </a:r>
              </a:p>
            </p:txBody>
          </p:sp>
        </mc:Fallback>
      </mc:AlternateContent>
      <p:cxnSp>
        <p:nvCxnSpPr>
          <p:cNvPr id="28" name="直接箭头连接符 27"/>
          <p:cNvCxnSpPr/>
          <p:nvPr/>
        </p:nvCxnSpPr>
        <p:spPr>
          <a:xfrm flipV="1">
            <a:off x="813723" y="3517832"/>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6562567" y="3501008"/>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680964" y="3799099"/>
            <a:ext cx="2365328" cy="638013"/>
            <a:chOff x="3680964" y="3799099"/>
            <a:chExt cx="2365328" cy="638013"/>
          </a:xfrm>
        </p:grpSpPr>
        <p:sp>
          <p:nvSpPr>
            <p:cNvPr id="30" name="下箭头 29"/>
            <p:cNvSpPr/>
            <p:nvPr/>
          </p:nvSpPr>
          <p:spPr>
            <a:xfrm rot="16200000">
              <a:off x="4611600" y="2935990"/>
              <a:ext cx="504056" cy="2365328"/>
            </a:xfrm>
            <a:prstGeom prst="down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22" name="矩形 21"/>
            <p:cNvSpPr/>
            <p:nvPr/>
          </p:nvSpPr>
          <p:spPr>
            <a:xfrm>
              <a:off x="4280239" y="3799099"/>
              <a:ext cx="1167689" cy="63801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kern="0" dirty="0">
                  <a:solidFill>
                    <a:prstClr val="white"/>
                  </a:solidFill>
                </a:rPr>
                <a:t>Historical</a:t>
              </a:r>
            </a:p>
            <a:p>
              <a:pPr lvl="0" algn="ctr">
                <a:defRPr/>
              </a:pPr>
              <a:r>
                <a:rPr lang="en-US" altLang="zh-CN" kern="0" dirty="0">
                  <a:solidFill>
                    <a:prstClr val="white"/>
                  </a:solidFill>
                </a:rPr>
                <a:t>Average</a:t>
              </a:r>
              <a:endParaRPr lang="zh-CN" altLang="en-US" kern="0" dirty="0">
                <a:solidFill>
                  <a:prstClr val="white"/>
                </a:solidFill>
              </a:endParaRPr>
            </a:p>
          </p:txBody>
        </p:sp>
      </p:grpSp>
      <p:cxnSp>
        <p:nvCxnSpPr>
          <p:cNvPr id="10" name="直线箭头连接符 9"/>
          <p:cNvCxnSpPr/>
          <p:nvPr/>
        </p:nvCxnSpPr>
        <p:spPr>
          <a:xfrm>
            <a:off x="2351584"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直线箭头连接符 19"/>
          <p:cNvCxnSpPr/>
          <p:nvPr/>
        </p:nvCxnSpPr>
        <p:spPr>
          <a:xfrm>
            <a:off x="4799856"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3" name="直线箭头连接符 22"/>
          <p:cNvCxnSpPr/>
          <p:nvPr/>
        </p:nvCxnSpPr>
        <p:spPr>
          <a:xfrm>
            <a:off x="8328248"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4" name="直接连接符 9"/>
          <p:cNvCxnSpPr/>
          <p:nvPr/>
        </p:nvCxnSpPr>
        <p:spPr>
          <a:xfrm>
            <a:off x="6672064" y="4102608"/>
            <a:ext cx="2586952" cy="0"/>
          </a:xfrm>
          <a:prstGeom prst="line">
            <a:avLst/>
          </a:prstGeom>
        </p:spPr>
        <p:style>
          <a:lnRef idx="2">
            <a:schemeClr val="dk1"/>
          </a:lnRef>
          <a:fillRef idx="0">
            <a:schemeClr val="dk1"/>
          </a:fillRef>
          <a:effectRef idx="1">
            <a:schemeClr val="dk1"/>
          </a:effectRef>
          <a:fontRef idx="minor">
            <a:schemeClr val="tx1"/>
          </a:fontRef>
        </p:style>
      </p:cxnSp>
      <p:sp>
        <p:nvSpPr>
          <p:cNvPr id="25" name="文本框 24"/>
          <p:cNvSpPr txBox="1"/>
          <p:nvPr/>
        </p:nvSpPr>
        <p:spPr>
          <a:xfrm>
            <a:off x="9293837" y="3866626"/>
            <a:ext cx="1586844" cy="369332"/>
          </a:xfrm>
          <a:prstGeom prst="rect">
            <a:avLst/>
          </a:prstGeom>
          <a:noFill/>
        </p:spPr>
        <p:txBody>
          <a:bodyPr wrap="square" rtlCol="0">
            <a:spAutoFit/>
          </a:bodyPr>
          <a:lstStyle/>
          <a:p>
            <a:r>
              <a:rPr lang="en-US" altLang="zh-CN" dirty="0"/>
              <a:t>sThld</a:t>
            </a:r>
            <a:endParaRPr lang="zh-CN" altLang="en-US" dirty="0"/>
          </a:p>
        </p:txBody>
      </p:sp>
      <p:cxnSp>
        <p:nvCxnSpPr>
          <p:cNvPr id="27" name="直线箭头连接符 26"/>
          <p:cNvCxnSpPr/>
          <p:nvPr/>
        </p:nvCxnSpPr>
        <p:spPr>
          <a:xfrm>
            <a:off x="9624392"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6685171" y="3689690"/>
            <a:ext cx="2588007" cy="4129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p:cNvSpPr/>
          <p:nvPr/>
        </p:nvSpPr>
        <p:spPr>
          <a:xfrm>
            <a:off x="6685171" y="4130422"/>
            <a:ext cx="2608666" cy="387476"/>
          </a:xfrm>
          <a:prstGeom prst="rect">
            <a:avLst/>
          </a:prstGeom>
          <a:solidFill>
            <a:srgbClr val="92D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6890648" y="3602711"/>
            <a:ext cx="454345" cy="523220"/>
          </a:xfrm>
          <a:prstGeom prst="rect">
            <a:avLst/>
          </a:prstGeom>
          <a:noFill/>
        </p:spPr>
        <p:txBody>
          <a:bodyPr wrap="square" rtlCol="0">
            <a:spAutoFit/>
          </a:bodyPr>
          <a:lstStyle/>
          <a:p>
            <a:r>
              <a:rPr kumimoji="1" lang="en-US" altLang="zh-CN" sz="2800" b="1">
                <a:solidFill>
                  <a:srgbClr val="FF0000"/>
                </a:solidFill>
              </a:rPr>
              <a:t>1</a:t>
            </a:r>
            <a:endParaRPr kumimoji="1" lang="zh-CN" altLang="en-US" sz="2800" b="1" dirty="0">
              <a:solidFill>
                <a:srgbClr val="FF0000"/>
              </a:solidFill>
            </a:endParaRPr>
          </a:p>
        </p:txBody>
      </p:sp>
      <p:sp>
        <p:nvSpPr>
          <p:cNvPr id="33" name="文本框 32"/>
          <p:cNvSpPr txBox="1"/>
          <p:nvPr/>
        </p:nvSpPr>
        <p:spPr>
          <a:xfrm>
            <a:off x="6911307" y="4008586"/>
            <a:ext cx="454345" cy="523220"/>
          </a:xfrm>
          <a:prstGeom prst="rect">
            <a:avLst/>
          </a:prstGeom>
          <a:noFill/>
        </p:spPr>
        <p:txBody>
          <a:bodyPr wrap="square" rtlCol="0">
            <a:spAutoFit/>
          </a:bodyPr>
          <a:lstStyle/>
          <a:p>
            <a:r>
              <a:rPr kumimoji="1" lang="en-US" altLang="zh-CN" sz="2800" b="1">
                <a:solidFill>
                  <a:srgbClr val="00B050"/>
                </a:solidFill>
              </a:rPr>
              <a:t>0</a:t>
            </a:r>
            <a:endParaRPr kumimoji="1" lang="zh-CN" altLang="en-US" sz="2800" b="1" dirty="0">
              <a:solidFill>
                <a:srgbClr val="00B050"/>
              </a:solidFill>
            </a:endParaRPr>
          </a:p>
        </p:txBody>
      </p:sp>
      <p:sp>
        <p:nvSpPr>
          <p:cNvPr id="12" name="幻灯片编号占位符 11"/>
          <p:cNvSpPr>
            <a:spLocks noGrp="1"/>
          </p:cNvSpPr>
          <p:nvPr>
            <p:ph type="sldNum" sz="quarter" idx="12"/>
          </p:nvPr>
        </p:nvSpPr>
        <p:spPr/>
        <p:txBody>
          <a:bodyPr/>
          <a:lstStyle/>
          <a:p>
            <a:fld id="{0C913308-F349-4B6D-A68A-DD1791B4A57B}" type="slidenum">
              <a:rPr lang="zh-CN" altLang="en-US" smtClean="0"/>
              <a:t>18</a:t>
            </a:fld>
            <a:endParaRPr lang="zh-CN" altLang="en-US"/>
          </a:p>
        </p:txBody>
      </p:sp>
    </p:spTree>
    <p:extLst>
      <p:ext uri="{BB962C8B-B14F-4D97-AF65-F5344CB8AC3E}">
        <p14:creationId xmlns:p14="http://schemas.microsoft.com/office/powerpoint/2010/main" val="16975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animBg="1"/>
      <p:bldP spid="32" grpId="0" animBg="1"/>
      <p:bldP spid="11"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en-US" altLang="zh-CN" dirty="0"/>
              <a:t>KPIs and Anomaly Detection</a:t>
            </a:r>
            <a:endParaRPr lang="zh-CN" altLang="en-US" dirty="0"/>
          </a:p>
        </p:txBody>
      </p:sp>
      <p:sp>
        <p:nvSpPr>
          <p:cNvPr id="3" name="日期占位符 2"/>
          <p:cNvSpPr>
            <a:spLocks noGrp="1"/>
          </p:cNvSpPr>
          <p:nvPr>
            <p:ph type="dt" sz="half" idx="10"/>
          </p:nvPr>
        </p:nvSpPr>
        <p:spPr/>
        <p:txBody>
          <a:bodyPr/>
          <a:lstStyle/>
          <a:p>
            <a:fld id="{BFB0B584-3F4F-3343-90FD-FE260836F691}"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9" name="矩形 8"/>
          <p:cNvSpPr/>
          <p:nvPr/>
        </p:nvSpPr>
        <p:spPr>
          <a:xfrm>
            <a:off x="261450" y="2895327"/>
            <a:ext cx="12093218" cy="461665"/>
          </a:xfrm>
          <a:prstGeom prst="rect">
            <a:avLst/>
          </a:prstGeom>
        </p:spPr>
        <p:txBody>
          <a:bodyPr wrap="square">
            <a:spAutoFit/>
          </a:bodyPr>
          <a:lstStyle/>
          <a:p>
            <a:r>
              <a:rPr lang="en-US" altLang="zh-CN" sz="2400" b="1" dirty="0">
                <a:solidFill>
                  <a:schemeClr val="accent2"/>
                </a:solidFill>
              </a:rPr>
              <a:t>KPIs</a:t>
            </a:r>
            <a:r>
              <a:rPr lang="zh-CN" altLang="en-US" sz="2400" b="1" dirty="0">
                <a:solidFill>
                  <a:schemeClr val="accent2"/>
                </a:solidFill>
              </a:rPr>
              <a:t> </a:t>
            </a:r>
            <a:r>
              <a:rPr lang="en-US" altLang="zh-CN" b="1" dirty="0">
                <a:solidFill>
                  <a:schemeClr val="accent2"/>
                </a:solidFill>
              </a:rPr>
              <a:t>(Key</a:t>
            </a:r>
            <a:r>
              <a:rPr lang="zh-CN" altLang="en-US" b="1" dirty="0">
                <a:solidFill>
                  <a:schemeClr val="accent2"/>
                </a:solidFill>
              </a:rPr>
              <a:t> </a:t>
            </a:r>
            <a:r>
              <a:rPr lang="en-US" altLang="zh-CN" b="1" dirty="0">
                <a:solidFill>
                  <a:schemeClr val="accent2"/>
                </a:solidFill>
              </a:rPr>
              <a:t>Performance</a:t>
            </a:r>
            <a:r>
              <a:rPr lang="zh-CN" altLang="en-US" b="1" dirty="0">
                <a:solidFill>
                  <a:schemeClr val="accent2"/>
                </a:solidFill>
              </a:rPr>
              <a:t> </a:t>
            </a:r>
            <a:r>
              <a:rPr lang="en-US" altLang="zh-CN" b="1" dirty="0">
                <a:solidFill>
                  <a:schemeClr val="accent2"/>
                </a:solidFill>
              </a:rPr>
              <a:t>Indicators)</a:t>
            </a:r>
            <a:r>
              <a:rPr lang="en-US" altLang="zh-CN" sz="2400" b="1" dirty="0">
                <a:solidFill>
                  <a:schemeClr val="accent2"/>
                </a:solidFill>
              </a:rPr>
              <a:t>: </a:t>
            </a:r>
            <a:r>
              <a:rPr lang="en-US" altLang="zh-CN" sz="2000" dirty="0"/>
              <a:t>A set of performance measures that evaluate the service quality</a:t>
            </a:r>
          </a:p>
        </p:txBody>
      </p:sp>
      <p:pic>
        <p:nvPicPr>
          <p:cNvPr id="8" name="图片 7"/>
          <p:cNvPicPr>
            <a:picLocks noChangeAspect="1"/>
          </p:cNvPicPr>
          <p:nvPr/>
        </p:nvPicPr>
        <p:blipFill>
          <a:blip r:embed="rId3"/>
          <a:stretch>
            <a:fillRect/>
          </a:stretch>
        </p:blipFill>
        <p:spPr>
          <a:xfrm>
            <a:off x="3932" y="866768"/>
            <a:ext cx="11924716" cy="1340932"/>
          </a:xfrm>
          <a:prstGeom prst="rect">
            <a:avLst/>
          </a:prstGeom>
        </p:spPr>
      </p:pic>
      <p:sp>
        <p:nvSpPr>
          <p:cNvPr id="10" name="文本框 9"/>
          <p:cNvSpPr txBox="1"/>
          <p:nvPr/>
        </p:nvSpPr>
        <p:spPr>
          <a:xfrm>
            <a:off x="4454122" y="2204864"/>
            <a:ext cx="3024336" cy="338554"/>
          </a:xfrm>
          <a:prstGeom prst="rect">
            <a:avLst/>
          </a:prstGeom>
          <a:noFill/>
        </p:spPr>
        <p:txBody>
          <a:bodyPr wrap="square" rtlCol="0">
            <a:spAutoFit/>
          </a:bodyPr>
          <a:lstStyle/>
          <a:p>
            <a:pPr algn="ctr"/>
            <a:r>
              <a:rPr kumimoji="1" lang="en-US" altLang="zh-CN" sz="1600"/>
              <a:t>Page views (PV) of Baidu</a:t>
            </a:r>
            <a:endParaRPr kumimoji="1" lang="zh-CN" altLang="en-US" sz="1600" dirty="0"/>
          </a:p>
        </p:txBody>
      </p:sp>
      <p:sp>
        <p:nvSpPr>
          <p:cNvPr id="2" name="幻灯片编号占位符 1"/>
          <p:cNvSpPr>
            <a:spLocks noGrp="1"/>
          </p:cNvSpPr>
          <p:nvPr>
            <p:ph type="sldNum" sz="quarter" idx="12"/>
          </p:nvPr>
        </p:nvSpPr>
        <p:spPr/>
        <p:txBody>
          <a:bodyPr/>
          <a:lstStyle/>
          <a:p>
            <a:fld id="{0C913308-F349-4B6D-A68A-DD1791B4A57B}" type="slidenum">
              <a:rPr lang="zh-CN" altLang="en-US" smtClean="0"/>
              <a:t>1</a:t>
            </a:fld>
            <a:endParaRPr lang="zh-CN" altLang="en-US"/>
          </a:p>
        </p:txBody>
      </p:sp>
    </p:spTree>
    <p:extLst>
      <p:ext uri="{BB962C8B-B14F-4D97-AF65-F5344CB8AC3E}">
        <p14:creationId xmlns:p14="http://schemas.microsoft.com/office/powerpoint/2010/main" val="128059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箭头连接符 22"/>
          <p:cNvCxnSpPr/>
          <p:nvPr/>
        </p:nvCxnSpPr>
        <p:spPr>
          <a:xfrm>
            <a:off x="8328248"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35" name="组合 24"/>
          <p:cNvGrpSpPr/>
          <p:nvPr/>
        </p:nvGrpSpPr>
        <p:grpSpPr>
          <a:xfrm>
            <a:off x="6168008" y="2276872"/>
            <a:ext cx="4392488" cy="3816424"/>
            <a:chOff x="5519936" y="1600056"/>
            <a:chExt cx="4392488" cy="3816424"/>
          </a:xfrm>
        </p:grpSpPr>
        <p:sp>
          <p:nvSpPr>
            <p:cNvPr id="36" name="下箭头 35"/>
            <p:cNvSpPr/>
            <p:nvPr/>
          </p:nvSpPr>
          <p:spPr>
            <a:xfrm>
              <a:off x="7464152" y="1600056"/>
              <a:ext cx="504056" cy="3242101"/>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7" name="文本框 36"/>
            <p:cNvSpPr txBox="1"/>
            <p:nvPr/>
          </p:nvSpPr>
          <p:spPr>
            <a:xfrm>
              <a:off x="5519936" y="4770149"/>
              <a:ext cx="4392488" cy="646331"/>
            </a:xfrm>
            <a:prstGeom prst="rect">
              <a:avLst/>
            </a:prstGeom>
            <a:noFill/>
          </p:spPr>
          <p:txBody>
            <a:bodyPr wrap="square" rtlCol="0">
              <a:spAutoFit/>
            </a:bodyPr>
            <a:lstStyle/>
            <a:p>
              <a:pPr algn="ctr"/>
              <a:r>
                <a:rPr lang="en-US" altLang="zh-CN" sz="3600" b="1" dirty="0">
                  <a:solidFill>
                    <a:schemeClr val="accent2"/>
                  </a:solidFill>
                </a:rPr>
                <a:t>Anomaly feature</a:t>
              </a:r>
              <a:endParaRPr lang="zh-CN" altLang="en-US" sz="3600" b="1" dirty="0">
                <a:solidFill>
                  <a:schemeClr val="accent2"/>
                </a:solidFill>
              </a:endParaRPr>
            </a:p>
          </p:txBody>
        </p:sp>
      </p:grpSp>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ED24B936-DE4A-4746-AA82-8BD8AC4425F0}"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1415480" y="1340768"/>
            <a:ext cx="9886950" cy="1076325"/>
          </a:xfrm>
          <a:prstGeom prst="rect">
            <a:avLst/>
          </a:prstGeom>
        </p:spPr>
      </p:pic>
      <p:pic>
        <p:nvPicPr>
          <p:cNvPr id="7" name="图片 6"/>
          <p:cNvPicPr>
            <a:picLocks noChangeAspect="1"/>
          </p:cNvPicPr>
          <p:nvPr/>
        </p:nvPicPr>
        <p:blipFill rotWithShape="1">
          <a:blip r:embed="rId4"/>
          <a:srcRect l="25712"/>
          <a:stretch/>
        </p:blipFill>
        <p:spPr>
          <a:xfrm>
            <a:off x="911424" y="3687318"/>
            <a:ext cx="2586952" cy="830580"/>
          </a:xfrm>
          <a:prstGeom prst="rect">
            <a:avLst/>
          </a:prstGeom>
          <a:ln>
            <a:noFill/>
          </a:ln>
          <a:effectLst>
            <a:glow rad="63500">
              <a:schemeClr val="bg1">
                <a:lumMod val="75000"/>
                <a:alpha val="60000"/>
              </a:schemeClr>
            </a:glow>
          </a:effectLst>
        </p:spPr>
      </p:pic>
      <p:pic>
        <p:nvPicPr>
          <p:cNvPr id="8" name="图片 7"/>
          <p:cNvPicPr>
            <a:picLocks noChangeAspect="1"/>
          </p:cNvPicPr>
          <p:nvPr/>
        </p:nvPicPr>
        <p:blipFill rotWithShape="1">
          <a:blip r:embed="rId5"/>
          <a:srcRect l="25712"/>
          <a:stretch/>
        </p:blipFill>
        <p:spPr>
          <a:xfrm>
            <a:off x="6686226" y="3687318"/>
            <a:ext cx="2586952" cy="830580"/>
          </a:xfrm>
          <a:prstGeom prst="rect">
            <a:avLst/>
          </a:prstGeom>
          <a:ln>
            <a:noFill/>
          </a:ln>
          <a:effectLst>
            <a:glow rad="63500">
              <a:schemeClr val="bg1">
                <a:lumMod val="75000"/>
                <a:alpha val="60000"/>
              </a:schemeClr>
            </a:glow>
          </a:effectLst>
        </p:spPr>
      </p:pic>
      <mc:AlternateContent xmlns:mc="http://schemas.openxmlformats.org/markup-compatibility/2006" xmlns:a14="http://schemas.microsoft.com/office/drawing/2010/main">
        <mc:Choice Requires="a14">
          <p:sp>
            <p:nvSpPr>
              <p:cNvPr id="14" name="文本框 13"/>
              <p:cNvSpPr txBox="1"/>
              <p:nvPr/>
            </p:nvSpPr>
            <p:spPr>
              <a:xfrm>
                <a:off x="5326210" y="3028890"/>
                <a:ext cx="2641998" cy="541623"/>
              </a:xfrm>
              <a:prstGeom prst="rect">
                <a:avLst/>
              </a:prstGeom>
              <a:noFill/>
            </p:spPr>
            <p:txBody>
              <a:bodyPr wrap="square" rtlCol="0">
                <a:spAutoFit/>
              </a:bodyPr>
              <a:lstStyle/>
              <a:p>
                <a:r>
                  <a:rPr lang="en-US" altLang="zh-CN" dirty="0"/>
                  <a:t> </a:t>
                </a:r>
                <a14:m>
                  <m:oMath xmlns:m="http://schemas.openxmlformats.org/officeDocument/2006/math">
                    <m:r>
                      <m:rPr>
                        <m:sty m:val="p"/>
                      </m:rPr>
                      <a:rPr lang="en-US" altLang="zh-CN" sz="2000" b="0" i="0" smtClean="0">
                        <a:latin typeface="Cambria Math" charset="0"/>
                      </a:rPr>
                      <m:t>severity</m:t>
                    </m:r>
                    <m:r>
                      <a:rPr lang="en-US" altLang="zh-CN" sz="2000" b="0" i="0" smtClean="0">
                        <a:latin typeface="Cambria Math" charset="0"/>
                      </a:rPr>
                      <m:t>=</m:t>
                    </m:r>
                    <m:f>
                      <m:fPr>
                        <m:ctrlPr>
                          <a:rPr lang="en-US" altLang="zh-CN" sz="2000" i="1" smtClean="0">
                            <a:latin typeface="Cambria Math" panose="02040503050406030204" pitchFamily="18" charset="0"/>
                          </a:rPr>
                        </m:ctrlPr>
                      </m:fPr>
                      <m:num>
                        <m:r>
                          <a:rPr lang="en-US" altLang="zh-CN" sz="2000" b="0" i="1" smtClean="0">
                            <a:latin typeface="Cambria Math" charset="0"/>
                          </a:rPr>
                          <m:t>|</m:t>
                        </m:r>
                        <m:r>
                          <a:rPr lang="en-US" altLang="zh-CN" sz="2000" b="0" i="1" smtClean="0">
                            <a:latin typeface="Cambria Math" panose="02040503050406030204" pitchFamily="18" charset="0"/>
                          </a:rPr>
                          <m:t>𝑣𝑎𝑙𝑢𝑒</m:t>
                        </m:r>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𝜇</m:t>
                        </m:r>
                        <m:r>
                          <a:rPr lang="en-US" altLang="zh-CN" sz="2000" b="0" i="1" smtClean="0">
                            <a:latin typeface="Cambria Math" charset="0"/>
                          </a:rPr>
                          <m:t>|</m:t>
                        </m:r>
                      </m:num>
                      <m:den>
                        <m:r>
                          <a:rPr lang="zh-CN" altLang="en-US" sz="2000" i="1" smtClean="0">
                            <a:latin typeface="Cambria Math" panose="02040503050406030204" pitchFamily="18" charset="0"/>
                          </a:rPr>
                          <m:t>𝜎</m:t>
                        </m:r>
                      </m:den>
                    </m:f>
                  </m:oMath>
                </a14:m>
                <a:endParaRPr lang="zh-CN" altLang="en-US" dirty="0"/>
              </a:p>
            </p:txBody>
          </p:sp>
        </mc:Choice>
        <mc:Fallback xmlns="">
          <p:sp>
            <p:nvSpPr>
              <p:cNvPr id="14" name="文本框 13"/>
              <p:cNvSpPr txBox="1">
                <a:spLocks noRot="1" noChangeAspect="1" noMove="1" noResize="1" noEditPoints="1" noAdjustHandles="1" noChangeArrowheads="1" noChangeShapeType="1" noTextEdit="1"/>
              </p:cNvSpPr>
              <p:nvPr/>
            </p:nvSpPr>
            <p:spPr>
              <a:xfrm>
                <a:off x="5326210" y="3028890"/>
                <a:ext cx="2641998" cy="541623"/>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64305" y="3096633"/>
                <a:ext cx="8988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𝑣</m:t>
                      </m:r>
                      <m:r>
                        <a:rPr lang="en-US" altLang="zh-CN" sz="2000" b="0" i="1" smtClean="0">
                          <a:latin typeface="Cambria Math" panose="02040503050406030204" pitchFamily="18" charset="0"/>
                        </a:rPr>
                        <m:t>𝑎𝑙𝑢𝑒</m:t>
                      </m:r>
                    </m:oMath>
                  </m:oMathPara>
                </a14:m>
                <a:endParaRPr lang="zh-CN" altLang="en-US" sz="2000" dirty="0"/>
              </a:p>
            </p:txBody>
          </p:sp>
        </mc:Choice>
        <mc:Fallback xmlns="">
          <p:sp>
            <p:nvSpPr>
              <p:cNvPr id="15" name="矩形 14"/>
              <p:cNvSpPr>
                <a:spLocks noRot="1" noChangeAspect="1" noMove="1" noResize="1" noEditPoints="1" noAdjustHandles="1" noChangeArrowheads="1" noChangeShapeType="1" noTextEdit="1"/>
              </p:cNvSpPr>
              <p:nvPr/>
            </p:nvSpPr>
            <p:spPr>
              <a:xfrm>
                <a:off x="364305" y="3096633"/>
                <a:ext cx="898836" cy="400110"/>
              </a:xfrm>
              <a:prstGeom prst="rect">
                <a:avLst/>
              </a:prstGeom>
              <a:blipFill rotWithShape="0">
                <a:blip r:embed="rId7"/>
                <a:stretch>
                  <a:fillRect/>
                </a:stretch>
              </a:blipFill>
            </p:spPr>
            <p:txBody>
              <a:bodyPr/>
              <a:lstStyle/>
              <a:p>
                <a:r>
                  <a:rPr lang="zh-CN" altLang="en-US">
                    <a:noFill/>
                  </a:rPr>
                  <a:t> </a:t>
                </a:r>
              </a:p>
            </p:txBody>
          </p:sp>
        </mc:Fallback>
      </mc:AlternateContent>
      <p:sp>
        <p:nvSpPr>
          <p:cNvPr id="21" name="文本框 20"/>
          <p:cNvSpPr txBox="1"/>
          <p:nvPr/>
        </p:nvSpPr>
        <p:spPr>
          <a:xfrm>
            <a:off x="215880" y="2589887"/>
            <a:ext cx="1951354" cy="400110"/>
          </a:xfrm>
          <a:prstGeom prst="rect">
            <a:avLst/>
          </a:prstGeom>
          <a:noFill/>
        </p:spPr>
        <p:txBody>
          <a:bodyPr wrap="square" rtlCol="0">
            <a:spAutoFit/>
          </a:bodyPr>
          <a:lstStyle/>
          <a:p>
            <a:r>
              <a:rPr lang="en-US" altLang="zh-CN" sz="2000" dirty="0"/>
              <a:t>For example</a:t>
            </a:r>
            <a:endParaRPr lang="zh-CN" altLang="en-US" sz="2000" dirty="0"/>
          </a:p>
        </p:txBody>
      </p:sp>
      <p:sp>
        <p:nvSpPr>
          <p:cNvPr id="26" name="文本框 25"/>
          <p:cNvSpPr txBox="1"/>
          <p:nvPr/>
        </p:nvSpPr>
        <p:spPr>
          <a:xfrm>
            <a:off x="284170" y="908720"/>
            <a:ext cx="4680520" cy="523220"/>
          </a:xfrm>
          <a:prstGeom prst="rect">
            <a:avLst/>
          </a:prstGeom>
          <a:noFill/>
        </p:spPr>
        <p:txBody>
          <a:bodyPr wrap="square" rtlCol="0">
            <a:spAutoFit/>
          </a:bodyPr>
          <a:lstStyle/>
          <a:p>
            <a:r>
              <a:rPr lang="en-US" altLang="zh-CN" sz="2800" dirty="0">
                <a:solidFill>
                  <a:schemeClr val="accent2"/>
                </a:solidFill>
              </a:rPr>
              <a:t>Detector model:</a:t>
            </a:r>
            <a:endParaRPr lang="zh-CN" altLang="en-US" sz="2800" dirty="0">
              <a:solidFill>
                <a:schemeClr val="accent2"/>
              </a:solidFill>
            </a:endParaRPr>
          </a:p>
        </p:txBody>
      </p:sp>
      <p:cxnSp>
        <p:nvCxnSpPr>
          <p:cNvPr id="28" name="直接箭头连接符 27"/>
          <p:cNvCxnSpPr/>
          <p:nvPr/>
        </p:nvCxnSpPr>
        <p:spPr>
          <a:xfrm flipV="1">
            <a:off x="813723" y="3517832"/>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6562567" y="3501008"/>
            <a:ext cx="0" cy="10000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680964" y="3799099"/>
            <a:ext cx="2365328" cy="638013"/>
            <a:chOff x="3680964" y="3799099"/>
            <a:chExt cx="2365328" cy="638013"/>
          </a:xfrm>
        </p:grpSpPr>
        <p:sp>
          <p:nvSpPr>
            <p:cNvPr id="30" name="下箭头 29"/>
            <p:cNvSpPr/>
            <p:nvPr/>
          </p:nvSpPr>
          <p:spPr>
            <a:xfrm rot="16200000">
              <a:off x="4611600" y="2935990"/>
              <a:ext cx="504056" cy="2365328"/>
            </a:xfrm>
            <a:prstGeom prst="down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22" name="矩形 21"/>
            <p:cNvSpPr/>
            <p:nvPr/>
          </p:nvSpPr>
          <p:spPr>
            <a:xfrm>
              <a:off x="4280239" y="3799099"/>
              <a:ext cx="1167689" cy="63801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kern="0" dirty="0">
                  <a:solidFill>
                    <a:prstClr val="white"/>
                  </a:solidFill>
                </a:rPr>
                <a:t>Historical</a:t>
              </a:r>
            </a:p>
            <a:p>
              <a:pPr lvl="0" algn="ctr">
                <a:defRPr/>
              </a:pPr>
              <a:r>
                <a:rPr lang="en-US" altLang="zh-CN" kern="0" dirty="0">
                  <a:solidFill>
                    <a:prstClr val="white"/>
                  </a:solidFill>
                </a:rPr>
                <a:t>Average</a:t>
              </a:r>
              <a:endParaRPr lang="zh-CN" altLang="en-US" kern="0" dirty="0">
                <a:solidFill>
                  <a:prstClr val="white"/>
                </a:solidFill>
              </a:endParaRPr>
            </a:p>
          </p:txBody>
        </p:sp>
      </p:grpSp>
      <p:cxnSp>
        <p:nvCxnSpPr>
          <p:cNvPr id="10" name="直线箭头连接符 9"/>
          <p:cNvCxnSpPr/>
          <p:nvPr/>
        </p:nvCxnSpPr>
        <p:spPr>
          <a:xfrm>
            <a:off x="2351584"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直线箭头连接符 19"/>
          <p:cNvCxnSpPr/>
          <p:nvPr/>
        </p:nvCxnSpPr>
        <p:spPr>
          <a:xfrm>
            <a:off x="4799856"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4" name="直接连接符 9"/>
          <p:cNvCxnSpPr/>
          <p:nvPr/>
        </p:nvCxnSpPr>
        <p:spPr>
          <a:xfrm>
            <a:off x="6672064" y="4102608"/>
            <a:ext cx="2586952" cy="0"/>
          </a:xfrm>
          <a:prstGeom prst="line">
            <a:avLst/>
          </a:prstGeom>
        </p:spPr>
        <p:style>
          <a:lnRef idx="2">
            <a:schemeClr val="dk1"/>
          </a:lnRef>
          <a:fillRef idx="0">
            <a:schemeClr val="dk1"/>
          </a:fillRef>
          <a:effectRef idx="1">
            <a:schemeClr val="dk1"/>
          </a:effectRef>
          <a:fontRef idx="minor">
            <a:schemeClr val="tx1"/>
          </a:fontRef>
        </p:style>
      </p:cxnSp>
      <p:sp>
        <p:nvSpPr>
          <p:cNvPr id="25" name="文本框 24"/>
          <p:cNvSpPr txBox="1"/>
          <p:nvPr/>
        </p:nvSpPr>
        <p:spPr>
          <a:xfrm>
            <a:off x="9293837" y="3866626"/>
            <a:ext cx="1586844" cy="369332"/>
          </a:xfrm>
          <a:prstGeom prst="rect">
            <a:avLst/>
          </a:prstGeom>
          <a:noFill/>
        </p:spPr>
        <p:txBody>
          <a:bodyPr wrap="square" rtlCol="0">
            <a:spAutoFit/>
          </a:bodyPr>
          <a:lstStyle/>
          <a:p>
            <a:r>
              <a:rPr lang="en-US" altLang="zh-CN" dirty="0"/>
              <a:t>sThld</a:t>
            </a:r>
            <a:endParaRPr lang="zh-CN" altLang="en-US" dirty="0"/>
          </a:p>
        </p:txBody>
      </p:sp>
      <p:cxnSp>
        <p:nvCxnSpPr>
          <p:cNvPr id="27" name="直线箭头连接符 26"/>
          <p:cNvCxnSpPr/>
          <p:nvPr/>
        </p:nvCxnSpPr>
        <p:spPr>
          <a:xfrm>
            <a:off x="9624392" y="2417093"/>
            <a:ext cx="0" cy="1079650"/>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6685171" y="3689690"/>
            <a:ext cx="2588007" cy="4129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p:cNvSpPr/>
          <p:nvPr/>
        </p:nvSpPr>
        <p:spPr>
          <a:xfrm>
            <a:off x="6685171" y="4130422"/>
            <a:ext cx="2608666" cy="387476"/>
          </a:xfrm>
          <a:prstGeom prst="rect">
            <a:avLst/>
          </a:prstGeom>
          <a:solidFill>
            <a:srgbClr val="92D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6890648" y="3602711"/>
            <a:ext cx="454345" cy="523220"/>
          </a:xfrm>
          <a:prstGeom prst="rect">
            <a:avLst/>
          </a:prstGeom>
          <a:noFill/>
        </p:spPr>
        <p:txBody>
          <a:bodyPr wrap="square" rtlCol="0">
            <a:spAutoFit/>
          </a:bodyPr>
          <a:lstStyle/>
          <a:p>
            <a:r>
              <a:rPr kumimoji="1" lang="en-US" altLang="zh-CN" sz="2800" b="1">
                <a:solidFill>
                  <a:srgbClr val="FF0000"/>
                </a:solidFill>
              </a:rPr>
              <a:t>1</a:t>
            </a:r>
            <a:endParaRPr kumimoji="1" lang="zh-CN" altLang="en-US" sz="2800" b="1" dirty="0">
              <a:solidFill>
                <a:srgbClr val="FF0000"/>
              </a:solidFill>
            </a:endParaRPr>
          </a:p>
        </p:txBody>
      </p:sp>
      <p:sp>
        <p:nvSpPr>
          <p:cNvPr id="33" name="文本框 32"/>
          <p:cNvSpPr txBox="1"/>
          <p:nvPr/>
        </p:nvSpPr>
        <p:spPr>
          <a:xfrm>
            <a:off x="6911307" y="4008586"/>
            <a:ext cx="454345" cy="523220"/>
          </a:xfrm>
          <a:prstGeom prst="rect">
            <a:avLst/>
          </a:prstGeom>
          <a:noFill/>
        </p:spPr>
        <p:txBody>
          <a:bodyPr wrap="square" rtlCol="0">
            <a:spAutoFit/>
          </a:bodyPr>
          <a:lstStyle/>
          <a:p>
            <a:r>
              <a:rPr kumimoji="1" lang="en-US" altLang="zh-CN" sz="2800" b="1">
                <a:solidFill>
                  <a:srgbClr val="00B050"/>
                </a:solidFill>
              </a:rPr>
              <a:t>0</a:t>
            </a:r>
            <a:endParaRPr kumimoji="1" lang="zh-CN" altLang="en-US" sz="2800" b="1" dirty="0">
              <a:solidFill>
                <a:srgbClr val="00B050"/>
              </a:solidFill>
            </a:endParaRPr>
          </a:p>
        </p:txBody>
      </p:sp>
      <p:sp>
        <p:nvSpPr>
          <p:cNvPr id="34" name="禁止符 33"/>
          <p:cNvSpPr/>
          <p:nvPr/>
        </p:nvSpPr>
        <p:spPr>
          <a:xfrm>
            <a:off x="9261805" y="1067058"/>
            <a:ext cx="1727949" cy="1727949"/>
          </a:xfrm>
          <a:prstGeom prst="noSmoking">
            <a:avLst>
              <a:gd name="adj" fmla="val 16690"/>
            </a:avLst>
          </a:prstGeom>
          <a:solidFill>
            <a:srgbClr val="FF0000">
              <a:alpha val="43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2" name="幻灯片编号占位符 11"/>
          <p:cNvSpPr>
            <a:spLocks noGrp="1"/>
          </p:cNvSpPr>
          <p:nvPr>
            <p:ph type="sldNum" sz="quarter" idx="12"/>
          </p:nvPr>
        </p:nvSpPr>
        <p:spPr/>
        <p:txBody>
          <a:bodyPr/>
          <a:lstStyle/>
          <a:p>
            <a:fld id="{0C913308-F349-4B6D-A68A-DD1791B4A57B}" type="slidenum">
              <a:rPr lang="zh-CN" altLang="en-US" smtClean="0"/>
              <a:t>19</a:t>
            </a:fld>
            <a:endParaRPr lang="zh-CN" altLang="en-US"/>
          </a:p>
        </p:txBody>
      </p:sp>
    </p:spTree>
    <p:extLst>
      <p:ext uri="{BB962C8B-B14F-4D97-AF65-F5344CB8AC3E}">
        <p14:creationId xmlns:p14="http://schemas.microsoft.com/office/powerpoint/2010/main" val="115054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A5FD4DEE-5E70-2F44-8F0B-F5A0D23BFB6D}"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7" name="矩形 6"/>
          <p:cNvSpPr/>
          <p:nvPr/>
        </p:nvSpPr>
        <p:spPr>
          <a:xfrm>
            <a:off x="4713761" y="3041603"/>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8" name="矩形 7"/>
          <p:cNvSpPr/>
          <p:nvPr/>
        </p:nvSpPr>
        <p:spPr>
          <a:xfrm>
            <a:off x="4512209" y="3210102"/>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Detector</a:t>
            </a:r>
            <a:endParaRPr lang="zh-CN" altLang="en-US" dirty="0"/>
          </a:p>
        </p:txBody>
      </p:sp>
      <p:sp>
        <p:nvSpPr>
          <p:cNvPr id="9" name="矩形 8"/>
          <p:cNvSpPr/>
          <p:nvPr/>
        </p:nvSpPr>
        <p:spPr>
          <a:xfrm>
            <a:off x="4310657" y="3378601"/>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Configurations</a:t>
            </a:r>
            <a:endParaRPr lang="zh-CN" altLang="en-US" dirty="0"/>
          </a:p>
        </p:txBody>
      </p:sp>
      <p:sp>
        <p:nvSpPr>
          <p:cNvPr id="11" name="矩形 10"/>
          <p:cNvSpPr/>
          <p:nvPr/>
        </p:nvSpPr>
        <p:spPr>
          <a:xfrm>
            <a:off x="7412664" y="885705"/>
            <a:ext cx="4274155" cy="5419730"/>
          </a:xfrm>
          <a:prstGeom prst="rect">
            <a:avLst/>
          </a:prstGeom>
          <a:solidFill>
            <a:schemeClr val="bg1"/>
          </a:solidFill>
          <a:ln>
            <a:noFill/>
          </a:ln>
          <a:effectLst>
            <a:glow rad="635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5946" b="17519"/>
          <a:stretch/>
        </p:blipFill>
        <p:spPr>
          <a:xfrm>
            <a:off x="8790285" y="982090"/>
            <a:ext cx="2586952" cy="5179329"/>
          </a:xfrm>
          <a:prstGeom prst="rect">
            <a:avLst/>
          </a:prstGeom>
        </p:spPr>
      </p:pic>
      <p:sp>
        <p:nvSpPr>
          <p:cNvPr id="13" name="文本框 12"/>
          <p:cNvSpPr txBox="1"/>
          <p:nvPr/>
        </p:nvSpPr>
        <p:spPr>
          <a:xfrm>
            <a:off x="7484672" y="4530729"/>
            <a:ext cx="2680925" cy="276999"/>
          </a:xfrm>
          <a:prstGeom prst="rect">
            <a:avLst/>
          </a:prstGeom>
          <a:noFill/>
        </p:spPr>
        <p:txBody>
          <a:bodyPr wrap="square" rtlCol="0">
            <a:spAutoFit/>
          </a:bodyPr>
          <a:lstStyle/>
          <a:p>
            <a:r>
              <a:rPr lang="en-US" altLang="zh-CN" sz="1200" dirty="0"/>
              <a:t>Time series decomposition</a:t>
            </a:r>
            <a:endParaRPr lang="zh-CN" altLang="en-US" sz="1200" dirty="0"/>
          </a:p>
        </p:txBody>
      </p:sp>
      <p:sp>
        <p:nvSpPr>
          <p:cNvPr id="14" name="文本框 13"/>
          <p:cNvSpPr txBox="1"/>
          <p:nvPr/>
        </p:nvSpPr>
        <p:spPr>
          <a:xfrm>
            <a:off x="7484672" y="5117826"/>
            <a:ext cx="2031313" cy="276999"/>
          </a:xfrm>
          <a:prstGeom prst="rect">
            <a:avLst/>
          </a:prstGeom>
          <a:noFill/>
        </p:spPr>
        <p:txBody>
          <a:bodyPr wrap="square" rtlCol="0">
            <a:spAutoFit/>
          </a:bodyPr>
          <a:lstStyle/>
          <a:p>
            <a:r>
              <a:rPr lang="en-US" altLang="zh-CN" sz="1200" dirty="0"/>
              <a:t>HW 0.2 0.2 0.2</a:t>
            </a:r>
            <a:endParaRPr lang="zh-CN" altLang="en-US" sz="1200" dirty="0"/>
          </a:p>
        </p:txBody>
      </p:sp>
      <p:sp>
        <p:nvSpPr>
          <p:cNvPr id="15" name="文本框 14"/>
          <p:cNvSpPr txBox="1"/>
          <p:nvPr/>
        </p:nvSpPr>
        <p:spPr>
          <a:xfrm>
            <a:off x="7484672" y="5693890"/>
            <a:ext cx="2031313" cy="276999"/>
          </a:xfrm>
          <a:prstGeom prst="rect">
            <a:avLst/>
          </a:prstGeom>
          <a:noFill/>
        </p:spPr>
        <p:txBody>
          <a:bodyPr wrap="square" rtlCol="0">
            <a:spAutoFit/>
          </a:bodyPr>
          <a:lstStyle/>
          <a:p>
            <a:r>
              <a:rPr lang="en-US" altLang="zh-CN" sz="1200" dirty="0"/>
              <a:t>HW 0.5 0.7 0.7</a:t>
            </a:r>
            <a:endParaRPr lang="zh-CN" altLang="en-US" sz="1200" dirty="0"/>
          </a:p>
        </p:txBody>
      </p:sp>
      <p:sp>
        <p:nvSpPr>
          <p:cNvPr id="18" name="文本框 17"/>
          <p:cNvSpPr txBox="1"/>
          <p:nvPr/>
        </p:nvSpPr>
        <p:spPr>
          <a:xfrm>
            <a:off x="7484672" y="3954665"/>
            <a:ext cx="2680925" cy="276999"/>
          </a:xfrm>
          <a:prstGeom prst="rect">
            <a:avLst/>
          </a:prstGeom>
          <a:noFill/>
        </p:spPr>
        <p:txBody>
          <a:bodyPr wrap="square" rtlCol="0">
            <a:spAutoFit/>
          </a:bodyPr>
          <a:lstStyle/>
          <a:p>
            <a:r>
              <a:rPr lang="en-US" altLang="zh-CN" sz="1200" dirty="0"/>
              <a:t>Differencing-last day</a:t>
            </a:r>
            <a:endParaRPr lang="zh-CN" altLang="en-US" sz="1200" dirty="0"/>
          </a:p>
        </p:txBody>
      </p:sp>
      <p:sp>
        <p:nvSpPr>
          <p:cNvPr id="19" name="文本框 18"/>
          <p:cNvSpPr txBox="1"/>
          <p:nvPr/>
        </p:nvSpPr>
        <p:spPr>
          <a:xfrm>
            <a:off x="7484672" y="3378601"/>
            <a:ext cx="2680925" cy="276999"/>
          </a:xfrm>
          <a:prstGeom prst="rect">
            <a:avLst/>
          </a:prstGeom>
          <a:noFill/>
        </p:spPr>
        <p:txBody>
          <a:bodyPr wrap="square" rtlCol="0">
            <a:spAutoFit/>
          </a:bodyPr>
          <a:lstStyle/>
          <a:p>
            <a:r>
              <a:rPr lang="en-US" altLang="zh-CN" sz="1200" dirty="0"/>
              <a:t>Differencing-last season</a:t>
            </a:r>
            <a:endParaRPr lang="zh-CN" altLang="en-US" sz="1200" dirty="0"/>
          </a:p>
        </p:txBody>
      </p:sp>
      <p:sp>
        <p:nvSpPr>
          <p:cNvPr id="20" name="文本框 19"/>
          <p:cNvSpPr txBox="1"/>
          <p:nvPr/>
        </p:nvSpPr>
        <p:spPr>
          <a:xfrm>
            <a:off x="7484672" y="2154465"/>
            <a:ext cx="2680925" cy="276999"/>
          </a:xfrm>
          <a:prstGeom prst="rect">
            <a:avLst/>
          </a:prstGeom>
          <a:noFill/>
        </p:spPr>
        <p:txBody>
          <a:bodyPr wrap="square" rtlCol="0">
            <a:spAutoFit/>
          </a:bodyPr>
          <a:lstStyle/>
          <a:p>
            <a:r>
              <a:rPr lang="en-US" altLang="zh-CN" sz="1200" dirty="0"/>
              <a:t>WMA-WIN30</a:t>
            </a:r>
            <a:endParaRPr lang="zh-CN" altLang="en-US" sz="1200" dirty="0"/>
          </a:p>
        </p:txBody>
      </p:sp>
      <p:sp>
        <p:nvSpPr>
          <p:cNvPr id="21" name="文本框 20"/>
          <p:cNvSpPr txBox="1"/>
          <p:nvPr/>
        </p:nvSpPr>
        <p:spPr>
          <a:xfrm>
            <a:off x="7484672" y="2813570"/>
            <a:ext cx="2680925" cy="276999"/>
          </a:xfrm>
          <a:prstGeom prst="rect">
            <a:avLst/>
          </a:prstGeom>
          <a:noFill/>
        </p:spPr>
        <p:txBody>
          <a:bodyPr wrap="square" rtlCol="0">
            <a:spAutoFit/>
          </a:bodyPr>
          <a:lstStyle/>
          <a:p>
            <a:r>
              <a:rPr lang="en-US" altLang="zh-CN" sz="1200" dirty="0"/>
              <a:t>Differencing-last slot</a:t>
            </a:r>
            <a:endParaRPr lang="zh-CN" altLang="en-US" sz="1200" dirty="0"/>
          </a:p>
        </p:txBody>
      </p:sp>
      <p:sp>
        <p:nvSpPr>
          <p:cNvPr id="22" name="文本框 21"/>
          <p:cNvSpPr txBox="1"/>
          <p:nvPr/>
        </p:nvSpPr>
        <p:spPr>
          <a:xfrm>
            <a:off x="7484672" y="1002337"/>
            <a:ext cx="2680925" cy="276999"/>
          </a:xfrm>
          <a:prstGeom prst="rect">
            <a:avLst/>
          </a:prstGeom>
          <a:noFill/>
        </p:spPr>
        <p:txBody>
          <a:bodyPr wrap="square" rtlCol="0">
            <a:spAutoFit/>
          </a:bodyPr>
          <a:lstStyle/>
          <a:p>
            <a:r>
              <a:rPr lang="en-US" altLang="zh-CN" sz="1200" dirty="0"/>
              <a:t>Historical average-4 season</a:t>
            </a:r>
            <a:endParaRPr lang="zh-CN" altLang="en-US" sz="1200" dirty="0"/>
          </a:p>
        </p:txBody>
      </p:sp>
      <p:sp>
        <p:nvSpPr>
          <p:cNvPr id="23" name="文本框 22"/>
          <p:cNvSpPr txBox="1"/>
          <p:nvPr/>
        </p:nvSpPr>
        <p:spPr>
          <a:xfrm>
            <a:off x="7484672" y="1650409"/>
            <a:ext cx="2680925" cy="276999"/>
          </a:xfrm>
          <a:prstGeom prst="rect">
            <a:avLst/>
          </a:prstGeom>
          <a:noFill/>
        </p:spPr>
        <p:txBody>
          <a:bodyPr wrap="square" rtlCol="0">
            <a:spAutoFit/>
          </a:bodyPr>
          <a:lstStyle/>
          <a:p>
            <a:r>
              <a:rPr lang="en-US" altLang="zh-CN" sz="1200" dirty="0"/>
              <a:t>EWMA-0,7</a:t>
            </a:r>
            <a:endParaRPr lang="zh-CN" altLang="en-US" sz="1200" dirty="0"/>
          </a:p>
        </p:txBody>
      </p:sp>
      <p:sp>
        <p:nvSpPr>
          <p:cNvPr id="24" name="文本框 23"/>
          <p:cNvSpPr txBox="1"/>
          <p:nvPr/>
        </p:nvSpPr>
        <p:spPr>
          <a:xfrm>
            <a:off x="6267044" y="2618904"/>
            <a:ext cx="1190998" cy="584775"/>
          </a:xfrm>
          <a:prstGeom prst="rect">
            <a:avLst/>
          </a:prstGeom>
          <a:noFill/>
        </p:spPr>
        <p:txBody>
          <a:bodyPr wrap="square" rtlCol="0">
            <a:spAutoFit/>
          </a:bodyPr>
          <a:lstStyle>
            <a:defPPr>
              <a:defRPr lang="zh-CN"/>
            </a:defPPr>
            <a:lvl1pPr algn="ctr">
              <a:defRPr sz="1600"/>
            </a:lvl1pPr>
          </a:lstStyle>
          <a:p>
            <a:r>
              <a:rPr lang="en-US" altLang="zh-CN" dirty="0"/>
              <a:t>Extract features</a:t>
            </a:r>
            <a:endParaRPr lang="zh-CN" altLang="en-US" dirty="0"/>
          </a:p>
        </p:txBody>
      </p:sp>
      <p:cxnSp>
        <p:nvCxnSpPr>
          <p:cNvPr id="25" name="直接箭头连接符 24"/>
          <p:cNvCxnSpPr/>
          <p:nvPr/>
        </p:nvCxnSpPr>
        <p:spPr>
          <a:xfrm>
            <a:off x="6377380" y="3284984"/>
            <a:ext cx="942756"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pic>
        <p:nvPicPr>
          <p:cNvPr id="26" name="图片 25"/>
          <p:cNvPicPr>
            <a:picLocks noChangeAspect="1"/>
          </p:cNvPicPr>
          <p:nvPr/>
        </p:nvPicPr>
        <p:blipFill rotWithShape="1">
          <a:blip r:embed="rId4"/>
          <a:srcRect l="25712"/>
          <a:stretch/>
        </p:blipFill>
        <p:spPr>
          <a:xfrm>
            <a:off x="983432" y="3102476"/>
            <a:ext cx="2586952" cy="830580"/>
          </a:xfrm>
          <a:prstGeom prst="rect">
            <a:avLst/>
          </a:prstGeom>
          <a:ln>
            <a:noFill/>
          </a:ln>
          <a:effectLst>
            <a:glow rad="63500">
              <a:schemeClr val="bg1">
                <a:lumMod val="75000"/>
                <a:alpha val="60000"/>
              </a:schemeClr>
            </a:glow>
          </a:effectLst>
        </p:spPr>
      </p:pic>
      <p:cxnSp>
        <p:nvCxnSpPr>
          <p:cNvPr id="27" name="直接箭头连接符 26"/>
          <p:cNvCxnSpPr>
            <a:stCxn id="26" idx="3"/>
          </p:cNvCxnSpPr>
          <p:nvPr/>
        </p:nvCxnSpPr>
        <p:spPr>
          <a:xfrm>
            <a:off x="3570384" y="3517766"/>
            <a:ext cx="727788"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29" name="文本框 28"/>
          <p:cNvSpPr txBox="1"/>
          <p:nvPr/>
        </p:nvSpPr>
        <p:spPr>
          <a:xfrm>
            <a:off x="1403929" y="3991069"/>
            <a:ext cx="1667735" cy="338554"/>
          </a:xfrm>
          <a:prstGeom prst="rect">
            <a:avLst/>
          </a:prstGeom>
          <a:noFill/>
        </p:spPr>
        <p:txBody>
          <a:bodyPr wrap="square" rtlCol="0">
            <a:spAutoFit/>
          </a:bodyPr>
          <a:lstStyle/>
          <a:p>
            <a:pPr algn="ctr"/>
            <a:r>
              <a:rPr lang="en-US" altLang="zh-CN" sz="1600" dirty="0"/>
              <a:t>KPI data</a:t>
            </a:r>
            <a:endParaRPr lang="zh-CN" altLang="en-US" sz="1600" dirty="0"/>
          </a:p>
        </p:txBody>
      </p:sp>
      <p:sp>
        <p:nvSpPr>
          <p:cNvPr id="31" name="矩形 30"/>
          <p:cNvSpPr/>
          <p:nvPr/>
        </p:nvSpPr>
        <p:spPr>
          <a:xfrm>
            <a:off x="3010133" y="4046789"/>
            <a:ext cx="4310003" cy="646331"/>
          </a:xfrm>
          <a:prstGeom prst="rect">
            <a:avLst/>
          </a:prstGeom>
        </p:spPr>
        <p:txBody>
          <a:bodyPr wrap="square">
            <a:spAutoFit/>
          </a:bodyPr>
          <a:lstStyle/>
          <a:p>
            <a:pPr algn="ctr"/>
            <a:r>
              <a:rPr lang="en-US" altLang="zh-CN" dirty="0"/>
              <a:t>(Detectors with </a:t>
            </a:r>
          </a:p>
          <a:p>
            <a:pPr algn="ctr"/>
            <a:r>
              <a:rPr lang="en-US" altLang="zh-CN" dirty="0"/>
              <a:t>different parameters)</a:t>
            </a:r>
            <a:endParaRPr lang="zh-CN" altLang="en-US" dirty="0"/>
          </a:p>
        </p:txBody>
      </p:sp>
      <p:cxnSp>
        <p:nvCxnSpPr>
          <p:cNvPr id="33" name="直接箭头连接符 32"/>
          <p:cNvCxnSpPr/>
          <p:nvPr/>
        </p:nvCxnSpPr>
        <p:spPr>
          <a:xfrm>
            <a:off x="6168406" y="3517766"/>
            <a:ext cx="1151730"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5" name="直接箭头连接符 34"/>
          <p:cNvCxnSpPr/>
          <p:nvPr/>
        </p:nvCxnSpPr>
        <p:spPr>
          <a:xfrm>
            <a:off x="5966854" y="3717032"/>
            <a:ext cx="1353282"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8" name="肘形连接符 37"/>
          <p:cNvCxnSpPr/>
          <p:nvPr/>
        </p:nvCxnSpPr>
        <p:spPr>
          <a:xfrm flipV="1">
            <a:off x="3791744" y="3102476"/>
            <a:ext cx="922017" cy="414624"/>
          </a:xfrm>
          <a:prstGeom prst="bentConnector3">
            <a:avLst>
              <a:gd name="adj1" fmla="val 1033"/>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40" name="肘形连接符 39"/>
          <p:cNvCxnSpPr/>
          <p:nvPr/>
        </p:nvCxnSpPr>
        <p:spPr>
          <a:xfrm flipV="1">
            <a:off x="3886042" y="3284984"/>
            <a:ext cx="635921" cy="232116"/>
          </a:xfrm>
          <a:prstGeom prst="bentConnector3">
            <a:avLst>
              <a:gd name="adj1" fmla="val 10682"/>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6" name="幻灯片编号占位符 5"/>
          <p:cNvSpPr>
            <a:spLocks noGrp="1"/>
          </p:cNvSpPr>
          <p:nvPr>
            <p:ph type="sldNum" sz="quarter" idx="12"/>
          </p:nvPr>
        </p:nvSpPr>
        <p:spPr/>
        <p:txBody>
          <a:bodyPr/>
          <a:lstStyle/>
          <a:p>
            <a:fld id="{0C913308-F349-4B6D-A68A-DD1791B4A57B}" type="slidenum">
              <a:rPr lang="zh-CN" altLang="en-US" smtClean="0"/>
              <a:t>20</a:t>
            </a:fld>
            <a:endParaRPr lang="zh-CN" altLang="en-US"/>
          </a:p>
        </p:txBody>
      </p:sp>
    </p:spTree>
    <p:extLst>
      <p:ext uri="{BB962C8B-B14F-4D97-AF65-F5344CB8AC3E}">
        <p14:creationId xmlns:p14="http://schemas.microsoft.com/office/powerpoint/2010/main" val="270368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5656EFCD-01B4-834D-B949-981CB8C37AC6}"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7" name="矩形 6"/>
          <p:cNvSpPr/>
          <p:nvPr/>
        </p:nvSpPr>
        <p:spPr>
          <a:xfrm>
            <a:off x="4713761" y="3041603"/>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8" name="矩形 7"/>
          <p:cNvSpPr/>
          <p:nvPr/>
        </p:nvSpPr>
        <p:spPr>
          <a:xfrm>
            <a:off x="4512209" y="3210102"/>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Detector</a:t>
            </a:r>
            <a:endParaRPr lang="zh-CN" altLang="en-US" dirty="0"/>
          </a:p>
        </p:txBody>
      </p:sp>
      <p:sp>
        <p:nvSpPr>
          <p:cNvPr id="9" name="矩形 8"/>
          <p:cNvSpPr/>
          <p:nvPr/>
        </p:nvSpPr>
        <p:spPr>
          <a:xfrm>
            <a:off x="4310657" y="3378601"/>
            <a:ext cx="1656197"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Configurations</a:t>
            </a:r>
            <a:endParaRPr lang="zh-CN" altLang="en-US" dirty="0"/>
          </a:p>
        </p:txBody>
      </p:sp>
      <p:sp>
        <p:nvSpPr>
          <p:cNvPr id="11" name="矩形 10"/>
          <p:cNvSpPr/>
          <p:nvPr/>
        </p:nvSpPr>
        <p:spPr>
          <a:xfrm>
            <a:off x="7412664" y="885705"/>
            <a:ext cx="4274155" cy="5419730"/>
          </a:xfrm>
          <a:prstGeom prst="rect">
            <a:avLst/>
          </a:prstGeom>
          <a:solidFill>
            <a:schemeClr val="bg1"/>
          </a:solidFill>
          <a:ln>
            <a:noFill/>
          </a:ln>
          <a:effectLst>
            <a:glow rad="635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5946" b="17519"/>
          <a:stretch/>
        </p:blipFill>
        <p:spPr>
          <a:xfrm>
            <a:off x="8790285" y="982090"/>
            <a:ext cx="2586952" cy="5179329"/>
          </a:xfrm>
          <a:prstGeom prst="rect">
            <a:avLst/>
          </a:prstGeom>
        </p:spPr>
      </p:pic>
      <p:sp>
        <p:nvSpPr>
          <p:cNvPr id="13" name="文本框 12"/>
          <p:cNvSpPr txBox="1"/>
          <p:nvPr/>
        </p:nvSpPr>
        <p:spPr>
          <a:xfrm>
            <a:off x="7484672" y="4530729"/>
            <a:ext cx="2680925" cy="276999"/>
          </a:xfrm>
          <a:prstGeom prst="rect">
            <a:avLst/>
          </a:prstGeom>
          <a:noFill/>
        </p:spPr>
        <p:txBody>
          <a:bodyPr wrap="square" rtlCol="0">
            <a:spAutoFit/>
          </a:bodyPr>
          <a:lstStyle/>
          <a:p>
            <a:r>
              <a:rPr lang="en-US" altLang="zh-CN" sz="1200" dirty="0"/>
              <a:t>Time series decomposition</a:t>
            </a:r>
            <a:endParaRPr lang="zh-CN" altLang="en-US" sz="1200" dirty="0"/>
          </a:p>
        </p:txBody>
      </p:sp>
      <p:sp>
        <p:nvSpPr>
          <p:cNvPr id="14" name="文本框 13"/>
          <p:cNvSpPr txBox="1"/>
          <p:nvPr/>
        </p:nvSpPr>
        <p:spPr>
          <a:xfrm>
            <a:off x="7484672" y="5117826"/>
            <a:ext cx="2031313" cy="276999"/>
          </a:xfrm>
          <a:prstGeom prst="rect">
            <a:avLst/>
          </a:prstGeom>
          <a:noFill/>
        </p:spPr>
        <p:txBody>
          <a:bodyPr wrap="square" rtlCol="0">
            <a:spAutoFit/>
          </a:bodyPr>
          <a:lstStyle/>
          <a:p>
            <a:r>
              <a:rPr lang="en-US" altLang="zh-CN" sz="1200" dirty="0"/>
              <a:t>HW 0.2 0.2 0.2</a:t>
            </a:r>
            <a:endParaRPr lang="zh-CN" altLang="en-US" sz="1200" dirty="0"/>
          </a:p>
        </p:txBody>
      </p:sp>
      <p:sp>
        <p:nvSpPr>
          <p:cNvPr id="15" name="文本框 14"/>
          <p:cNvSpPr txBox="1"/>
          <p:nvPr/>
        </p:nvSpPr>
        <p:spPr>
          <a:xfrm>
            <a:off x="7484672" y="5693890"/>
            <a:ext cx="2031313" cy="276999"/>
          </a:xfrm>
          <a:prstGeom prst="rect">
            <a:avLst/>
          </a:prstGeom>
          <a:noFill/>
        </p:spPr>
        <p:txBody>
          <a:bodyPr wrap="square" rtlCol="0">
            <a:spAutoFit/>
          </a:bodyPr>
          <a:lstStyle/>
          <a:p>
            <a:r>
              <a:rPr lang="en-US" altLang="zh-CN" sz="1200" dirty="0"/>
              <a:t>HW 0.5 0.7 0.7</a:t>
            </a:r>
            <a:endParaRPr lang="zh-CN" altLang="en-US" sz="1200" dirty="0"/>
          </a:p>
        </p:txBody>
      </p:sp>
      <p:sp>
        <p:nvSpPr>
          <p:cNvPr id="18" name="文本框 17"/>
          <p:cNvSpPr txBox="1"/>
          <p:nvPr/>
        </p:nvSpPr>
        <p:spPr>
          <a:xfrm>
            <a:off x="7484672" y="3954665"/>
            <a:ext cx="2680925" cy="276999"/>
          </a:xfrm>
          <a:prstGeom prst="rect">
            <a:avLst/>
          </a:prstGeom>
          <a:noFill/>
        </p:spPr>
        <p:txBody>
          <a:bodyPr wrap="square" rtlCol="0">
            <a:spAutoFit/>
          </a:bodyPr>
          <a:lstStyle/>
          <a:p>
            <a:r>
              <a:rPr lang="en-US" altLang="zh-CN" sz="1200" dirty="0"/>
              <a:t>Differencing-last day</a:t>
            </a:r>
            <a:endParaRPr lang="zh-CN" altLang="en-US" sz="1200" dirty="0"/>
          </a:p>
        </p:txBody>
      </p:sp>
      <p:sp>
        <p:nvSpPr>
          <p:cNvPr id="19" name="文本框 18"/>
          <p:cNvSpPr txBox="1"/>
          <p:nvPr/>
        </p:nvSpPr>
        <p:spPr>
          <a:xfrm>
            <a:off x="7484672" y="3378601"/>
            <a:ext cx="2680925" cy="276999"/>
          </a:xfrm>
          <a:prstGeom prst="rect">
            <a:avLst/>
          </a:prstGeom>
          <a:noFill/>
        </p:spPr>
        <p:txBody>
          <a:bodyPr wrap="square" rtlCol="0">
            <a:spAutoFit/>
          </a:bodyPr>
          <a:lstStyle/>
          <a:p>
            <a:r>
              <a:rPr lang="en-US" altLang="zh-CN" sz="1200" dirty="0"/>
              <a:t>Differencing-last season</a:t>
            </a:r>
            <a:endParaRPr lang="zh-CN" altLang="en-US" sz="1200" dirty="0"/>
          </a:p>
        </p:txBody>
      </p:sp>
      <p:sp>
        <p:nvSpPr>
          <p:cNvPr id="20" name="文本框 19"/>
          <p:cNvSpPr txBox="1"/>
          <p:nvPr/>
        </p:nvSpPr>
        <p:spPr>
          <a:xfrm>
            <a:off x="7484672" y="2154465"/>
            <a:ext cx="2680925" cy="276999"/>
          </a:xfrm>
          <a:prstGeom prst="rect">
            <a:avLst/>
          </a:prstGeom>
          <a:noFill/>
        </p:spPr>
        <p:txBody>
          <a:bodyPr wrap="square" rtlCol="0">
            <a:spAutoFit/>
          </a:bodyPr>
          <a:lstStyle/>
          <a:p>
            <a:r>
              <a:rPr lang="en-US" altLang="zh-CN" sz="1200" dirty="0"/>
              <a:t>WMA-WIN30</a:t>
            </a:r>
            <a:endParaRPr lang="zh-CN" altLang="en-US" sz="1200" dirty="0"/>
          </a:p>
        </p:txBody>
      </p:sp>
      <p:sp>
        <p:nvSpPr>
          <p:cNvPr id="21" name="文本框 20"/>
          <p:cNvSpPr txBox="1"/>
          <p:nvPr/>
        </p:nvSpPr>
        <p:spPr>
          <a:xfrm>
            <a:off x="7484672" y="2813570"/>
            <a:ext cx="2680925" cy="276999"/>
          </a:xfrm>
          <a:prstGeom prst="rect">
            <a:avLst/>
          </a:prstGeom>
          <a:noFill/>
        </p:spPr>
        <p:txBody>
          <a:bodyPr wrap="square" rtlCol="0">
            <a:spAutoFit/>
          </a:bodyPr>
          <a:lstStyle/>
          <a:p>
            <a:r>
              <a:rPr lang="en-US" altLang="zh-CN" sz="1200" dirty="0"/>
              <a:t>Differencing-last slot</a:t>
            </a:r>
            <a:endParaRPr lang="zh-CN" altLang="en-US" sz="1200" dirty="0"/>
          </a:p>
        </p:txBody>
      </p:sp>
      <p:sp>
        <p:nvSpPr>
          <p:cNvPr id="22" name="文本框 21"/>
          <p:cNvSpPr txBox="1"/>
          <p:nvPr/>
        </p:nvSpPr>
        <p:spPr>
          <a:xfrm>
            <a:off x="7484672" y="1002337"/>
            <a:ext cx="2680925" cy="276999"/>
          </a:xfrm>
          <a:prstGeom prst="rect">
            <a:avLst/>
          </a:prstGeom>
          <a:noFill/>
        </p:spPr>
        <p:txBody>
          <a:bodyPr wrap="square" rtlCol="0">
            <a:spAutoFit/>
          </a:bodyPr>
          <a:lstStyle/>
          <a:p>
            <a:r>
              <a:rPr lang="en-US" altLang="zh-CN" sz="1200" dirty="0"/>
              <a:t>Historical average-4 season</a:t>
            </a:r>
            <a:endParaRPr lang="zh-CN" altLang="en-US" sz="1200" dirty="0"/>
          </a:p>
        </p:txBody>
      </p:sp>
      <p:sp>
        <p:nvSpPr>
          <p:cNvPr id="23" name="文本框 22"/>
          <p:cNvSpPr txBox="1"/>
          <p:nvPr/>
        </p:nvSpPr>
        <p:spPr>
          <a:xfrm>
            <a:off x="7484672" y="1650409"/>
            <a:ext cx="2680925" cy="276999"/>
          </a:xfrm>
          <a:prstGeom prst="rect">
            <a:avLst/>
          </a:prstGeom>
          <a:noFill/>
        </p:spPr>
        <p:txBody>
          <a:bodyPr wrap="square" rtlCol="0">
            <a:spAutoFit/>
          </a:bodyPr>
          <a:lstStyle/>
          <a:p>
            <a:r>
              <a:rPr lang="en-US" altLang="zh-CN" sz="1200" dirty="0"/>
              <a:t>EWMA-0,7</a:t>
            </a:r>
            <a:endParaRPr lang="zh-CN" altLang="en-US" sz="1200" dirty="0"/>
          </a:p>
        </p:txBody>
      </p:sp>
      <p:sp>
        <p:nvSpPr>
          <p:cNvPr id="24" name="文本框 23"/>
          <p:cNvSpPr txBox="1"/>
          <p:nvPr/>
        </p:nvSpPr>
        <p:spPr>
          <a:xfrm>
            <a:off x="6267044" y="2618904"/>
            <a:ext cx="1190998" cy="584775"/>
          </a:xfrm>
          <a:prstGeom prst="rect">
            <a:avLst/>
          </a:prstGeom>
          <a:noFill/>
        </p:spPr>
        <p:txBody>
          <a:bodyPr wrap="square" rtlCol="0">
            <a:spAutoFit/>
          </a:bodyPr>
          <a:lstStyle>
            <a:defPPr>
              <a:defRPr lang="zh-CN"/>
            </a:defPPr>
            <a:lvl1pPr algn="ctr">
              <a:defRPr sz="1600"/>
            </a:lvl1pPr>
          </a:lstStyle>
          <a:p>
            <a:r>
              <a:rPr lang="en-US" altLang="zh-CN" dirty="0"/>
              <a:t>Extract features</a:t>
            </a:r>
            <a:endParaRPr lang="zh-CN" altLang="en-US" dirty="0"/>
          </a:p>
        </p:txBody>
      </p:sp>
      <p:cxnSp>
        <p:nvCxnSpPr>
          <p:cNvPr id="25" name="直接箭头连接符 24"/>
          <p:cNvCxnSpPr/>
          <p:nvPr/>
        </p:nvCxnSpPr>
        <p:spPr>
          <a:xfrm>
            <a:off x="6377380" y="3284984"/>
            <a:ext cx="942756"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pic>
        <p:nvPicPr>
          <p:cNvPr id="26" name="图片 25"/>
          <p:cNvPicPr>
            <a:picLocks noChangeAspect="1"/>
          </p:cNvPicPr>
          <p:nvPr/>
        </p:nvPicPr>
        <p:blipFill rotWithShape="1">
          <a:blip r:embed="rId4"/>
          <a:srcRect l="25712"/>
          <a:stretch/>
        </p:blipFill>
        <p:spPr>
          <a:xfrm>
            <a:off x="983432" y="3102476"/>
            <a:ext cx="2586952" cy="830580"/>
          </a:xfrm>
          <a:prstGeom prst="rect">
            <a:avLst/>
          </a:prstGeom>
          <a:ln>
            <a:noFill/>
          </a:ln>
          <a:effectLst>
            <a:glow rad="63500">
              <a:schemeClr val="bg1">
                <a:lumMod val="75000"/>
                <a:alpha val="60000"/>
              </a:schemeClr>
            </a:glow>
          </a:effectLst>
        </p:spPr>
      </p:pic>
      <p:cxnSp>
        <p:nvCxnSpPr>
          <p:cNvPr id="27" name="直接箭头连接符 26"/>
          <p:cNvCxnSpPr>
            <a:stCxn id="26" idx="3"/>
          </p:cNvCxnSpPr>
          <p:nvPr/>
        </p:nvCxnSpPr>
        <p:spPr>
          <a:xfrm>
            <a:off x="3570384" y="3517766"/>
            <a:ext cx="727788"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29" name="文本框 28"/>
          <p:cNvSpPr txBox="1"/>
          <p:nvPr/>
        </p:nvSpPr>
        <p:spPr>
          <a:xfrm>
            <a:off x="1403929" y="3991069"/>
            <a:ext cx="1667735" cy="338554"/>
          </a:xfrm>
          <a:prstGeom prst="rect">
            <a:avLst/>
          </a:prstGeom>
          <a:noFill/>
        </p:spPr>
        <p:txBody>
          <a:bodyPr wrap="square" rtlCol="0">
            <a:spAutoFit/>
          </a:bodyPr>
          <a:lstStyle/>
          <a:p>
            <a:pPr algn="ctr"/>
            <a:r>
              <a:rPr lang="en-US" altLang="zh-CN" sz="1600" dirty="0"/>
              <a:t>KPI data</a:t>
            </a:r>
            <a:endParaRPr lang="zh-CN" altLang="en-US" sz="1600" dirty="0"/>
          </a:p>
        </p:txBody>
      </p:sp>
      <p:sp>
        <p:nvSpPr>
          <p:cNvPr id="31" name="矩形 30"/>
          <p:cNvSpPr/>
          <p:nvPr/>
        </p:nvSpPr>
        <p:spPr>
          <a:xfrm>
            <a:off x="3010133" y="4046789"/>
            <a:ext cx="4310003" cy="646331"/>
          </a:xfrm>
          <a:prstGeom prst="rect">
            <a:avLst/>
          </a:prstGeom>
        </p:spPr>
        <p:txBody>
          <a:bodyPr wrap="square">
            <a:spAutoFit/>
          </a:bodyPr>
          <a:lstStyle/>
          <a:p>
            <a:pPr algn="ctr"/>
            <a:r>
              <a:rPr lang="en-US" altLang="zh-CN" dirty="0"/>
              <a:t>(Detectors with </a:t>
            </a:r>
          </a:p>
          <a:p>
            <a:pPr algn="ctr"/>
            <a:r>
              <a:rPr lang="en-US" altLang="zh-CN" dirty="0"/>
              <a:t>different parameters)</a:t>
            </a:r>
            <a:endParaRPr lang="zh-CN" altLang="en-US" dirty="0"/>
          </a:p>
        </p:txBody>
      </p:sp>
      <p:cxnSp>
        <p:nvCxnSpPr>
          <p:cNvPr id="33" name="直接箭头连接符 32"/>
          <p:cNvCxnSpPr/>
          <p:nvPr/>
        </p:nvCxnSpPr>
        <p:spPr>
          <a:xfrm>
            <a:off x="6168406" y="3517766"/>
            <a:ext cx="1151730"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5" name="直接箭头连接符 34"/>
          <p:cNvCxnSpPr/>
          <p:nvPr/>
        </p:nvCxnSpPr>
        <p:spPr>
          <a:xfrm>
            <a:off x="5966854" y="3717032"/>
            <a:ext cx="1353282" cy="0"/>
          </a:xfrm>
          <a:prstGeom prst="straightConnector1">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8" name="肘形连接符 37"/>
          <p:cNvCxnSpPr/>
          <p:nvPr/>
        </p:nvCxnSpPr>
        <p:spPr>
          <a:xfrm flipV="1">
            <a:off x="3791744" y="3102476"/>
            <a:ext cx="922017" cy="414624"/>
          </a:xfrm>
          <a:prstGeom prst="bentConnector3">
            <a:avLst>
              <a:gd name="adj1" fmla="val 1033"/>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40" name="肘形连接符 39"/>
          <p:cNvCxnSpPr/>
          <p:nvPr/>
        </p:nvCxnSpPr>
        <p:spPr>
          <a:xfrm flipV="1">
            <a:off x="3886042" y="3284984"/>
            <a:ext cx="635921" cy="232116"/>
          </a:xfrm>
          <a:prstGeom prst="bentConnector3">
            <a:avLst>
              <a:gd name="adj1" fmla="val 10682"/>
            </a:avLst>
          </a:prstGeom>
          <a:ln>
            <a:headEnd type="none" w="med" len="med"/>
            <a:tailEnd type="arrow" w="med" len="med"/>
          </a:ln>
          <a:effectLst/>
        </p:spPr>
        <p:style>
          <a:lnRef idx="2">
            <a:schemeClr val="dk1"/>
          </a:lnRef>
          <a:fillRef idx="0">
            <a:schemeClr val="dk1"/>
          </a:fillRef>
          <a:effectRef idx="1">
            <a:schemeClr val="dk1"/>
          </a:effectRef>
          <a:fontRef idx="minor">
            <a:schemeClr val="tx1"/>
          </a:fontRef>
        </p:style>
      </p:cxnSp>
      <p:pic>
        <p:nvPicPr>
          <p:cNvPr id="30" name="图片 29"/>
          <p:cNvPicPr>
            <a:picLocks noChangeAspect="1"/>
          </p:cNvPicPr>
          <p:nvPr/>
        </p:nvPicPr>
        <p:blipFill>
          <a:blip r:embed="rId5"/>
          <a:stretch>
            <a:fillRect/>
          </a:stretch>
        </p:blipFill>
        <p:spPr>
          <a:xfrm>
            <a:off x="3463181" y="720"/>
            <a:ext cx="3428130" cy="2960658"/>
          </a:xfrm>
          <a:prstGeom prst="rect">
            <a:avLst/>
          </a:prstGeom>
          <a:ln>
            <a:noFill/>
          </a:ln>
          <a:effectLst>
            <a:outerShdw blurRad="292100" dist="139700" dir="2700000" algn="tl" rotWithShape="0">
              <a:srgbClr val="333333">
                <a:alpha val="65000"/>
              </a:srgbClr>
            </a:outerShdw>
          </a:effectLst>
        </p:spPr>
      </p:pic>
      <p:sp>
        <p:nvSpPr>
          <p:cNvPr id="32" name="矩形 31"/>
          <p:cNvSpPr/>
          <p:nvPr/>
        </p:nvSpPr>
        <p:spPr>
          <a:xfrm>
            <a:off x="3780738" y="2753304"/>
            <a:ext cx="2747310" cy="235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21</a:t>
            </a:fld>
            <a:endParaRPr lang="zh-CN" altLang="en-US"/>
          </a:p>
        </p:txBody>
      </p:sp>
    </p:spTree>
    <p:extLst>
      <p:ext uri="{BB962C8B-B14F-4D97-AF65-F5344CB8AC3E}">
        <p14:creationId xmlns:p14="http://schemas.microsoft.com/office/powerpoint/2010/main" val="120992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26AD2AC8-8D3C-464B-B209-0722F68F5064}"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30" name="图片 29"/>
          <p:cNvPicPr>
            <a:picLocks noChangeAspect="1"/>
          </p:cNvPicPr>
          <p:nvPr/>
        </p:nvPicPr>
        <p:blipFill>
          <a:blip r:embed="rId3"/>
          <a:stretch>
            <a:fillRect/>
          </a:stretch>
        </p:blipFill>
        <p:spPr>
          <a:xfrm>
            <a:off x="46121" y="2404022"/>
            <a:ext cx="6076056" cy="3113210"/>
          </a:xfrm>
          <a:prstGeom prst="rect">
            <a:avLst/>
          </a:prstGeom>
        </p:spPr>
      </p:pic>
      <p:pic>
        <p:nvPicPr>
          <p:cNvPr id="1026" name="Picture 2" descr="http://dev.datasift.com/sites/default/files/700px-Hyperpla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343" y="1844824"/>
            <a:ext cx="5400600" cy="4050450"/>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p:cNvSpPr txBox="1"/>
          <p:nvPr/>
        </p:nvSpPr>
        <p:spPr>
          <a:xfrm>
            <a:off x="6096000" y="1160895"/>
            <a:ext cx="6096000" cy="954107"/>
          </a:xfrm>
          <a:prstGeom prst="rect">
            <a:avLst/>
          </a:prstGeom>
          <a:noFill/>
        </p:spPr>
        <p:txBody>
          <a:bodyPr wrap="square" rtlCol="0">
            <a:spAutoFit/>
          </a:bodyPr>
          <a:lstStyle/>
          <a:p>
            <a:pPr algn="ctr"/>
            <a:r>
              <a:rPr lang="en-US" altLang="zh-CN" sz="2800" b="1" dirty="0">
                <a:solidFill>
                  <a:schemeClr val="accent2"/>
                </a:solidFill>
              </a:rPr>
              <a:t>Classification in the feature space</a:t>
            </a:r>
          </a:p>
          <a:p>
            <a:pPr algn="ctr"/>
            <a:r>
              <a:rPr lang="en-US" altLang="zh-CN" sz="2800" b="1" dirty="0">
                <a:solidFill>
                  <a:schemeClr val="accent2"/>
                </a:solidFill>
              </a:rPr>
              <a:t>(Supervised machine learning)</a:t>
            </a:r>
            <a:endParaRPr lang="zh-CN" altLang="en-US" sz="2800" b="1" dirty="0">
              <a:solidFill>
                <a:schemeClr val="accent2"/>
              </a:solidFill>
            </a:endParaRPr>
          </a:p>
        </p:txBody>
      </p:sp>
      <p:sp>
        <p:nvSpPr>
          <p:cNvPr id="38" name="右箭头 37"/>
          <p:cNvSpPr/>
          <p:nvPr/>
        </p:nvSpPr>
        <p:spPr>
          <a:xfrm>
            <a:off x="6456040" y="3720635"/>
            <a:ext cx="504056" cy="298827"/>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22</a:t>
            </a:fld>
            <a:endParaRPr lang="zh-CN" altLang="en-US"/>
          </a:p>
        </p:txBody>
      </p:sp>
    </p:spTree>
    <p:extLst>
      <p:ext uri="{BB962C8B-B14F-4D97-AF65-F5344CB8AC3E}">
        <p14:creationId xmlns:p14="http://schemas.microsoft.com/office/powerpoint/2010/main" val="593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标注 5"/>
          <p:cNvSpPr/>
          <p:nvPr/>
        </p:nvSpPr>
        <p:spPr>
          <a:xfrm>
            <a:off x="6960096" y="3212976"/>
            <a:ext cx="5256584" cy="2649373"/>
          </a:xfrm>
          <a:prstGeom prst="cloudCallout">
            <a:avLst>
              <a:gd name="adj1" fmla="val -42061"/>
              <a:gd name="adj2" fmla="val 49045"/>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2" name="标题 1"/>
          <p:cNvSpPr>
            <a:spLocks noGrp="1"/>
          </p:cNvSpPr>
          <p:nvPr>
            <p:ph type="title"/>
          </p:nvPr>
        </p:nvSpPr>
        <p:spPr/>
        <p:txBody>
          <a:bodyPr>
            <a:normAutofit fontScale="90000"/>
          </a:bodyPr>
          <a:lstStyle/>
          <a:p>
            <a:r>
              <a:rPr lang="en-US" altLang="zh-CN" dirty="0"/>
              <a:t>Key Ideas</a:t>
            </a:r>
            <a:endParaRPr lang="zh-CN" altLang="en-US" dirty="0"/>
          </a:p>
        </p:txBody>
      </p:sp>
      <p:sp>
        <p:nvSpPr>
          <p:cNvPr id="3" name="日期占位符 2"/>
          <p:cNvSpPr>
            <a:spLocks noGrp="1"/>
          </p:cNvSpPr>
          <p:nvPr>
            <p:ph type="dt" sz="half" idx="10"/>
          </p:nvPr>
        </p:nvSpPr>
        <p:spPr/>
        <p:txBody>
          <a:bodyPr/>
          <a:lstStyle/>
          <a:p>
            <a:fld id="{3920F760-1DAC-F64C-A16C-5F0ABE620B4E}"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30" name="图片 29"/>
          <p:cNvPicPr>
            <a:picLocks noChangeAspect="1"/>
          </p:cNvPicPr>
          <p:nvPr/>
        </p:nvPicPr>
        <p:blipFill>
          <a:blip r:embed="rId3"/>
          <a:stretch>
            <a:fillRect/>
          </a:stretch>
        </p:blipFill>
        <p:spPr>
          <a:xfrm>
            <a:off x="46121" y="2404022"/>
            <a:ext cx="6076056" cy="3113210"/>
          </a:xfrm>
          <a:prstGeom prst="rect">
            <a:avLst/>
          </a:prstGeom>
        </p:spPr>
      </p:pic>
      <p:pic>
        <p:nvPicPr>
          <p:cNvPr id="1026" name="Picture 2" descr="http://dev.datasift.com/sites/default/files/700px-Hyperplane.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4343" y="1844824"/>
            <a:ext cx="5400600" cy="4050450"/>
          </a:xfrm>
          <a:prstGeom prst="rect">
            <a:avLst/>
          </a:prstGeom>
          <a:noFill/>
          <a:extLst>
            <a:ext uri="{909E8E84-426E-40DD-AFC4-6F175D3DCCD1}">
              <a14:hiddenFill xmlns:a14="http://schemas.microsoft.com/office/drawing/2010/main">
                <a:solidFill>
                  <a:srgbClr val="FFFFFF"/>
                </a:solidFill>
              </a14:hiddenFill>
            </a:ext>
          </a:extLst>
        </p:spPr>
      </p:pic>
      <p:sp>
        <p:nvSpPr>
          <p:cNvPr id="31" name="右箭头 30"/>
          <p:cNvSpPr/>
          <p:nvPr/>
        </p:nvSpPr>
        <p:spPr>
          <a:xfrm rot="5400000">
            <a:off x="702613" y="3204502"/>
            <a:ext cx="504056" cy="298827"/>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33" name="文本框 32"/>
          <p:cNvSpPr txBox="1"/>
          <p:nvPr/>
        </p:nvSpPr>
        <p:spPr>
          <a:xfrm>
            <a:off x="6096000" y="1160895"/>
            <a:ext cx="6096000" cy="954107"/>
          </a:xfrm>
          <a:prstGeom prst="rect">
            <a:avLst/>
          </a:prstGeom>
          <a:noFill/>
        </p:spPr>
        <p:txBody>
          <a:bodyPr wrap="square" rtlCol="0">
            <a:spAutoFit/>
          </a:bodyPr>
          <a:lstStyle/>
          <a:p>
            <a:pPr algn="ctr"/>
            <a:r>
              <a:rPr lang="en-US" altLang="zh-CN" sz="2800" b="1" dirty="0">
                <a:solidFill>
                  <a:schemeClr val="accent2"/>
                </a:solidFill>
              </a:rPr>
              <a:t>Classification in the feature space</a:t>
            </a:r>
          </a:p>
          <a:p>
            <a:pPr algn="ctr"/>
            <a:r>
              <a:rPr lang="en-US" altLang="zh-CN" sz="2800" b="1" dirty="0">
                <a:solidFill>
                  <a:schemeClr val="accent2"/>
                </a:solidFill>
              </a:rPr>
              <a:t>(Supervised machine learning)</a:t>
            </a:r>
            <a:endParaRPr lang="zh-CN" altLang="en-US" sz="2800" b="1" dirty="0">
              <a:solidFill>
                <a:schemeClr val="accent2"/>
              </a:solidFill>
            </a:endParaRPr>
          </a:p>
        </p:txBody>
      </p:sp>
      <p:pic>
        <p:nvPicPr>
          <p:cNvPr id="8" name="图片 7"/>
          <p:cNvPicPr>
            <a:picLocks noChangeAspect="1"/>
          </p:cNvPicPr>
          <p:nvPr/>
        </p:nvPicPr>
        <p:blipFill>
          <a:blip r:embed="rId5"/>
          <a:stretch>
            <a:fillRect/>
          </a:stretch>
        </p:blipFill>
        <p:spPr>
          <a:xfrm>
            <a:off x="220136" y="826858"/>
            <a:ext cx="1666106" cy="2266997"/>
          </a:xfrm>
          <a:prstGeom prst="rect">
            <a:avLst/>
          </a:prstGeom>
        </p:spPr>
      </p:pic>
      <p:sp>
        <p:nvSpPr>
          <p:cNvPr id="38" name="右箭头 37"/>
          <p:cNvSpPr/>
          <p:nvPr/>
        </p:nvSpPr>
        <p:spPr>
          <a:xfrm>
            <a:off x="6456040" y="3720635"/>
            <a:ext cx="504056" cy="298827"/>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7147" y="4973604"/>
            <a:ext cx="1088873" cy="1668374"/>
          </a:xfrm>
          <a:prstGeom prst="rect">
            <a:avLst/>
          </a:prstGeom>
          <a:effectLst>
            <a:outerShdw blurRad="50800" dist="38100" dir="2700000" algn="tl" rotWithShape="0">
              <a:prstClr val="black">
                <a:alpha val="40000"/>
              </a:prstClr>
            </a:outerShdw>
          </a:effectLst>
        </p:spPr>
      </p:pic>
      <p:sp>
        <p:nvSpPr>
          <p:cNvPr id="7" name="幻灯片编号占位符 6"/>
          <p:cNvSpPr>
            <a:spLocks noGrp="1"/>
          </p:cNvSpPr>
          <p:nvPr>
            <p:ph type="sldNum" sz="quarter" idx="12"/>
          </p:nvPr>
        </p:nvSpPr>
        <p:spPr/>
        <p:txBody>
          <a:bodyPr/>
          <a:lstStyle/>
          <a:p>
            <a:fld id="{0C913308-F349-4B6D-A68A-DD1791B4A57B}" type="slidenum">
              <a:rPr lang="zh-CN" altLang="en-US" smtClean="0"/>
              <a:t>23</a:t>
            </a:fld>
            <a:endParaRPr lang="zh-CN" altLang="en-US"/>
          </a:p>
        </p:txBody>
      </p:sp>
    </p:spTree>
    <p:extLst>
      <p:ext uri="{BB962C8B-B14F-4D97-AF65-F5344CB8AC3E}">
        <p14:creationId xmlns:p14="http://schemas.microsoft.com/office/powerpoint/2010/main" val="1161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t>Labeling overhead</a:t>
            </a:r>
          </a:p>
          <a:p>
            <a:pPr lvl="1"/>
            <a:r>
              <a:rPr lang="en-US" altLang="zh-CN" dirty="0">
                <a:solidFill>
                  <a:schemeClr val="accent2"/>
                </a:solidFill>
              </a:rPr>
              <a:t>Solution: an effective labeling tool</a:t>
            </a:r>
          </a:p>
        </p:txBody>
      </p:sp>
      <p:sp>
        <p:nvSpPr>
          <p:cNvPr id="3" name="日期占位符 2"/>
          <p:cNvSpPr>
            <a:spLocks noGrp="1"/>
          </p:cNvSpPr>
          <p:nvPr>
            <p:ph type="dt" sz="half" idx="10"/>
          </p:nvPr>
        </p:nvSpPr>
        <p:spPr/>
        <p:txBody>
          <a:bodyPr/>
          <a:lstStyle/>
          <a:p>
            <a:fld id="{6DB66E6B-F931-1E4C-95CE-5FE6636C383F}"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Address Challenges of</a:t>
            </a:r>
            <a:r>
              <a:rPr lang="zh-CN" altLang="en-US" dirty="0"/>
              <a:t> </a:t>
            </a:r>
            <a:r>
              <a:rPr lang="en-US" altLang="zh-CN" dirty="0"/>
              <a:t>Designing</a:t>
            </a:r>
            <a:r>
              <a:rPr lang="zh-CN" altLang="en-US" dirty="0"/>
              <a:t> </a:t>
            </a:r>
            <a:r>
              <a:rPr lang="en-US" altLang="zh-CN" dirty="0"/>
              <a:t>Opprentice</a:t>
            </a: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49" y="2537697"/>
            <a:ext cx="6585683" cy="3707647"/>
          </a:xfrm>
          <a:prstGeom prst="rect">
            <a:avLst/>
          </a:prstGeom>
        </p:spPr>
      </p:pic>
      <p:pic>
        <p:nvPicPr>
          <p:cNvPr id="8" name="图片 7"/>
          <p:cNvPicPr>
            <a:picLocks noChangeAspect="1"/>
          </p:cNvPicPr>
          <p:nvPr/>
        </p:nvPicPr>
        <p:blipFill>
          <a:blip r:embed="rId4"/>
          <a:stretch>
            <a:fillRect/>
          </a:stretch>
        </p:blipFill>
        <p:spPr>
          <a:xfrm>
            <a:off x="6840094" y="3917875"/>
            <a:ext cx="5021759" cy="1912776"/>
          </a:xfrm>
          <a:prstGeom prst="rect">
            <a:avLst/>
          </a:prstGeom>
          <a:noFill/>
          <a:ln>
            <a:noFill/>
          </a:ln>
        </p:spPr>
      </p:pic>
      <p:sp>
        <p:nvSpPr>
          <p:cNvPr id="9" name="幻灯片编号占位符 8"/>
          <p:cNvSpPr>
            <a:spLocks noGrp="1"/>
          </p:cNvSpPr>
          <p:nvPr>
            <p:ph type="sldNum" sz="quarter" idx="12"/>
          </p:nvPr>
        </p:nvSpPr>
        <p:spPr/>
        <p:txBody>
          <a:bodyPr/>
          <a:lstStyle/>
          <a:p>
            <a:fld id="{0C913308-F349-4B6D-A68A-DD1791B4A57B}" type="slidenum">
              <a:rPr lang="zh-CN" altLang="en-US" smtClean="0"/>
              <a:t>24</a:t>
            </a:fld>
            <a:endParaRPr lang="zh-CN" altLang="en-US"/>
          </a:p>
        </p:txBody>
      </p:sp>
    </p:spTree>
    <p:extLst>
      <p:ext uri="{BB962C8B-B14F-4D97-AF65-F5344CB8AC3E}">
        <p14:creationId xmlns:p14="http://schemas.microsoft.com/office/powerpoint/2010/main" val="210048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t>Labeling overhead</a:t>
            </a:r>
          </a:p>
          <a:p>
            <a:pPr lvl="1"/>
            <a:r>
              <a:rPr lang="en-US" altLang="zh-CN" dirty="0">
                <a:solidFill>
                  <a:schemeClr val="accent2"/>
                </a:solidFill>
              </a:rPr>
              <a:t>Solution: an effective labeling tool</a:t>
            </a:r>
          </a:p>
          <a:p>
            <a:r>
              <a:rPr lang="en-US" altLang="zh-CN" dirty="0"/>
              <a:t>Incomplete anomaly</a:t>
            </a:r>
            <a:r>
              <a:rPr lang="zh-CN" altLang="en-US" dirty="0"/>
              <a:t> </a:t>
            </a:r>
            <a:r>
              <a:rPr lang="en-US" altLang="zh-CN" dirty="0"/>
              <a:t>types in the historical</a:t>
            </a:r>
            <a:r>
              <a:rPr lang="zh-CN" altLang="en-US" dirty="0"/>
              <a:t> </a:t>
            </a:r>
            <a:r>
              <a:rPr lang="en-US" altLang="zh-CN" dirty="0"/>
              <a:t>data</a:t>
            </a:r>
          </a:p>
          <a:p>
            <a:pPr lvl="1"/>
            <a:r>
              <a:rPr lang="en-US" altLang="zh-CN" dirty="0">
                <a:solidFill>
                  <a:schemeClr val="accent2"/>
                </a:solidFill>
              </a:rPr>
              <a:t>Solution: incremental re-training with new data</a:t>
            </a:r>
          </a:p>
        </p:txBody>
      </p:sp>
      <p:sp>
        <p:nvSpPr>
          <p:cNvPr id="3" name="日期占位符 2"/>
          <p:cNvSpPr>
            <a:spLocks noGrp="1"/>
          </p:cNvSpPr>
          <p:nvPr>
            <p:ph type="dt" sz="half" idx="10"/>
          </p:nvPr>
        </p:nvSpPr>
        <p:spPr/>
        <p:txBody>
          <a:bodyPr/>
          <a:lstStyle/>
          <a:p>
            <a:fld id="{CBD4ECBD-5343-FB47-A407-3A5B0A2CFCCE}"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Address Challenges of</a:t>
            </a:r>
            <a:r>
              <a:rPr lang="zh-CN" altLang="en-US" dirty="0"/>
              <a:t> </a:t>
            </a:r>
            <a:r>
              <a:rPr lang="en-US" altLang="zh-CN" dirty="0"/>
              <a:t>Designing</a:t>
            </a:r>
            <a:r>
              <a:rPr lang="zh-CN" altLang="en-US" dirty="0"/>
              <a:t> </a:t>
            </a:r>
            <a:r>
              <a:rPr lang="en-US" altLang="zh-CN" dirty="0"/>
              <a:t>Opprentice</a:t>
            </a:r>
            <a:endParaRPr lang="zh-CN" altLang="en-US" dirty="0"/>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25</a:t>
            </a:fld>
            <a:endParaRPr lang="zh-CN" altLang="en-US"/>
          </a:p>
        </p:txBody>
      </p:sp>
    </p:spTree>
    <p:extLst>
      <p:ext uri="{BB962C8B-B14F-4D97-AF65-F5344CB8AC3E}">
        <p14:creationId xmlns:p14="http://schemas.microsoft.com/office/powerpoint/2010/main" val="136965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t>Labeling overhead</a:t>
            </a:r>
          </a:p>
          <a:p>
            <a:pPr lvl="1"/>
            <a:r>
              <a:rPr lang="en-US" altLang="zh-CN" dirty="0">
                <a:solidFill>
                  <a:schemeClr val="accent2"/>
                </a:solidFill>
              </a:rPr>
              <a:t>Solution: an effective labeling tool</a:t>
            </a:r>
          </a:p>
          <a:p>
            <a:r>
              <a:rPr lang="en-US" altLang="zh-CN" dirty="0"/>
              <a:t>Incomplete anomaly</a:t>
            </a:r>
            <a:r>
              <a:rPr lang="zh-CN" altLang="en-US" dirty="0"/>
              <a:t> </a:t>
            </a:r>
            <a:r>
              <a:rPr lang="en-US" altLang="zh-CN" dirty="0"/>
              <a:t>types in the historical</a:t>
            </a:r>
            <a:r>
              <a:rPr lang="zh-CN" altLang="en-US" dirty="0"/>
              <a:t> </a:t>
            </a:r>
            <a:r>
              <a:rPr lang="en-US" altLang="zh-CN" dirty="0"/>
              <a:t>data</a:t>
            </a:r>
          </a:p>
          <a:p>
            <a:pPr lvl="1"/>
            <a:r>
              <a:rPr lang="en-US" altLang="zh-CN" dirty="0">
                <a:solidFill>
                  <a:schemeClr val="accent2"/>
                </a:solidFill>
              </a:rPr>
              <a:t>Solution: incremental re-training with new data</a:t>
            </a:r>
          </a:p>
          <a:p>
            <a:r>
              <a:rPr lang="en-US" altLang="zh-CN" dirty="0"/>
              <a:t>Class imbalance problem</a:t>
            </a:r>
          </a:p>
          <a:p>
            <a:pPr lvl="1"/>
            <a:r>
              <a:rPr lang="en-US" altLang="zh-CN" dirty="0">
                <a:solidFill>
                  <a:schemeClr val="accent2"/>
                </a:solidFill>
              </a:rPr>
              <a:t>Solution: adjusting classification threshold (cThld) based on the preference</a:t>
            </a:r>
          </a:p>
        </p:txBody>
      </p:sp>
      <p:sp>
        <p:nvSpPr>
          <p:cNvPr id="3" name="日期占位符 2"/>
          <p:cNvSpPr>
            <a:spLocks noGrp="1"/>
          </p:cNvSpPr>
          <p:nvPr>
            <p:ph type="dt" sz="half" idx="10"/>
          </p:nvPr>
        </p:nvSpPr>
        <p:spPr/>
        <p:txBody>
          <a:bodyPr/>
          <a:lstStyle/>
          <a:p>
            <a:fld id="{395E112B-21E0-E343-8B89-E404E5F1F7BF}"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Address Challenges of</a:t>
            </a:r>
            <a:r>
              <a:rPr lang="zh-CN" altLang="en-US" dirty="0"/>
              <a:t> </a:t>
            </a:r>
            <a:r>
              <a:rPr lang="en-US" altLang="zh-CN" dirty="0"/>
              <a:t>Designing</a:t>
            </a:r>
            <a:r>
              <a:rPr lang="zh-CN" altLang="en-US" dirty="0"/>
              <a:t> </a:t>
            </a:r>
            <a:r>
              <a:rPr lang="en-US" altLang="zh-CN" dirty="0"/>
              <a:t>Opprentice</a:t>
            </a:r>
            <a:endParaRPr lang="zh-CN" altLang="en-US" dirty="0"/>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26</a:t>
            </a:fld>
            <a:endParaRPr lang="zh-CN" altLang="en-US"/>
          </a:p>
        </p:txBody>
      </p:sp>
    </p:spTree>
    <p:extLst>
      <p:ext uri="{BB962C8B-B14F-4D97-AF65-F5344CB8AC3E}">
        <p14:creationId xmlns:p14="http://schemas.microsoft.com/office/powerpoint/2010/main" val="16939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t>Labeling overhead</a:t>
            </a:r>
          </a:p>
          <a:p>
            <a:pPr lvl="1"/>
            <a:r>
              <a:rPr lang="en-US" altLang="zh-CN" dirty="0">
                <a:solidFill>
                  <a:schemeClr val="accent2"/>
                </a:solidFill>
              </a:rPr>
              <a:t>Solution: an effective labeling tool</a:t>
            </a:r>
          </a:p>
          <a:p>
            <a:r>
              <a:rPr lang="en-US" altLang="zh-CN" dirty="0"/>
              <a:t>Incomplete anomaly</a:t>
            </a:r>
            <a:r>
              <a:rPr lang="zh-CN" altLang="en-US" dirty="0"/>
              <a:t> </a:t>
            </a:r>
            <a:r>
              <a:rPr lang="en-US" altLang="zh-CN" dirty="0"/>
              <a:t>types in the historical</a:t>
            </a:r>
            <a:r>
              <a:rPr lang="zh-CN" altLang="en-US" dirty="0"/>
              <a:t> </a:t>
            </a:r>
            <a:r>
              <a:rPr lang="en-US" altLang="zh-CN" dirty="0"/>
              <a:t>data</a:t>
            </a:r>
          </a:p>
          <a:p>
            <a:pPr lvl="1"/>
            <a:r>
              <a:rPr lang="en-US" altLang="zh-CN" dirty="0">
                <a:solidFill>
                  <a:schemeClr val="accent2"/>
                </a:solidFill>
              </a:rPr>
              <a:t>Solution: incremental re-training with new data</a:t>
            </a:r>
          </a:p>
          <a:p>
            <a:r>
              <a:rPr lang="en-US" altLang="zh-CN" dirty="0"/>
              <a:t>Class imbalance problem</a:t>
            </a:r>
          </a:p>
          <a:p>
            <a:pPr lvl="1"/>
            <a:r>
              <a:rPr lang="en-US" altLang="zh-CN" dirty="0">
                <a:solidFill>
                  <a:schemeClr val="accent2"/>
                </a:solidFill>
              </a:rPr>
              <a:t>Solution: adjusting classification threshold (cThld) based on the preference</a:t>
            </a:r>
          </a:p>
          <a:p>
            <a:r>
              <a:rPr lang="en-US" altLang="zh-CN" dirty="0"/>
              <a:t>Irrelevant and redundant features</a:t>
            </a:r>
          </a:p>
          <a:p>
            <a:pPr lvl="1"/>
            <a:r>
              <a:rPr lang="en-US" altLang="zh-CN" dirty="0">
                <a:solidFill>
                  <a:schemeClr val="accent2"/>
                </a:solidFill>
              </a:rPr>
              <a:t>Solution: random forests</a:t>
            </a:r>
            <a:endParaRPr lang="zh-CN" altLang="en-US" dirty="0">
              <a:solidFill>
                <a:schemeClr val="accent2"/>
              </a:solidFill>
            </a:endParaRPr>
          </a:p>
        </p:txBody>
      </p:sp>
      <p:sp>
        <p:nvSpPr>
          <p:cNvPr id="3" name="日期占位符 2"/>
          <p:cNvSpPr>
            <a:spLocks noGrp="1"/>
          </p:cNvSpPr>
          <p:nvPr>
            <p:ph type="dt" sz="half" idx="10"/>
          </p:nvPr>
        </p:nvSpPr>
        <p:spPr/>
        <p:txBody>
          <a:bodyPr/>
          <a:lstStyle/>
          <a:p>
            <a:fld id="{422ECD54-5848-A145-B4B3-3422BE11D80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Address Challenges of</a:t>
            </a:r>
            <a:r>
              <a:rPr lang="zh-CN" altLang="en-US" dirty="0"/>
              <a:t> </a:t>
            </a:r>
            <a:r>
              <a:rPr lang="en-US" altLang="zh-CN" dirty="0"/>
              <a:t>Designing</a:t>
            </a:r>
            <a:r>
              <a:rPr lang="zh-CN" altLang="en-US" dirty="0"/>
              <a:t> </a:t>
            </a:r>
            <a:r>
              <a:rPr lang="en-US" altLang="zh-CN" dirty="0"/>
              <a:t>Opprentice</a:t>
            </a:r>
            <a:endParaRPr lang="zh-CN" altLang="en-US" dirty="0"/>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27</a:t>
            </a:fld>
            <a:endParaRPr lang="zh-CN" altLang="en-US"/>
          </a:p>
        </p:txBody>
      </p:sp>
    </p:spTree>
    <p:extLst>
      <p:ext uri="{BB962C8B-B14F-4D97-AF65-F5344CB8AC3E}">
        <p14:creationId xmlns:p14="http://schemas.microsoft.com/office/powerpoint/2010/main" val="256382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Design Overview</a:t>
            </a:r>
            <a:endParaRPr lang="zh-CN" altLang="en-US" dirty="0"/>
          </a:p>
        </p:txBody>
      </p:sp>
      <p:sp>
        <p:nvSpPr>
          <p:cNvPr id="3" name="日期占位符 2"/>
          <p:cNvSpPr>
            <a:spLocks noGrp="1"/>
          </p:cNvSpPr>
          <p:nvPr>
            <p:ph type="dt" sz="half" idx="10"/>
          </p:nvPr>
        </p:nvSpPr>
        <p:spPr/>
        <p:txBody>
          <a:bodyPr/>
          <a:lstStyle/>
          <a:p>
            <a:fld id="{7FD9A6B6-D6A7-1944-9144-0F0EBAC47E9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3287688" y="806435"/>
            <a:ext cx="6120730" cy="4088583"/>
          </a:xfrm>
          <a:prstGeom prst="rect">
            <a:avLst/>
          </a:prstGeom>
        </p:spPr>
      </p:pic>
      <p:sp>
        <p:nvSpPr>
          <p:cNvPr id="9" name="文本框 8"/>
          <p:cNvSpPr txBox="1"/>
          <p:nvPr/>
        </p:nvSpPr>
        <p:spPr>
          <a:xfrm>
            <a:off x="444532" y="2684153"/>
            <a:ext cx="2843155" cy="461665"/>
          </a:xfrm>
          <a:prstGeom prst="rect">
            <a:avLst/>
          </a:prstGeom>
          <a:noFill/>
        </p:spPr>
        <p:txBody>
          <a:bodyPr wrap="square" rtlCol="0">
            <a:spAutoFit/>
          </a:bodyPr>
          <a:lstStyle/>
          <a:p>
            <a:r>
              <a:rPr lang="en-US" altLang="zh-CN" sz="2400" dirty="0">
                <a:solidFill>
                  <a:schemeClr val="accent2"/>
                </a:solidFill>
              </a:rPr>
              <a:t>Training a</a:t>
            </a:r>
            <a:r>
              <a:rPr lang="zh-CN" altLang="en-US" sz="2400" dirty="0">
                <a:solidFill>
                  <a:schemeClr val="accent2"/>
                </a:solidFill>
              </a:rPr>
              <a:t> </a:t>
            </a:r>
            <a:r>
              <a:rPr lang="en-US" altLang="zh-CN" sz="2400" dirty="0">
                <a:solidFill>
                  <a:schemeClr val="accent2"/>
                </a:solidFill>
              </a:rPr>
              <a:t>classifier</a:t>
            </a:r>
            <a:endParaRPr lang="zh-CN" altLang="en-US" sz="2400" dirty="0">
              <a:solidFill>
                <a:schemeClr val="accent2"/>
              </a:solidFill>
            </a:endParaRPr>
          </a:p>
        </p:txBody>
      </p:sp>
      <p:sp>
        <p:nvSpPr>
          <p:cNvPr id="8" name="文本框 7"/>
          <p:cNvSpPr txBox="1"/>
          <p:nvPr/>
        </p:nvSpPr>
        <p:spPr>
          <a:xfrm>
            <a:off x="9912424" y="3105833"/>
            <a:ext cx="1896211" cy="646331"/>
          </a:xfrm>
          <a:prstGeom prst="rect">
            <a:avLst/>
          </a:prstGeom>
          <a:ln>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a:solidFill>
                  <a:schemeClr val="bg1">
                    <a:lumMod val="65000"/>
                  </a:schemeClr>
                </a:solidFill>
              </a:rPr>
              <a:t>See the paper </a:t>
            </a:r>
            <a:r>
              <a:rPr kumimoji="1" lang="en-US" altLang="zh-CN" dirty="0">
                <a:solidFill>
                  <a:schemeClr val="bg1">
                    <a:lumMod val="65000"/>
                  </a:schemeClr>
                </a:solidFill>
              </a:rPr>
              <a:t>for full details</a:t>
            </a:r>
            <a:endParaRPr kumimoji="1" lang="zh-CN" altLang="en-US" dirty="0">
              <a:solidFill>
                <a:schemeClr val="bg1">
                  <a:lumMod val="65000"/>
                </a:schemeClr>
              </a:solidFill>
            </a:endParaRPr>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28</a:t>
            </a:fld>
            <a:endParaRPr lang="zh-CN" altLang="en-US"/>
          </a:p>
        </p:txBody>
      </p:sp>
    </p:spTree>
    <p:extLst>
      <p:ext uri="{BB962C8B-B14F-4D97-AF65-F5344CB8AC3E}">
        <p14:creationId xmlns:p14="http://schemas.microsoft.com/office/powerpoint/2010/main" val="327883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en-US" altLang="zh-CN" dirty="0"/>
              <a:t>KPIs and Anomaly Detection</a:t>
            </a:r>
            <a:endParaRPr lang="zh-CN" altLang="en-US" dirty="0"/>
          </a:p>
        </p:txBody>
      </p:sp>
      <p:sp>
        <p:nvSpPr>
          <p:cNvPr id="3" name="日期占位符 2"/>
          <p:cNvSpPr>
            <a:spLocks noGrp="1"/>
          </p:cNvSpPr>
          <p:nvPr>
            <p:ph type="dt" sz="half" idx="10"/>
          </p:nvPr>
        </p:nvSpPr>
        <p:spPr/>
        <p:txBody>
          <a:bodyPr/>
          <a:lstStyle/>
          <a:p>
            <a:fld id="{22DB76B9-4C17-1040-A03C-1D73E48503C5}"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9" name="矩形 8"/>
          <p:cNvSpPr/>
          <p:nvPr/>
        </p:nvSpPr>
        <p:spPr>
          <a:xfrm>
            <a:off x="261450" y="2895327"/>
            <a:ext cx="12093218" cy="461665"/>
          </a:xfrm>
          <a:prstGeom prst="rect">
            <a:avLst/>
          </a:prstGeom>
        </p:spPr>
        <p:txBody>
          <a:bodyPr wrap="square">
            <a:spAutoFit/>
          </a:bodyPr>
          <a:lstStyle/>
          <a:p>
            <a:r>
              <a:rPr lang="en-US" altLang="zh-CN" sz="2400" b="1" dirty="0">
                <a:solidFill>
                  <a:schemeClr val="accent2"/>
                </a:solidFill>
              </a:rPr>
              <a:t>KPIs</a:t>
            </a:r>
            <a:r>
              <a:rPr lang="zh-CN" altLang="en-US" sz="2400" b="1" dirty="0">
                <a:solidFill>
                  <a:schemeClr val="accent2"/>
                </a:solidFill>
              </a:rPr>
              <a:t> </a:t>
            </a:r>
            <a:r>
              <a:rPr lang="en-US" altLang="zh-CN" b="1" dirty="0">
                <a:solidFill>
                  <a:schemeClr val="accent2"/>
                </a:solidFill>
              </a:rPr>
              <a:t>(Key</a:t>
            </a:r>
            <a:r>
              <a:rPr lang="zh-CN" altLang="en-US" b="1" dirty="0">
                <a:solidFill>
                  <a:schemeClr val="accent2"/>
                </a:solidFill>
              </a:rPr>
              <a:t> </a:t>
            </a:r>
            <a:r>
              <a:rPr lang="en-US" altLang="zh-CN" b="1" dirty="0">
                <a:solidFill>
                  <a:schemeClr val="accent2"/>
                </a:solidFill>
              </a:rPr>
              <a:t>Performance</a:t>
            </a:r>
            <a:r>
              <a:rPr lang="zh-CN" altLang="en-US" b="1" dirty="0">
                <a:solidFill>
                  <a:schemeClr val="accent2"/>
                </a:solidFill>
              </a:rPr>
              <a:t> </a:t>
            </a:r>
            <a:r>
              <a:rPr lang="en-US" altLang="zh-CN" b="1" dirty="0">
                <a:solidFill>
                  <a:schemeClr val="accent2"/>
                </a:solidFill>
              </a:rPr>
              <a:t>Indicators)</a:t>
            </a:r>
            <a:r>
              <a:rPr lang="en-US" altLang="zh-CN" sz="2400" b="1" dirty="0">
                <a:solidFill>
                  <a:schemeClr val="accent2"/>
                </a:solidFill>
              </a:rPr>
              <a:t>: </a:t>
            </a:r>
            <a:r>
              <a:rPr lang="en-US" altLang="zh-CN" sz="2000" dirty="0"/>
              <a:t>A set of performance measures that evaluate the service quality</a:t>
            </a:r>
          </a:p>
        </p:txBody>
      </p:sp>
      <p:pic>
        <p:nvPicPr>
          <p:cNvPr id="8" name="图片 7"/>
          <p:cNvPicPr>
            <a:picLocks noChangeAspect="1"/>
          </p:cNvPicPr>
          <p:nvPr/>
        </p:nvPicPr>
        <p:blipFill>
          <a:blip r:embed="rId3"/>
          <a:stretch>
            <a:fillRect/>
          </a:stretch>
        </p:blipFill>
        <p:spPr>
          <a:xfrm>
            <a:off x="3932" y="866768"/>
            <a:ext cx="11924716" cy="1340932"/>
          </a:xfrm>
          <a:prstGeom prst="rect">
            <a:avLst/>
          </a:prstGeom>
        </p:spPr>
      </p:pic>
      <p:sp>
        <p:nvSpPr>
          <p:cNvPr id="10" name="文本框 9"/>
          <p:cNvSpPr txBox="1"/>
          <p:nvPr/>
        </p:nvSpPr>
        <p:spPr>
          <a:xfrm>
            <a:off x="4454122" y="2204864"/>
            <a:ext cx="3024336" cy="338554"/>
          </a:xfrm>
          <a:prstGeom prst="rect">
            <a:avLst/>
          </a:prstGeom>
          <a:noFill/>
        </p:spPr>
        <p:txBody>
          <a:bodyPr wrap="square" rtlCol="0">
            <a:spAutoFit/>
          </a:bodyPr>
          <a:lstStyle/>
          <a:p>
            <a:pPr algn="ctr"/>
            <a:r>
              <a:rPr kumimoji="1" lang="en-US" altLang="zh-CN" sz="1600"/>
              <a:t>Page views (PV) of Baidu</a:t>
            </a:r>
            <a:endParaRPr kumimoji="1" lang="zh-CN" altLang="en-US" sz="1600" dirty="0"/>
          </a:p>
        </p:txBody>
      </p:sp>
      <p:sp>
        <p:nvSpPr>
          <p:cNvPr id="11" name="矩形 10"/>
          <p:cNvSpPr/>
          <p:nvPr/>
        </p:nvSpPr>
        <p:spPr>
          <a:xfrm>
            <a:off x="261450" y="3903439"/>
            <a:ext cx="11667198" cy="461665"/>
          </a:xfrm>
          <a:prstGeom prst="rect">
            <a:avLst/>
          </a:prstGeom>
        </p:spPr>
        <p:txBody>
          <a:bodyPr wrap="square">
            <a:spAutoFit/>
          </a:bodyPr>
          <a:lstStyle/>
          <a:p>
            <a:r>
              <a:rPr lang="en-US" altLang="zh-CN" sz="2400" b="1" dirty="0">
                <a:solidFill>
                  <a:schemeClr val="accent2"/>
                </a:solidFill>
              </a:rPr>
              <a:t>KPI anomalous (unexpected) behaviors </a:t>
            </a:r>
            <a:r>
              <a:rPr lang="en-US" altLang="zh-CN" sz="2000" dirty="0">
                <a:sym typeface="Wingdings" panose="05000000000000000000" pitchFamily="2" charset="2"/>
              </a:rPr>
              <a:t> Potential failures,</a:t>
            </a:r>
            <a:r>
              <a:rPr lang="zh-CN" altLang="en-US" sz="2000" dirty="0">
                <a:sym typeface="Wingdings" panose="05000000000000000000" pitchFamily="2" charset="2"/>
              </a:rPr>
              <a:t> </a:t>
            </a:r>
            <a:r>
              <a:rPr lang="en-US" altLang="zh-CN" sz="2000" dirty="0">
                <a:sym typeface="Wingdings" panose="05000000000000000000" pitchFamily="2" charset="2"/>
              </a:rPr>
              <a:t>bugs,</a:t>
            </a:r>
            <a:r>
              <a:rPr lang="zh-CN" altLang="en-US" sz="2000" dirty="0">
                <a:sym typeface="Wingdings" panose="05000000000000000000" pitchFamily="2" charset="2"/>
              </a:rPr>
              <a:t> </a:t>
            </a:r>
            <a:r>
              <a:rPr lang="en-US" altLang="zh-CN" sz="2000" dirty="0">
                <a:sym typeface="Wingdings" panose="05000000000000000000" pitchFamily="2" charset="2"/>
              </a:rPr>
              <a:t>attacks...</a:t>
            </a:r>
            <a:r>
              <a:rPr lang="zh-CN" altLang="en-US" sz="2000" dirty="0">
                <a:sym typeface="Wingdings" panose="05000000000000000000" pitchFamily="2" charset="2"/>
              </a:rPr>
              <a:t> </a:t>
            </a:r>
            <a:endParaRPr lang="en-US" altLang="zh-CN" sz="2000" dirty="0"/>
          </a:p>
        </p:txBody>
      </p:sp>
      <p:sp>
        <p:nvSpPr>
          <p:cNvPr id="2" name="椭圆 1"/>
          <p:cNvSpPr/>
          <p:nvPr/>
        </p:nvSpPr>
        <p:spPr>
          <a:xfrm>
            <a:off x="6497803" y="980728"/>
            <a:ext cx="462293" cy="462293"/>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p>
        </p:txBody>
      </p:sp>
      <p:sp>
        <p:nvSpPr>
          <p:cNvPr id="12" name="椭圆 11"/>
          <p:cNvSpPr/>
          <p:nvPr/>
        </p:nvSpPr>
        <p:spPr>
          <a:xfrm>
            <a:off x="1127448" y="980728"/>
            <a:ext cx="462293" cy="462293"/>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2</a:t>
            </a:fld>
            <a:endParaRPr lang="zh-CN" altLang="en-US"/>
          </a:p>
        </p:txBody>
      </p:sp>
    </p:spTree>
    <p:extLst>
      <p:ext uri="{BB962C8B-B14F-4D97-AF65-F5344CB8AC3E}">
        <p14:creationId xmlns:p14="http://schemas.microsoft.com/office/powerpoint/2010/main" val="951488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Design Overview</a:t>
            </a:r>
            <a:endParaRPr lang="zh-CN" altLang="en-US" dirty="0"/>
          </a:p>
        </p:txBody>
      </p:sp>
      <p:sp>
        <p:nvSpPr>
          <p:cNvPr id="3" name="日期占位符 2"/>
          <p:cNvSpPr>
            <a:spLocks noGrp="1"/>
          </p:cNvSpPr>
          <p:nvPr>
            <p:ph type="dt" sz="half" idx="10"/>
          </p:nvPr>
        </p:nvSpPr>
        <p:spPr/>
        <p:txBody>
          <a:bodyPr/>
          <a:lstStyle/>
          <a:p>
            <a:fld id="{502535C4-58F0-3E4E-9B6A-EAB6E07A162C}"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3287688" y="806435"/>
            <a:ext cx="6120730" cy="4088583"/>
          </a:xfrm>
          <a:prstGeom prst="rect">
            <a:avLst/>
          </a:prstGeom>
        </p:spPr>
      </p:pic>
      <p:pic>
        <p:nvPicPr>
          <p:cNvPr id="7" name="图片 6"/>
          <p:cNvPicPr>
            <a:picLocks noChangeAspect="1"/>
          </p:cNvPicPr>
          <p:nvPr/>
        </p:nvPicPr>
        <p:blipFill>
          <a:blip r:embed="rId4"/>
          <a:stretch>
            <a:fillRect/>
          </a:stretch>
        </p:blipFill>
        <p:spPr>
          <a:xfrm>
            <a:off x="3512616" y="5246293"/>
            <a:ext cx="6039768" cy="1044410"/>
          </a:xfrm>
          <a:prstGeom prst="rect">
            <a:avLst/>
          </a:prstGeom>
        </p:spPr>
      </p:pic>
      <p:cxnSp>
        <p:nvCxnSpPr>
          <p:cNvPr id="8" name="直接连接符 7"/>
          <p:cNvCxnSpPr/>
          <p:nvPr/>
        </p:nvCxnSpPr>
        <p:spPr>
          <a:xfrm>
            <a:off x="551384" y="5157192"/>
            <a:ext cx="9649072"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444532" y="2684153"/>
            <a:ext cx="2843155" cy="461665"/>
          </a:xfrm>
          <a:prstGeom prst="rect">
            <a:avLst/>
          </a:prstGeom>
          <a:noFill/>
        </p:spPr>
        <p:txBody>
          <a:bodyPr wrap="square" rtlCol="0">
            <a:spAutoFit/>
          </a:bodyPr>
          <a:lstStyle/>
          <a:p>
            <a:r>
              <a:rPr lang="en-US" altLang="zh-CN" sz="2400" dirty="0">
                <a:solidFill>
                  <a:schemeClr val="accent2"/>
                </a:solidFill>
              </a:rPr>
              <a:t>Training a</a:t>
            </a:r>
            <a:r>
              <a:rPr lang="zh-CN" altLang="en-US" sz="2400" dirty="0">
                <a:solidFill>
                  <a:schemeClr val="accent2"/>
                </a:solidFill>
              </a:rPr>
              <a:t> </a:t>
            </a:r>
            <a:r>
              <a:rPr lang="en-US" altLang="zh-CN" sz="2400" dirty="0">
                <a:solidFill>
                  <a:schemeClr val="accent2"/>
                </a:solidFill>
              </a:rPr>
              <a:t>classifier</a:t>
            </a:r>
            <a:endParaRPr lang="zh-CN" altLang="en-US" sz="2400" dirty="0">
              <a:solidFill>
                <a:schemeClr val="accent2"/>
              </a:solidFill>
            </a:endParaRPr>
          </a:p>
        </p:txBody>
      </p:sp>
      <p:sp>
        <p:nvSpPr>
          <p:cNvPr id="10" name="矩形 9"/>
          <p:cNvSpPr/>
          <p:nvPr/>
        </p:nvSpPr>
        <p:spPr>
          <a:xfrm>
            <a:off x="291043" y="5508468"/>
            <a:ext cx="2977097" cy="461665"/>
          </a:xfrm>
          <a:prstGeom prst="rect">
            <a:avLst/>
          </a:prstGeom>
        </p:spPr>
        <p:txBody>
          <a:bodyPr wrap="none">
            <a:spAutoFit/>
          </a:bodyPr>
          <a:lstStyle/>
          <a:p>
            <a:r>
              <a:rPr lang="en-US" altLang="zh-CN" sz="2400" dirty="0">
                <a:solidFill>
                  <a:schemeClr val="accent2"/>
                </a:solidFill>
              </a:rPr>
              <a:t>Detecting anomalies</a:t>
            </a:r>
            <a:endParaRPr lang="zh-CN" altLang="en-US" sz="2400" dirty="0">
              <a:solidFill>
                <a:schemeClr val="accent2"/>
              </a:solidFill>
            </a:endParaRPr>
          </a:p>
        </p:txBody>
      </p:sp>
      <p:sp>
        <p:nvSpPr>
          <p:cNvPr id="12" name="幻灯片编号占位符 11"/>
          <p:cNvSpPr>
            <a:spLocks noGrp="1"/>
          </p:cNvSpPr>
          <p:nvPr>
            <p:ph type="sldNum" sz="quarter" idx="12"/>
          </p:nvPr>
        </p:nvSpPr>
        <p:spPr/>
        <p:txBody>
          <a:bodyPr/>
          <a:lstStyle/>
          <a:p>
            <a:fld id="{0C913308-F349-4B6D-A68A-DD1791B4A57B}" type="slidenum">
              <a:rPr lang="zh-CN" altLang="en-US" smtClean="0"/>
              <a:t>29</a:t>
            </a:fld>
            <a:endParaRPr lang="zh-CN" altLang="en-US"/>
          </a:p>
        </p:txBody>
      </p:sp>
      <p:sp>
        <p:nvSpPr>
          <p:cNvPr id="14" name="文本框 13"/>
          <p:cNvSpPr txBox="1"/>
          <p:nvPr/>
        </p:nvSpPr>
        <p:spPr>
          <a:xfrm>
            <a:off x="9912424" y="3105833"/>
            <a:ext cx="1896211" cy="646331"/>
          </a:xfrm>
          <a:prstGeom prst="rect">
            <a:avLst/>
          </a:prstGeom>
          <a:ln>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a:solidFill>
                  <a:schemeClr val="bg1">
                    <a:lumMod val="65000"/>
                  </a:schemeClr>
                </a:solidFill>
              </a:rPr>
              <a:t>See the paper </a:t>
            </a:r>
            <a:r>
              <a:rPr kumimoji="1" lang="en-US" altLang="zh-CN" dirty="0">
                <a:solidFill>
                  <a:schemeClr val="bg1">
                    <a:lumMod val="65000"/>
                  </a:schemeClr>
                </a:solidFill>
              </a:rPr>
              <a:t>for full details</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1396021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solidFill>
                  <a:schemeClr val="bg1">
                    <a:lumMod val="75000"/>
                  </a:schemeClr>
                </a:solidFill>
              </a:rPr>
              <a:t>Background and Motivation</a:t>
            </a:r>
          </a:p>
          <a:p>
            <a:r>
              <a:rPr lang="en-US" altLang="zh-CN" dirty="0">
                <a:solidFill>
                  <a:schemeClr val="bg1">
                    <a:lumMod val="75000"/>
                  </a:schemeClr>
                </a:solidFill>
              </a:rPr>
              <a:t>Key Ideas</a:t>
            </a:r>
          </a:p>
          <a:p>
            <a:r>
              <a:rPr lang="en-US" altLang="zh-CN" b="1" dirty="0">
                <a:solidFill>
                  <a:schemeClr val="accent2"/>
                </a:solidFill>
              </a:rPr>
              <a:t>Results</a:t>
            </a:r>
            <a:endParaRPr lang="zh-CN" altLang="en-US" b="1" dirty="0">
              <a:solidFill>
                <a:schemeClr val="accent2"/>
              </a:solidFill>
            </a:endParaRPr>
          </a:p>
          <a:p>
            <a:r>
              <a:rPr lang="en-US" altLang="zh-CN" dirty="0"/>
              <a:t>Conclusion</a:t>
            </a:r>
            <a:endParaRPr lang="zh-CN" altLang="en-US" b="1" dirty="0">
              <a:solidFill>
                <a:schemeClr val="accent2"/>
              </a:solidFill>
            </a:endParaRPr>
          </a:p>
        </p:txBody>
      </p:sp>
      <p:sp>
        <p:nvSpPr>
          <p:cNvPr id="3" name="日期占位符 2"/>
          <p:cNvSpPr>
            <a:spLocks noGrp="1"/>
          </p:cNvSpPr>
          <p:nvPr>
            <p:ph type="dt" sz="half" idx="10"/>
          </p:nvPr>
        </p:nvSpPr>
        <p:spPr/>
        <p:txBody>
          <a:bodyPr/>
          <a:lstStyle/>
          <a:p>
            <a:fld id="{555467FC-7D4C-D949-A6C1-151B478EBDDD}"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2" name="标题 1"/>
          <p:cNvSpPr>
            <a:spLocks noGrp="1"/>
          </p:cNvSpPr>
          <p:nvPr>
            <p:ph type="title"/>
          </p:nvPr>
        </p:nvSpPr>
        <p:spPr/>
        <p:txBody>
          <a:bodyPr>
            <a:normAutofit fontScale="90000"/>
          </a:bodyPr>
          <a:lstStyle/>
          <a:p>
            <a:r>
              <a:rPr lang="en-US" altLang="zh-CN" dirty="0"/>
              <a:t>Outline</a:t>
            </a:r>
            <a:endParaRPr lang="zh-CN" altLang="en-US" dirty="0"/>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30</a:t>
            </a:fld>
            <a:endParaRPr lang="zh-CN" altLang="en-US"/>
          </a:p>
        </p:txBody>
      </p:sp>
    </p:spTree>
    <p:extLst>
      <p:ext uri="{BB962C8B-B14F-4D97-AF65-F5344CB8AC3E}">
        <p14:creationId xmlns:p14="http://schemas.microsoft.com/office/powerpoint/2010/main" val="349442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Evaluation</a:t>
            </a:r>
            <a:endParaRPr lang="zh-CN" altLang="en-US" dirty="0"/>
          </a:p>
        </p:txBody>
      </p:sp>
      <p:sp>
        <p:nvSpPr>
          <p:cNvPr id="3" name="日期占位符 2"/>
          <p:cNvSpPr>
            <a:spLocks noGrp="1"/>
          </p:cNvSpPr>
          <p:nvPr>
            <p:ph type="dt" sz="half" idx="10"/>
          </p:nvPr>
        </p:nvSpPr>
        <p:spPr/>
        <p:txBody>
          <a:bodyPr/>
          <a:lstStyle/>
          <a:p>
            <a:fld id="{C1821CE2-35AC-4E4B-B506-4CCA0E85988D}"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2281758" y="871537"/>
            <a:ext cx="7486650" cy="5114925"/>
          </a:xfrm>
          <a:prstGeom prst="rect">
            <a:avLst/>
          </a:prstGeom>
        </p:spPr>
      </p:pic>
      <p:sp>
        <p:nvSpPr>
          <p:cNvPr id="7" name="幻灯片编号占位符 6"/>
          <p:cNvSpPr>
            <a:spLocks noGrp="1"/>
          </p:cNvSpPr>
          <p:nvPr>
            <p:ph type="sldNum" sz="quarter" idx="12"/>
          </p:nvPr>
        </p:nvSpPr>
        <p:spPr/>
        <p:txBody>
          <a:bodyPr/>
          <a:lstStyle/>
          <a:p>
            <a:fld id="{0C913308-F349-4B6D-A68A-DD1791B4A57B}" type="slidenum">
              <a:rPr lang="zh-CN" altLang="en-US" smtClean="0"/>
              <a:t>31</a:t>
            </a:fld>
            <a:endParaRPr lang="zh-CN" altLang="en-US"/>
          </a:p>
        </p:txBody>
      </p:sp>
    </p:spTree>
    <p:extLst>
      <p:ext uri="{BB962C8B-B14F-4D97-AF65-F5344CB8AC3E}">
        <p14:creationId xmlns:p14="http://schemas.microsoft.com/office/powerpoint/2010/main" val="154990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Evaluation</a:t>
            </a:r>
            <a:endParaRPr lang="zh-CN" altLang="en-US" dirty="0"/>
          </a:p>
        </p:txBody>
      </p:sp>
      <p:sp>
        <p:nvSpPr>
          <p:cNvPr id="3" name="日期占位符 2"/>
          <p:cNvSpPr>
            <a:spLocks noGrp="1"/>
          </p:cNvSpPr>
          <p:nvPr>
            <p:ph type="dt" sz="half" idx="10"/>
          </p:nvPr>
        </p:nvSpPr>
        <p:spPr/>
        <p:txBody>
          <a:bodyPr/>
          <a:lstStyle/>
          <a:p>
            <a:fld id="{F2DDA961-BA5C-FA44-92FE-1FCB9698290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2281758" y="871537"/>
            <a:ext cx="7486650" cy="5114925"/>
          </a:xfrm>
          <a:prstGeom prst="rect">
            <a:avLst/>
          </a:prstGeom>
        </p:spPr>
      </p:pic>
      <p:sp>
        <p:nvSpPr>
          <p:cNvPr id="7" name="矩形 6"/>
          <p:cNvSpPr/>
          <p:nvPr/>
        </p:nvSpPr>
        <p:spPr>
          <a:xfrm>
            <a:off x="4439816" y="1844824"/>
            <a:ext cx="3456384" cy="932953"/>
          </a:xfrm>
          <a:prstGeom prst="rect">
            <a:avLst/>
          </a:pr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幻灯片编号占位符 7"/>
          <p:cNvSpPr>
            <a:spLocks noGrp="1"/>
          </p:cNvSpPr>
          <p:nvPr>
            <p:ph type="sldNum" sz="quarter" idx="12"/>
          </p:nvPr>
        </p:nvSpPr>
        <p:spPr/>
        <p:txBody>
          <a:bodyPr/>
          <a:lstStyle/>
          <a:p>
            <a:fld id="{0C913308-F349-4B6D-A68A-DD1791B4A57B}" type="slidenum">
              <a:rPr lang="zh-CN" altLang="en-US" smtClean="0"/>
              <a:t>32</a:t>
            </a:fld>
            <a:endParaRPr lang="zh-CN" altLang="en-US"/>
          </a:p>
        </p:txBody>
      </p:sp>
    </p:spTree>
    <p:extLst>
      <p:ext uri="{BB962C8B-B14F-4D97-AF65-F5344CB8AC3E}">
        <p14:creationId xmlns:p14="http://schemas.microsoft.com/office/powerpoint/2010/main" val="891773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a:t>KPIs</a:t>
            </a:r>
            <a:r>
              <a:rPr lang="zh-CN" altLang="en-US" dirty="0"/>
              <a:t> </a:t>
            </a:r>
            <a:r>
              <a:rPr lang="en-US" altLang="zh-CN" dirty="0"/>
              <a:t>from</a:t>
            </a:r>
            <a:r>
              <a:rPr lang="zh-CN" altLang="en-US" dirty="0"/>
              <a:t> </a:t>
            </a:r>
            <a:r>
              <a:rPr lang="en-US" altLang="zh-CN" dirty="0"/>
              <a:t>the</a:t>
            </a:r>
            <a:r>
              <a:rPr lang="zh-CN" altLang="en-US" dirty="0"/>
              <a:t> </a:t>
            </a:r>
            <a:r>
              <a:rPr lang="en-US" altLang="zh-CN" dirty="0"/>
              <a:t>real</a:t>
            </a:r>
            <a:r>
              <a:rPr lang="zh-CN" altLang="en-US" dirty="0"/>
              <a:t> </a:t>
            </a:r>
            <a:r>
              <a:rPr lang="en-US" altLang="zh-CN" dirty="0"/>
              <a:t>world</a:t>
            </a:r>
            <a:endParaRPr lang="zh-CN" altLang="en-US" dirty="0"/>
          </a:p>
        </p:txBody>
      </p:sp>
      <p:sp>
        <p:nvSpPr>
          <p:cNvPr id="3" name="灯片编号占位符 2"/>
          <p:cNvSpPr>
            <a:spLocks noGrp="1"/>
          </p:cNvSpPr>
          <p:nvPr>
            <p:ph type="sldNum" sz="quarter" idx="12"/>
          </p:nvPr>
        </p:nvSpPr>
        <p:spPr/>
        <p:txBody>
          <a:bodyPr/>
          <a:lstStyle/>
          <a:p>
            <a:fld id="{0C913308-F349-4B6D-A68A-DD1791B4A57B}" type="slidenum">
              <a:rPr lang="zh-CN" altLang="en-US" smtClean="0"/>
              <a:t>33</a:t>
            </a:fld>
            <a:endParaRPr lang="zh-CN" altLang="en-US"/>
          </a:p>
        </p:txBody>
      </p:sp>
      <p:sp>
        <p:nvSpPr>
          <p:cNvPr id="2" name="标题 1"/>
          <p:cNvSpPr>
            <a:spLocks noGrp="1"/>
          </p:cNvSpPr>
          <p:nvPr>
            <p:ph type="title"/>
          </p:nvPr>
        </p:nvSpPr>
        <p:spPr/>
        <p:txBody>
          <a:bodyPr>
            <a:normAutofit fontScale="90000"/>
          </a:bodyPr>
          <a:lstStyle/>
          <a:p>
            <a:r>
              <a:rPr lang="en-US" altLang="zh-CN" dirty="0"/>
              <a:t>Evaluation</a:t>
            </a:r>
            <a:endParaRPr lang="zh-CN" altLang="en-US" dirty="0"/>
          </a:p>
        </p:txBody>
      </p:sp>
      <p:sp>
        <p:nvSpPr>
          <p:cNvPr id="7" name="文本框 6"/>
          <p:cNvSpPr txBox="1"/>
          <p:nvPr/>
        </p:nvSpPr>
        <p:spPr>
          <a:xfrm>
            <a:off x="8234637" y="2975351"/>
            <a:ext cx="1754094" cy="757130"/>
          </a:xfrm>
          <a:prstGeom prst="rect">
            <a:avLst/>
          </a:prstGeom>
          <a:noFill/>
        </p:spPr>
        <p:txBody>
          <a:bodyPr wrap="square" rtlCol="0">
            <a:spAutoFit/>
          </a:bodyPr>
          <a:lstStyle/>
          <a:p>
            <a:r>
              <a:rPr lang="en-US" altLang="zh-CN" sz="4320" b="1" dirty="0">
                <a:solidFill>
                  <a:srgbClr val="EDDFF0"/>
                </a:solidFill>
              </a:rPr>
              <a:t>Baidu</a:t>
            </a:r>
            <a:endParaRPr lang="zh-CN" altLang="en-US" sz="4320" b="1" dirty="0">
              <a:solidFill>
                <a:srgbClr val="EDDFF0"/>
              </a:solidFill>
            </a:endParaRPr>
          </a:p>
        </p:txBody>
      </p:sp>
      <p:sp>
        <p:nvSpPr>
          <p:cNvPr id="8" name="文本框 7"/>
          <p:cNvSpPr txBox="1"/>
          <p:nvPr/>
        </p:nvSpPr>
        <p:spPr>
          <a:xfrm>
            <a:off x="8346104" y="4955255"/>
            <a:ext cx="2866560" cy="978729"/>
          </a:xfrm>
          <a:prstGeom prst="rect">
            <a:avLst/>
          </a:prstGeom>
          <a:noFill/>
        </p:spPr>
        <p:txBody>
          <a:bodyPr wrap="square" rtlCol="0">
            <a:spAutoFit/>
          </a:bodyPr>
          <a:lstStyle/>
          <a:p>
            <a:pPr algn="ctr"/>
            <a:r>
              <a:rPr lang="en-US" altLang="zh-CN" sz="2880" b="1" dirty="0">
                <a:solidFill>
                  <a:schemeClr val="accent1">
                    <a:lumMod val="40000"/>
                    <a:lumOff val="60000"/>
                  </a:schemeClr>
                </a:solidFill>
              </a:rPr>
              <a:t>Tsinghua</a:t>
            </a:r>
            <a:r>
              <a:rPr lang="zh-CN" altLang="en-US" sz="2880" b="1" dirty="0">
                <a:solidFill>
                  <a:schemeClr val="accent1">
                    <a:lumMod val="40000"/>
                    <a:lumOff val="60000"/>
                  </a:schemeClr>
                </a:solidFill>
              </a:rPr>
              <a:t> </a:t>
            </a:r>
            <a:r>
              <a:rPr lang="en-US" altLang="zh-CN" sz="2880" b="1" dirty="0">
                <a:solidFill>
                  <a:schemeClr val="accent1">
                    <a:lumMod val="40000"/>
                    <a:lumOff val="60000"/>
                  </a:schemeClr>
                </a:solidFill>
              </a:rPr>
              <a:t>Enterprise</a:t>
            </a:r>
            <a:r>
              <a:rPr lang="zh-CN" altLang="en-US" sz="2880" b="1" dirty="0">
                <a:solidFill>
                  <a:schemeClr val="accent1">
                    <a:lumMod val="40000"/>
                    <a:lumOff val="60000"/>
                  </a:schemeClr>
                </a:solidFill>
              </a:rPr>
              <a:t> </a:t>
            </a:r>
            <a:r>
              <a:rPr lang="en-US" altLang="zh-CN" sz="2880" b="1" dirty="0" err="1">
                <a:solidFill>
                  <a:schemeClr val="accent1">
                    <a:lumMod val="40000"/>
                    <a:lumOff val="60000"/>
                  </a:schemeClr>
                </a:solidFill>
              </a:rPr>
              <a:t>WiFi</a:t>
            </a:r>
            <a:r>
              <a:rPr lang="zh-CN" altLang="en-US" sz="2880" b="1" dirty="0">
                <a:solidFill>
                  <a:schemeClr val="accent1">
                    <a:lumMod val="40000"/>
                    <a:lumOff val="60000"/>
                  </a:schemeClr>
                </a:solidFill>
              </a:rPr>
              <a:t> </a:t>
            </a:r>
          </a:p>
        </p:txBody>
      </p:sp>
      <p:sp>
        <p:nvSpPr>
          <p:cNvPr id="9" name="文本框 8"/>
          <p:cNvSpPr txBox="1"/>
          <p:nvPr/>
        </p:nvSpPr>
        <p:spPr>
          <a:xfrm>
            <a:off x="5305001" y="2174788"/>
            <a:ext cx="2735214" cy="369332"/>
          </a:xfrm>
          <a:prstGeom prst="rect">
            <a:avLst/>
          </a:prstGeom>
          <a:noFill/>
        </p:spPr>
        <p:txBody>
          <a:bodyPr wrap="square" rtlCol="0">
            <a:spAutoFit/>
          </a:bodyPr>
          <a:lstStyle/>
          <a:p>
            <a:r>
              <a:rPr lang="en-US" altLang="zh-CN" b="1" dirty="0">
                <a:solidFill>
                  <a:srgbClr val="D690C2"/>
                </a:solidFill>
              </a:rPr>
              <a:t>Search</a:t>
            </a:r>
            <a:r>
              <a:rPr lang="zh-CN" altLang="en-US" b="1" dirty="0">
                <a:solidFill>
                  <a:srgbClr val="D690C2"/>
                </a:solidFill>
              </a:rPr>
              <a:t> </a:t>
            </a:r>
            <a:r>
              <a:rPr lang="en-US" altLang="zh-CN" b="1" dirty="0">
                <a:solidFill>
                  <a:srgbClr val="D690C2"/>
                </a:solidFill>
              </a:rPr>
              <a:t>PV</a:t>
            </a:r>
            <a:r>
              <a:rPr lang="zh-CN" altLang="en-US" b="1" dirty="0">
                <a:solidFill>
                  <a:srgbClr val="D690C2"/>
                </a:solidFill>
              </a:rPr>
              <a:t> </a:t>
            </a:r>
            <a:r>
              <a:rPr lang="en-US" altLang="zh-CN" b="1" dirty="0">
                <a:solidFill>
                  <a:srgbClr val="D690C2"/>
                </a:solidFill>
              </a:rPr>
              <a:t>(25</a:t>
            </a:r>
            <a:r>
              <a:rPr lang="zh-CN" altLang="en-US" b="1" dirty="0">
                <a:solidFill>
                  <a:srgbClr val="D690C2"/>
                </a:solidFill>
              </a:rPr>
              <a:t> </a:t>
            </a:r>
            <a:r>
              <a:rPr lang="en-US" altLang="zh-CN" b="1" dirty="0">
                <a:solidFill>
                  <a:srgbClr val="D690C2"/>
                </a:solidFill>
              </a:rPr>
              <a:t>weeks) </a:t>
            </a:r>
            <a:r>
              <a:rPr lang="zh-CN" altLang="en-US" b="1" dirty="0">
                <a:solidFill>
                  <a:srgbClr val="D690C2"/>
                </a:solidFill>
              </a:rPr>
              <a:t>）</a:t>
            </a:r>
          </a:p>
        </p:txBody>
      </p:sp>
      <p:sp>
        <p:nvSpPr>
          <p:cNvPr id="10" name="文本框 9"/>
          <p:cNvSpPr txBox="1"/>
          <p:nvPr/>
        </p:nvSpPr>
        <p:spPr>
          <a:xfrm>
            <a:off x="5305003" y="3214890"/>
            <a:ext cx="2735214" cy="923330"/>
          </a:xfrm>
          <a:prstGeom prst="rect">
            <a:avLst/>
          </a:prstGeom>
          <a:noFill/>
        </p:spPr>
        <p:txBody>
          <a:bodyPr wrap="square" rtlCol="0">
            <a:spAutoFit/>
          </a:bodyPr>
          <a:lstStyle/>
          <a:p>
            <a:r>
              <a:rPr lang="en-US" altLang="zh-CN" b="1" dirty="0">
                <a:solidFill>
                  <a:srgbClr val="D690C2"/>
                </a:solidFill>
              </a:rPr>
              <a:t>#slow</a:t>
            </a:r>
            <a:r>
              <a:rPr lang="zh-CN" altLang="en-US" b="1" dirty="0">
                <a:solidFill>
                  <a:srgbClr val="D690C2"/>
                </a:solidFill>
              </a:rPr>
              <a:t> </a:t>
            </a:r>
            <a:r>
              <a:rPr lang="en-US" altLang="zh-CN" b="1" dirty="0">
                <a:solidFill>
                  <a:srgbClr val="D690C2"/>
                </a:solidFill>
              </a:rPr>
              <a:t>queries</a:t>
            </a:r>
            <a:r>
              <a:rPr lang="zh-CN" altLang="en-US" b="1" dirty="0">
                <a:solidFill>
                  <a:srgbClr val="D690C2"/>
                </a:solidFill>
              </a:rPr>
              <a:t>（</a:t>
            </a:r>
            <a:r>
              <a:rPr lang="en-US" altLang="zh-CN" b="1" dirty="0">
                <a:solidFill>
                  <a:srgbClr val="D690C2"/>
                </a:solidFill>
              </a:rPr>
              <a:t>19</a:t>
            </a:r>
            <a:r>
              <a:rPr lang="zh-CN" altLang="en-US" b="1" dirty="0">
                <a:solidFill>
                  <a:srgbClr val="D690C2"/>
                </a:solidFill>
              </a:rPr>
              <a:t> </a:t>
            </a:r>
            <a:r>
              <a:rPr lang="en-US" altLang="zh-CN" b="1" dirty="0">
                <a:solidFill>
                  <a:srgbClr val="D690C2"/>
                </a:solidFill>
              </a:rPr>
              <a:t>weeks</a:t>
            </a:r>
            <a:r>
              <a:rPr lang="zh-CN" altLang="en-US" b="1" dirty="0">
                <a:solidFill>
                  <a:srgbClr val="D690C2"/>
                </a:solidFill>
              </a:rPr>
              <a:t>）</a:t>
            </a:r>
          </a:p>
          <a:p>
            <a:endParaRPr lang="zh-CN" altLang="en-US" b="1" dirty="0">
              <a:solidFill>
                <a:srgbClr val="D690C2"/>
              </a:solidFill>
            </a:endParaRPr>
          </a:p>
        </p:txBody>
      </p:sp>
      <p:sp>
        <p:nvSpPr>
          <p:cNvPr id="11" name="文本框 10"/>
          <p:cNvSpPr txBox="1"/>
          <p:nvPr/>
        </p:nvSpPr>
        <p:spPr>
          <a:xfrm>
            <a:off x="5305002" y="4257823"/>
            <a:ext cx="3522271" cy="923330"/>
          </a:xfrm>
          <a:prstGeom prst="rect">
            <a:avLst/>
          </a:prstGeom>
          <a:noFill/>
        </p:spPr>
        <p:txBody>
          <a:bodyPr wrap="square" rtlCol="0">
            <a:spAutoFit/>
          </a:bodyPr>
          <a:lstStyle/>
          <a:p>
            <a:r>
              <a:rPr lang="en-US" altLang="zh-CN" b="1" dirty="0">
                <a:solidFill>
                  <a:srgbClr val="D690C2"/>
                </a:solidFill>
              </a:rPr>
              <a:t>Search</a:t>
            </a:r>
            <a:r>
              <a:rPr lang="zh-CN" altLang="en-US" b="1" dirty="0">
                <a:solidFill>
                  <a:srgbClr val="D690C2"/>
                </a:solidFill>
              </a:rPr>
              <a:t> </a:t>
            </a:r>
            <a:r>
              <a:rPr lang="en-US" altLang="zh-CN" b="1" dirty="0">
                <a:solidFill>
                  <a:srgbClr val="D690C2"/>
                </a:solidFill>
              </a:rPr>
              <a:t>Response</a:t>
            </a:r>
            <a:r>
              <a:rPr lang="zh-CN" altLang="en-US" b="1" dirty="0">
                <a:solidFill>
                  <a:srgbClr val="D690C2"/>
                </a:solidFill>
              </a:rPr>
              <a:t> </a:t>
            </a:r>
            <a:r>
              <a:rPr lang="en-US" altLang="zh-CN" b="1" dirty="0">
                <a:solidFill>
                  <a:srgbClr val="D690C2"/>
                </a:solidFill>
              </a:rPr>
              <a:t>Time</a:t>
            </a:r>
            <a:r>
              <a:rPr lang="zh-CN" altLang="en-US" b="1" dirty="0">
                <a:solidFill>
                  <a:srgbClr val="D690C2"/>
                </a:solidFill>
              </a:rPr>
              <a:t>（</a:t>
            </a:r>
            <a:r>
              <a:rPr lang="en-US" altLang="zh-CN" b="1" dirty="0">
                <a:solidFill>
                  <a:srgbClr val="D690C2"/>
                </a:solidFill>
              </a:rPr>
              <a:t>16</a:t>
            </a:r>
            <a:r>
              <a:rPr lang="zh-CN" altLang="en-US" b="1" dirty="0">
                <a:solidFill>
                  <a:srgbClr val="D690C2"/>
                </a:solidFill>
              </a:rPr>
              <a:t> </a:t>
            </a:r>
            <a:r>
              <a:rPr lang="en-US" altLang="zh-CN" b="1" dirty="0">
                <a:solidFill>
                  <a:srgbClr val="D690C2"/>
                </a:solidFill>
              </a:rPr>
              <a:t>weeks</a:t>
            </a:r>
            <a:r>
              <a:rPr lang="zh-CN" altLang="en-US" b="1" dirty="0">
                <a:solidFill>
                  <a:srgbClr val="D690C2"/>
                </a:solidFill>
              </a:rPr>
              <a:t>）</a:t>
            </a:r>
          </a:p>
          <a:p>
            <a:endParaRPr lang="zh-CN" altLang="en-US" b="1" dirty="0">
              <a:solidFill>
                <a:srgbClr val="D690C2"/>
              </a:solidFill>
            </a:endParaRPr>
          </a:p>
        </p:txBody>
      </p:sp>
      <p:sp>
        <p:nvSpPr>
          <p:cNvPr id="12" name="文本框 11"/>
          <p:cNvSpPr txBox="1"/>
          <p:nvPr/>
        </p:nvSpPr>
        <p:spPr>
          <a:xfrm>
            <a:off x="5305002" y="5369703"/>
            <a:ext cx="2735213" cy="646331"/>
          </a:xfrm>
          <a:prstGeom prst="rect">
            <a:avLst/>
          </a:prstGeom>
          <a:noFill/>
        </p:spPr>
        <p:txBody>
          <a:bodyPr wrap="square" rtlCol="0">
            <a:spAutoFit/>
          </a:bodyPr>
          <a:lstStyle/>
          <a:p>
            <a:r>
              <a:rPr lang="en-US" altLang="zh-CN" b="1" dirty="0">
                <a:solidFill>
                  <a:schemeClr val="accent1"/>
                </a:solidFill>
              </a:rPr>
              <a:t>#online</a:t>
            </a:r>
            <a:r>
              <a:rPr lang="zh-CN" altLang="en-US" b="1" dirty="0">
                <a:solidFill>
                  <a:schemeClr val="accent1"/>
                </a:solidFill>
              </a:rPr>
              <a:t> </a:t>
            </a:r>
            <a:r>
              <a:rPr lang="en-US" altLang="zh-CN" b="1" dirty="0">
                <a:solidFill>
                  <a:schemeClr val="accent1"/>
                </a:solidFill>
              </a:rPr>
              <a:t>devices</a:t>
            </a:r>
            <a:r>
              <a:rPr lang="zh-CN" altLang="en-US" b="1" dirty="0">
                <a:solidFill>
                  <a:schemeClr val="accent1"/>
                </a:solidFill>
              </a:rPr>
              <a:t> </a:t>
            </a:r>
            <a:r>
              <a:rPr lang="en-US" altLang="zh-CN" b="1" dirty="0">
                <a:solidFill>
                  <a:schemeClr val="accent1"/>
                </a:solidFill>
              </a:rPr>
              <a:t>(15</a:t>
            </a:r>
            <a:r>
              <a:rPr lang="zh-CN" altLang="en-US" b="1" dirty="0">
                <a:solidFill>
                  <a:schemeClr val="accent1"/>
                </a:solidFill>
              </a:rPr>
              <a:t> </a:t>
            </a:r>
            <a:r>
              <a:rPr lang="en-US" altLang="zh-CN" b="1" dirty="0">
                <a:solidFill>
                  <a:schemeClr val="accent1"/>
                </a:solidFill>
              </a:rPr>
              <a:t>weeks</a:t>
            </a:r>
            <a:r>
              <a:rPr lang="zh-CN" altLang="en-US" b="1" dirty="0">
                <a:solidFill>
                  <a:schemeClr val="accent1"/>
                </a:solidFill>
              </a:rPr>
              <a:t>）</a:t>
            </a:r>
          </a:p>
        </p:txBody>
      </p:sp>
      <p:pic>
        <p:nvPicPr>
          <p:cNvPr id="4" name="图片 3"/>
          <p:cNvPicPr>
            <a:picLocks noChangeAspect="1"/>
          </p:cNvPicPr>
          <p:nvPr/>
        </p:nvPicPr>
        <p:blipFill>
          <a:blip r:embed="rId2"/>
          <a:stretch>
            <a:fillRect/>
          </a:stretch>
        </p:blipFill>
        <p:spPr>
          <a:xfrm>
            <a:off x="781811" y="2001742"/>
            <a:ext cx="4471696" cy="4011448"/>
          </a:xfrm>
          <a:prstGeom prst="rect">
            <a:avLst/>
          </a:prstGeom>
        </p:spPr>
      </p:pic>
    </p:spTree>
    <p:extLst>
      <p:ext uri="{BB962C8B-B14F-4D97-AF65-F5344CB8AC3E}">
        <p14:creationId xmlns:p14="http://schemas.microsoft.com/office/powerpoint/2010/main" val="1823190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Random forests vs. Basic Detectors and Static Combinations</a:t>
            </a:r>
            <a:endParaRPr lang="zh-CN" altLang="en-US" dirty="0"/>
          </a:p>
        </p:txBody>
      </p:sp>
      <p:sp>
        <p:nvSpPr>
          <p:cNvPr id="3" name="日期占位符 2"/>
          <p:cNvSpPr>
            <a:spLocks noGrp="1"/>
          </p:cNvSpPr>
          <p:nvPr>
            <p:ph type="dt" sz="half" idx="10"/>
          </p:nvPr>
        </p:nvSpPr>
        <p:spPr/>
        <p:txBody>
          <a:bodyPr/>
          <a:lstStyle/>
          <a:p>
            <a:fld id="{74B121A1-F288-9046-9CFE-2B09971AC298}"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rotWithShape="1">
          <a:blip r:embed="rId3"/>
          <a:srcRect l="39545"/>
          <a:stretch/>
        </p:blipFill>
        <p:spPr>
          <a:xfrm>
            <a:off x="839416" y="1920083"/>
            <a:ext cx="5644329" cy="3320955"/>
          </a:xfrm>
          <a:prstGeom prst="rect">
            <a:avLst/>
          </a:prstGeom>
        </p:spPr>
      </p:pic>
      <p:pic>
        <p:nvPicPr>
          <p:cNvPr id="10" name="图片 9"/>
          <p:cNvPicPr>
            <a:picLocks noChangeAspect="1"/>
          </p:cNvPicPr>
          <p:nvPr/>
        </p:nvPicPr>
        <p:blipFill>
          <a:blip r:embed="rId4"/>
          <a:stretch>
            <a:fillRect/>
          </a:stretch>
        </p:blipFill>
        <p:spPr>
          <a:xfrm>
            <a:off x="2436645" y="3301870"/>
            <a:ext cx="2132595" cy="320833"/>
          </a:xfrm>
          <a:prstGeom prst="rect">
            <a:avLst/>
          </a:prstGeom>
        </p:spPr>
      </p:pic>
      <p:pic>
        <p:nvPicPr>
          <p:cNvPr id="11" name="图片 10"/>
          <p:cNvPicPr>
            <a:picLocks noChangeAspect="1"/>
          </p:cNvPicPr>
          <p:nvPr/>
        </p:nvPicPr>
        <p:blipFill>
          <a:blip r:embed="rId4"/>
          <a:stretch>
            <a:fillRect/>
          </a:stretch>
        </p:blipFill>
        <p:spPr>
          <a:xfrm>
            <a:off x="2434225" y="3503941"/>
            <a:ext cx="2132595" cy="320833"/>
          </a:xfrm>
          <a:prstGeom prst="rect">
            <a:avLst/>
          </a:prstGeom>
        </p:spPr>
      </p:pic>
      <p:pic>
        <p:nvPicPr>
          <p:cNvPr id="12" name="图片 11"/>
          <p:cNvPicPr>
            <a:picLocks noChangeAspect="1"/>
          </p:cNvPicPr>
          <p:nvPr/>
        </p:nvPicPr>
        <p:blipFill>
          <a:blip r:embed="rId4"/>
          <a:stretch>
            <a:fillRect/>
          </a:stretch>
        </p:blipFill>
        <p:spPr>
          <a:xfrm>
            <a:off x="2436645" y="3702022"/>
            <a:ext cx="2132595" cy="320833"/>
          </a:xfrm>
          <a:prstGeom prst="rect">
            <a:avLst/>
          </a:prstGeom>
        </p:spPr>
      </p:pic>
      <p:pic>
        <p:nvPicPr>
          <p:cNvPr id="16" name="图片 15"/>
          <p:cNvPicPr>
            <a:picLocks noChangeAspect="1"/>
          </p:cNvPicPr>
          <p:nvPr/>
        </p:nvPicPr>
        <p:blipFill rotWithShape="1">
          <a:blip r:embed="rId3"/>
          <a:srcRect l="11914" t="15149" r="68033" b="79808"/>
          <a:stretch/>
        </p:blipFill>
        <p:spPr>
          <a:xfrm>
            <a:off x="2102627" y="4346778"/>
            <a:ext cx="1872208" cy="167461"/>
          </a:xfrm>
          <a:prstGeom prst="rect">
            <a:avLst/>
          </a:prstGeom>
        </p:spPr>
      </p:pic>
      <p:sp>
        <p:nvSpPr>
          <p:cNvPr id="13" name="文本框 12"/>
          <p:cNvSpPr txBox="1"/>
          <p:nvPr/>
        </p:nvSpPr>
        <p:spPr>
          <a:xfrm>
            <a:off x="5375920" y="1267574"/>
            <a:ext cx="1944216" cy="369332"/>
          </a:xfrm>
          <a:prstGeom prst="rect">
            <a:avLst/>
          </a:prstGeom>
          <a:noFill/>
        </p:spPr>
        <p:txBody>
          <a:bodyPr wrap="square" rtlCol="0">
            <a:spAutoFit/>
          </a:bodyPr>
          <a:lstStyle/>
          <a:p>
            <a:r>
              <a:rPr kumimoji="1" lang="en-US" altLang="zh-CN" b="1" dirty="0">
                <a:solidFill>
                  <a:schemeClr val="accent2"/>
                </a:solidFill>
              </a:rPr>
              <a:t>Random forest</a:t>
            </a:r>
            <a:endParaRPr kumimoji="1" lang="zh-CN" altLang="en-US" b="1" dirty="0">
              <a:solidFill>
                <a:schemeClr val="accent2"/>
              </a:solidFill>
            </a:endParaRPr>
          </a:p>
        </p:txBody>
      </p:sp>
      <p:cxnSp>
        <p:nvCxnSpPr>
          <p:cNvPr id="14" name="直线箭头连接符 13"/>
          <p:cNvCxnSpPr/>
          <p:nvPr/>
        </p:nvCxnSpPr>
        <p:spPr>
          <a:xfrm flipH="1">
            <a:off x="5087890" y="1701581"/>
            <a:ext cx="1008110" cy="935331"/>
          </a:xfrm>
          <a:prstGeom prst="straightConnector1">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幻灯片编号占位符 6"/>
          <p:cNvSpPr>
            <a:spLocks noGrp="1"/>
          </p:cNvSpPr>
          <p:nvPr>
            <p:ph type="sldNum" sz="quarter" idx="12"/>
          </p:nvPr>
        </p:nvSpPr>
        <p:spPr/>
        <p:txBody>
          <a:bodyPr/>
          <a:lstStyle/>
          <a:p>
            <a:fld id="{0C913308-F349-4B6D-A68A-DD1791B4A57B}" type="slidenum">
              <a:rPr lang="zh-CN" altLang="en-US" smtClean="0"/>
              <a:t>34</a:t>
            </a:fld>
            <a:endParaRPr lang="zh-CN" altLang="en-US"/>
          </a:p>
        </p:txBody>
      </p:sp>
    </p:spTree>
    <p:extLst>
      <p:ext uri="{BB962C8B-B14F-4D97-AF65-F5344CB8AC3E}">
        <p14:creationId xmlns:p14="http://schemas.microsoft.com/office/powerpoint/2010/main" val="2640131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953" y="1732840"/>
            <a:ext cx="2514749" cy="251474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1412776"/>
            <a:ext cx="2776913" cy="2859943"/>
          </a:xfrm>
          <a:prstGeom prst="rect">
            <a:avLst/>
          </a:prstGeom>
        </p:spPr>
      </p:pic>
      <p:sp>
        <p:nvSpPr>
          <p:cNvPr id="2" name="内容占位符 1"/>
          <p:cNvSpPr>
            <a:spLocks noGrp="1"/>
          </p:cNvSpPr>
          <p:nvPr>
            <p:ph idx="1"/>
          </p:nvPr>
        </p:nvSpPr>
        <p:spPr>
          <a:xfrm>
            <a:off x="1651000" y="1156718"/>
            <a:ext cx="8890000" cy="3450696"/>
          </a:xfrm>
        </p:spPr>
        <p:txBody>
          <a:bodyPr/>
          <a:lstStyle/>
          <a:p>
            <a:r>
              <a:rPr lang="en-US" altLang="zh-CN" dirty="0"/>
              <a:t>Compared</a:t>
            </a:r>
            <a:r>
              <a:rPr lang="zh-CN" altLang="en-US" dirty="0"/>
              <a:t> </a:t>
            </a:r>
            <a:r>
              <a:rPr lang="en-US" altLang="zh-CN" dirty="0"/>
              <a:t>with</a:t>
            </a:r>
            <a:r>
              <a:rPr lang="zh-CN" altLang="en-US" dirty="0"/>
              <a:t> </a:t>
            </a:r>
            <a:r>
              <a:rPr lang="en-US" altLang="zh-CN" dirty="0"/>
              <a:t>all</a:t>
            </a:r>
            <a:r>
              <a:rPr lang="zh-CN" altLang="en-US" dirty="0"/>
              <a:t> </a:t>
            </a:r>
            <a:r>
              <a:rPr lang="en-US" altLang="zh-CN" dirty="0"/>
              <a:t>existing</a:t>
            </a:r>
            <a:r>
              <a:rPr lang="zh-CN" altLang="en-US" dirty="0"/>
              <a:t> </a:t>
            </a:r>
            <a:r>
              <a:rPr lang="en-US" altLang="zh-CN" dirty="0"/>
              <a:t>detectors</a:t>
            </a:r>
            <a:r>
              <a:rPr lang="zh-CN" altLang="en-US" dirty="0"/>
              <a:t>（</a:t>
            </a:r>
            <a:r>
              <a:rPr lang="en-US" altLang="zh-CN" dirty="0"/>
              <a:t>Four</a:t>
            </a:r>
            <a:r>
              <a:rPr lang="zh-CN" altLang="en-US" dirty="0"/>
              <a:t> </a:t>
            </a:r>
            <a:r>
              <a:rPr lang="en-US" altLang="zh-CN" dirty="0"/>
              <a:t>KPIs</a:t>
            </a:r>
            <a:r>
              <a:rPr lang="zh-CN" altLang="en-US" dirty="0"/>
              <a:t>）</a:t>
            </a:r>
          </a:p>
        </p:txBody>
      </p:sp>
      <p:sp>
        <p:nvSpPr>
          <p:cNvPr id="3" name="灯片编号占位符 2"/>
          <p:cNvSpPr>
            <a:spLocks noGrp="1"/>
          </p:cNvSpPr>
          <p:nvPr>
            <p:ph type="sldNum" sz="quarter" idx="12"/>
          </p:nvPr>
        </p:nvSpPr>
        <p:spPr>
          <a:xfrm>
            <a:off x="5972136" y="6250165"/>
            <a:ext cx="1394191" cy="365125"/>
          </a:xfrm>
        </p:spPr>
        <p:txBody>
          <a:bodyPr/>
          <a:lstStyle/>
          <a:p>
            <a:fld id="{0C913308-F349-4B6D-A68A-DD1791B4A57B}" type="slidenum">
              <a:rPr lang="zh-CN" altLang="en-US" smtClean="0"/>
              <a:pPr/>
              <a:t>35</a:t>
            </a:fld>
            <a:endParaRPr lang="zh-CN" altLang="en-US"/>
          </a:p>
        </p:txBody>
      </p:sp>
      <p:sp>
        <p:nvSpPr>
          <p:cNvPr id="4" name="标题 3"/>
          <p:cNvSpPr>
            <a:spLocks noGrp="1"/>
          </p:cNvSpPr>
          <p:nvPr>
            <p:ph type="title"/>
          </p:nvPr>
        </p:nvSpPr>
        <p:spPr>
          <a:xfrm>
            <a:off x="1158239" y="-178562"/>
            <a:ext cx="9875520" cy="1252728"/>
          </a:xfrm>
        </p:spPr>
        <p:txBody>
          <a:bodyPr>
            <a:normAutofit/>
          </a:bodyPr>
          <a:lstStyle/>
          <a:p>
            <a:r>
              <a:rPr lang="en-US" altLang="zh-CN" dirty="0"/>
              <a:t>Evaluation</a:t>
            </a:r>
            <a:endParaRPr lang="zh-CN" altLang="en-US" dirty="0"/>
          </a:p>
        </p:txBody>
      </p:sp>
      <p:sp>
        <p:nvSpPr>
          <p:cNvPr id="7" name="文本框 6"/>
          <p:cNvSpPr txBox="1"/>
          <p:nvPr/>
        </p:nvSpPr>
        <p:spPr>
          <a:xfrm>
            <a:off x="10178854" y="-848863"/>
            <a:ext cx="2916324" cy="341632"/>
          </a:xfrm>
          <a:prstGeom prst="rect">
            <a:avLst/>
          </a:prstGeom>
          <a:noFill/>
        </p:spPr>
        <p:txBody>
          <a:bodyPr wrap="square" rtlCol="0">
            <a:spAutoFit/>
          </a:bodyPr>
          <a:lstStyle/>
          <a:p>
            <a:r>
              <a:rPr lang="en-US" altLang="zh-CN" sz="1620" dirty="0"/>
              <a:t>KPI</a:t>
            </a:r>
            <a:r>
              <a:rPr lang="zh-CN" altLang="en-US" sz="1620" dirty="0"/>
              <a:t>：百度搜索访问量</a:t>
            </a:r>
          </a:p>
        </p:txBody>
      </p:sp>
      <p:sp>
        <p:nvSpPr>
          <p:cNvPr id="18" name="圆角矩形 17"/>
          <p:cNvSpPr/>
          <p:nvPr/>
        </p:nvSpPr>
        <p:spPr>
          <a:xfrm>
            <a:off x="1731469" y="2068048"/>
            <a:ext cx="822430" cy="324035"/>
          </a:xfrm>
          <a:prstGeom prst="roundRect">
            <a:avLst>
              <a:gd name="adj" fmla="val 11840"/>
            </a:avLst>
          </a:prstGeom>
          <a:solidFill>
            <a:schemeClr val="accent4">
              <a:lumMod val="40000"/>
              <a:lumOff val="6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40" b="1" dirty="0">
                <a:solidFill>
                  <a:schemeClr val="tx1"/>
                </a:solidFill>
              </a:rPr>
              <a:t>first</a:t>
            </a:r>
            <a:endParaRPr lang="zh-CN" altLang="en-US" sz="1440" b="1" dirty="0">
              <a:solidFill>
                <a:schemeClr val="tx1"/>
              </a:solidFill>
            </a:endParaRPr>
          </a:p>
        </p:txBody>
      </p:sp>
      <p:sp>
        <p:nvSpPr>
          <p:cNvPr id="19" name="圆角矩形 18"/>
          <p:cNvSpPr/>
          <p:nvPr/>
        </p:nvSpPr>
        <p:spPr>
          <a:xfrm>
            <a:off x="8680863" y="1921070"/>
            <a:ext cx="811926" cy="324035"/>
          </a:xfrm>
          <a:prstGeom prst="roundRect">
            <a:avLst>
              <a:gd name="adj" fmla="val 11840"/>
            </a:avLst>
          </a:prstGeom>
          <a:solidFill>
            <a:schemeClr val="accent4">
              <a:lumMod val="40000"/>
              <a:lumOff val="6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first</a:t>
            </a:r>
            <a:endParaRPr lang="zh-CN" altLang="en-US" b="1" dirty="0">
              <a:solidFill>
                <a:schemeClr val="tx1"/>
              </a:solidFill>
            </a:endParaRPr>
          </a:p>
        </p:txBody>
      </p:sp>
      <p:sp>
        <p:nvSpPr>
          <p:cNvPr id="24" name="圆角矩形 23"/>
          <p:cNvSpPr/>
          <p:nvPr/>
        </p:nvSpPr>
        <p:spPr>
          <a:xfrm>
            <a:off x="8724388" y="4557856"/>
            <a:ext cx="811926" cy="324035"/>
          </a:xfrm>
          <a:prstGeom prst="roundRect">
            <a:avLst>
              <a:gd name="adj" fmla="val 11840"/>
            </a:avLst>
          </a:prstGeom>
          <a:solidFill>
            <a:schemeClr val="accent4">
              <a:lumMod val="40000"/>
              <a:lumOff val="6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first</a:t>
            </a:r>
            <a:endParaRPr lang="zh-CN" altLang="en-US" b="1" dirty="0">
              <a:solidFill>
                <a:schemeClr val="tx1"/>
              </a:solidFill>
            </a:endParaRPr>
          </a:p>
        </p:txBody>
      </p:sp>
      <p:sp>
        <p:nvSpPr>
          <p:cNvPr id="25" name="圆角矩形 24"/>
          <p:cNvSpPr/>
          <p:nvPr/>
        </p:nvSpPr>
        <p:spPr>
          <a:xfrm>
            <a:off x="1650999" y="4557856"/>
            <a:ext cx="822430" cy="324035"/>
          </a:xfrm>
          <a:prstGeom prst="roundRect">
            <a:avLst>
              <a:gd name="adj" fmla="val 11840"/>
            </a:avLst>
          </a:prstGeom>
          <a:solidFill>
            <a:schemeClr val="accent4">
              <a:lumMod val="40000"/>
              <a:lumOff val="6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320" b="1" dirty="0">
                <a:solidFill>
                  <a:schemeClr val="tx1"/>
                </a:solidFill>
              </a:rPr>
              <a:t>second</a:t>
            </a:r>
            <a:endParaRPr lang="zh-CN" altLang="en-US" sz="1320" b="1" dirty="0">
              <a:solidFill>
                <a:schemeClr val="tx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628" y="4247588"/>
            <a:ext cx="2726812" cy="26365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860" y="4388558"/>
            <a:ext cx="2452528" cy="2469442"/>
          </a:xfrm>
          <a:prstGeom prst="rect">
            <a:avLst/>
          </a:prstGeom>
        </p:spPr>
      </p:pic>
    </p:spTree>
    <p:extLst>
      <p:ext uri="{BB962C8B-B14F-4D97-AF65-F5344CB8AC3E}">
        <p14:creationId xmlns:p14="http://schemas.microsoft.com/office/powerpoint/2010/main" val="2070074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Evaluation</a:t>
            </a:r>
            <a:endParaRPr lang="zh-CN" altLang="en-US" dirty="0"/>
          </a:p>
        </p:txBody>
      </p:sp>
      <p:sp>
        <p:nvSpPr>
          <p:cNvPr id="3" name="日期占位符 2"/>
          <p:cNvSpPr>
            <a:spLocks noGrp="1"/>
          </p:cNvSpPr>
          <p:nvPr>
            <p:ph type="dt" sz="half" idx="10"/>
          </p:nvPr>
        </p:nvSpPr>
        <p:spPr/>
        <p:txBody>
          <a:bodyPr/>
          <a:lstStyle/>
          <a:p>
            <a:fld id="{83D050C5-66EC-BB44-A3B2-5FC6EB6D8151}"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2281758" y="871537"/>
            <a:ext cx="7486650" cy="5114925"/>
          </a:xfrm>
          <a:prstGeom prst="rect">
            <a:avLst/>
          </a:prstGeom>
        </p:spPr>
      </p:pic>
      <p:sp>
        <p:nvSpPr>
          <p:cNvPr id="7" name="矩形 6"/>
          <p:cNvSpPr/>
          <p:nvPr/>
        </p:nvSpPr>
        <p:spPr>
          <a:xfrm>
            <a:off x="4439816" y="1844824"/>
            <a:ext cx="1080120" cy="932953"/>
          </a:xfrm>
          <a:prstGeom prst="rect">
            <a:avLst/>
          </a:pr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824192" y="1844824"/>
            <a:ext cx="1584176" cy="932953"/>
          </a:xfrm>
          <a:prstGeom prst="rect">
            <a:avLst/>
          </a:pr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幻灯片编号占位符 8"/>
          <p:cNvSpPr>
            <a:spLocks noGrp="1"/>
          </p:cNvSpPr>
          <p:nvPr>
            <p:ph type="sldNum" sz="quarter" idx="12"/>
          </p:nvPr>
        </p:nvSpPr>
        <p:spPr/>
        <p:txBody>
          <a:bodyPr/>
          <a:lstStyle/>
          <a:p>
            <a:fld id="{0C913308-F349-4B6D-A68A-DD1791B4A57B}" type="slidenum">
              <a:rPr lang="zh-CN" altLang="en-US" smtClean="0"/>
              <a:t>36</a:t>
            </a:fld>
            <a:endParaRPr lang="zh-CN" altLang="en-US"/>
          </a:p>
        </p:txBody>
      </p:sp>
    </p:spTree>
    <p:extLst>
      <p:ext uri="{BB962C8B-B14F-4D97-AF65-F5344CB8AC3E}">
        <p14:creationId xmlns:p14="http://schemas.microsoft.com/office/powerpoint/2010/main" val="3154086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Random Forests vs. Other Learning Algorithms</a:t>
            </a:r>
            <a:endParaRPr lang="zh-CN" altLang="en-US" dirty="0"/>
          </a:p>
        </p:txBody>
      </p:sp>
      <p:sp>
        <p:nvSpPr>
          <p:cNvPr id="3" name="日期占位符 2"/>
          <p:cNvSpPr>
            <a:spLocks noGrp="1"/>
          </p:cNvSpPr>
          <p:nvPr>
            <p:ph type="dt" sz="half" idx="10"/>
          </p:nvPr>
        </p:nvSpPr>
        <p:spPr/>
        <p:txBody>
          <a:bodyPr/>
          <a:lstStyle/>
          <a:p>
            <a:fld id="{947E3A00-C0E3-824D-AAE2-22D8FD1A2509}"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7" name="图片 6"/>
          <p:cNvPicPr>
            <a:picLocks noChangeAspect="1"/>
          </p:cNvPicPr>
          <p:nvPr/>
        </p:nvPicPr>
        <p:blipFill>
          <a:blip r:embed="rId3"/>
          <a:stretch>
            <a:fillRect/>
          </a:stretch>
        </p:blipFill>
        <p:spPr>
          <a:xfrm>
            <a:off x="890587" y="1762125"/>
            <a:ext cx="10410825" cy="3333750"/>
          </a:xfrm>
          <a:prstGeom prst="rect">
            <a:avLst/>
          </a:prstGeom>
        </p:spPr>
      </p:pic>
      <p:sp>
        <p:nvSpPr>
          <p:cNvPr id="8" name="矩形 7"/>
          <p:cNvSpPr/>
          <p:nvPr/>
        </p:nvSpPr>
        <p:spPr>
          <a:xfrm>
            <a:off x="1919536" y="4581128"/>
            <a:ext cx="2016224" cy="5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841961" y="5095875"/>
            <a:ext cx="8877821" cy="369332"/>
          </a:xfrm>
          <a:prstGeom prst="rect">
            <a:avLst/>
          </a:prstGeom>
          <a:noFill/>
        </p:spPr>
        <p:txBody>
          <a:bodyPr wrap="square" rtlCol="0">
            <a:spAutoFit/>
          </a:bodyPr>
          <a:lstStyle/>
          <a:p>
            <a:r>
              <a:rPr kumimoji="1" lang="en-US" altLang="zh-CN" dirty="0"/>
              <a:t>(The order of features</a:t>
            </a:r>
            <a:r>
              <a:rPr kumimoji="1" lang="zh-CN" altLang="en-US" dirty="0"/>
              <a:t> </a:t>
            </a:r>
            <a:r>
              <a:rPr kumimoji="1" lang="en-US" altLang="zh-CN" dirty="0"/>
              <a:t>is based on </a:t>
            </a:r>
            <a:r>
              <a:rPr lang="en-US" altLang="zh-CN" i="1" dirty="0"/>
              <a:t>mutual information</a:t>
            </a:r>
            <a:r>
              <a:rPr kumimoji="1" lang="en-US" altLang="zh-CN" dirty="0"/>
              <a:t>)</a:t>
            </a:r>
            <a:endParaRPr kumimoji="1" lang="zh-CN" altLang="en-US" dirty="0"/>
          </a:p>
        </p:txBody>
      </p:sp>
      <p:cxnSp>
        <p:nvCxnSpPr>
          <p:cNvPr id="10" name="直线箭头连接符 9"/>
          <p:cNvCxnSpPr/>
          <p:nvPr/>
        </p:nvCxnSpPr>
        <p:spPr>
          <a:xfrm flipH="1">
            <a:off x="8629009" y="2204864"/>
            <a:ext cx="419319" cy="557267"/>
          </a:xfrm>
          <a:prstGeom prst="straightConnector1">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幻灯片编号占位符 8"/>
          <p:cNvSpPr>
            <a:spLocks noGrp="1"/>
          </p:cNvSpPr>
          <p:nvPr>
            <p:ph type="sldNum" sz="quarter" idx="12"/>
          </p:nvPr>
        </p:nvSpPr>
        <p:spPr/>
        <p:txBody>
          <a:bodyPr/>
          <a:lstStyle/>
          <a:p>
            <a:fld id="{0C913308-F349-4B6D-A68A-DD1791B4A57B}" type="slidenum">
              <a:rPr lang="zh-CN" altLang="en-US" smtClean="0"/>
              <a:t>37</a:t>
            </a:fld>
            <a:endParaRPr lang="zh-CN" altLang="en-US"/>
          </a:p>
        </p:txBody>
      </p:sp>
    </p:spTree>
    <p:extLst>
      <p:ext uri="{BB962C8B-B14F-4D97-AF65-F5344CB8AC3E}">
        <p14:creationId xmlns:p14="http://schemas.microsoft.com/office/powerpoint/2010/main" val="2132782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Evaluation</a:t>
            </a:r>
            <a:endParaRPr lang="zh-CN" altLang="en-US" dirty="0"/>
          </a:p>
        </p:txBody>
      </p:sp>
      <p:sp>
        <p:nvSpPr>
          <p:cNvPr id="3" name="日期占位符 2"/>
          <p:cNvSpPr>
            <a:spLocks noGrp="1"/>
          </p:cNvSpPr>
          <p:nvPr>
            <p:ph type="dt" sz="half" idx="10"/>
          </p:nvPr>
        </p:nvSpPr>
        <p:spPr/>
        <p:txBody>
          <a:bodyPr/>
          <a:lstStyle/>
          <a:p>
            <a:fld id="{867E5287-8615-3644-95C0-425366876CC1}"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a:blip r:embed="rId3"/>
          <a:stretch>
            <a:fillRect/>
          </a:stretch>
        </p:blipFill>
        <p:spPr>
          <a:xfrm>
            <a:off x="2281758" y="871537"/>
            <a:ext cx="7486650" cy="5114925"/>
          </a:xfrm>
          <a:prstGeom prst="rect">
            <a:avLst/>
          </a:prstGeom>
        </p:spPr>
      </p:pic>
      <p:sp>
        <p:nvSpPr>
          <p:cNvPr id="7" name="矩形 6"/>
          <p:cNvSpPr/>
          <p:nvPr/>
        </p:nvSpPr>
        <p:spPr>
          <a:xfrm>
            <a:off x="4511824" y="4581128"/>
            <a:ext cx="5112568" cy="644921"/>
          </a:xfrm>
          <a:prstGeom prst="rect">
            <a:avLst/>
          </a:pr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幻灯片编号占位符 8"/>
          <p:cNvSpPr>
            <a:spLocks noGrp="1"/>
          </p:cNvSpPr>
          <p:nvPr>
            <p:ph type="sldNum" sz="quarter" idx="12"/>
          </p:nvPr>
        </p:nvSpPr>
        <p:spPr/>
        <p:txBody>
          <a:bodyPr/>
          <a:lstStyle/>
          <a:p>
            <a:fld id="{0C913308-F349-4B6D-A68A-DD1791B4A57B}" type="slidenum">
              <a:rPr lang="zh-CN" altLang="en-US" smtClean="0"/>
              <a:t>38</a:t>
            </a:fld>
            <a:endParaRPr lang="zh-CN" altLang="en-US"/>
          </a:p>
        </p:txBody>
      </p:sp>
      <p:sp>
        <p:nvSpPr>
          <p:cNvPr id="10" name="文本框 9"/>
          <p:cNvSpPr txBox="1"/>
          <p:nvPr/>
        </p:nvSpPr>
        <p:spPr>
          <a:xfrm>
            <a:off x="9912424" y="3105833"/>
            <a:ext cx="1896211" cy="646331"/>
          </a:xfrm>
          <a:prstGeom prst="rect">
            <a:avLst/>
          </a:prstGeom>
          <a:ln>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a:solidFill>
                  <a:schemeClr val="bg1">
                    <a:lumMod val="65000"/>
                  </a:schemeClr>
                </a:solidFill>
              </a:rPr>
              <a:t>See the paper </a:t>
            </a:r>
            <a:r>
              <a:rPr kumimoji="1" lang="en-US" altLang="zh-CN" dirty="0">
                <a:solidFill>
                  <a:schemeClr val="bg1">
                    <a:lumMod val="65000"/>
                  </a:schemeClr>
                </a:solidFill>
              </a:rPr>
              <a:t>for full details</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29488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en-US" altLang="zh-CN" dirty="0"/>
              <a:t>KPIs and Anomaly Detection</a:t>
            </a:r>
            <a:endParaRPr lang="zh-CN" altLang="en-US" dirty="0"/>
          </a:p>
        </p:txBody>
      </p:sp>
      <p:sp>
        <p:nvSpPr>
          <p:cNvPr id="3" name="日期占位符 2"/>
          <p:cNvSpPr>
            <a:spLocks noGrp="1"/>
          </p:cNvSpPr>
          <p:nvPr>
            <p:ph type="dt" sz="half" idx="10"/>
          </p:nvPr>
        </p:nvSpPr>
        <p:spPr/>
        <p:txBody>
          <a:bodyPr/>
          <a:lstStyle/>
          <a:p>
            <a:fld id="{84F0CA1E-63BD-C546-AF59-65E5ED2B91E1}"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9" name="矩形 8"/>
          <p:cNvSpPr/>
          <p:nvPr/>
        </p:nvSpPr>
        <p:spPr>
          <a:xfrm>
            <a:off x="261450" y="2895327"/>
            <a:ext cx="12093218" cy="461665"/>
          </a:xfrm>
          <a:prstGeom prst="rect">
            <a:avLst/>
          </a:prstGeom>
        </p:spPr>
        <p:txBody>
          <a:bodyPr wrap="square">
            <a:spAutoFit/>
          </a:bodyPr>
          <a:lstStyle/>
          <a:p>
            <a:r>
              <a:rPr lang="en-US" altLang="zh-CN" sz="2400" b="1" dirty="0">
                <a:solidFill>
                  <a:schemeClr val="accent2"/>
                </a:solidFill>
              </a:rPr>
              <a:t>KPIs</a:t>
            </a:r>
            <a:r>
              <a:rPr lang="zh-CN" altLang="en-US" sz="2400" b="1" dirty="0">
                <a:solidFill>
                  <a:schemeClr val="accent2"/>
                </a:solidFill>
              </a:rPr>
              <a:t> </a:t>
            </a:r>
            <a:r>
              <a:rPr lang="en-US" altLang="zh-CN" b="1" dirty="0">
                <a:solidFill>
                  <a:schemeClr val="accent2"/>
                </a:solidFill>
              </a:rPr>
              <a:t>(Key</a:t>
            </a:r>
            <a:r>
              <a:rPr lang="zh-CN" altLang="en-US" b="1" dirty="0">
                <a:solidFill>
                  <a:schemeClr val="accent2"/>
                </a:solidFill>
              </a:rPr>
              <a:t> </a:t>
            </a:r>
            <a:r>
              <a:rPr lang="en-US" altLang="zh-CN" b="1" dirty="0">
                <a:solidFill>
                  <a:schemeClr val="accent2"/>
                </a:solidFill>
              </a:rPr>
              <a:t>Performance</a:t>
            </a:r>
            <a:r>
              <a:rPr lang="zh-CN" altLang="en-US" b="1" dirty="0">
                <a:solidFill>
                  <a:schemeClr val="accent2"/>
                </a:solidFill>
              </a:rPr>
              <a:t> </a:t>
            </a:r>
            <a:r>
              <a:rPr lang="en-US" altLang="zh-CN" b="1" dirty="0">
                <a:solidFill>
                  <a:schemeClr val="accent2"/>
                </a:solidFill>
              </a:rPr>
              <a:t>Indicators)</a:t>
            </a:r>
            <a:r>
              <a:rPr lang="en-US" altLang="zh-CN" sz="2400" b="1" dirty="0">
                <a:solidFill>
                  <a:schemeClr val="accent2"/>
                </a:solidFill>
              </a:rPr>
              <a:t>: </a:t>
            </a:r>
            <a:r>
              <a:rPr lang="en-US" altLang="zh-CN" sz="2000" dirty="0"/>
              <a:t>A set of performance measures that evaluate the service quality</a:t>
            </a:r>
          </a:p>
        </p:txBody>
      </p:sp>
      <p:pic>
        <p:nvPicPr>
          <p:cNvPr id="8" name="图片 7"/>
          <p:cNvPicPr>
            <a:picLocks noChangeAspect="1"/>
          </p:cNvPicPr>
          <p:nvPr/>
        </p:nvPicPr>
        <p:blipFill>
          <a:blip r:embed="rId3"/>
          <a:stretch>
            <a:fillRect/>
          </a:stretch>
        </p:blipFill>
        <p:spPr>
          <a:xfrm>
            <a:off x="3932" y="866768"/>
            <a:ext cx="11924716" cy="1340932"/>
          </a:xfrm>
          <a:prstGeom prst="rect">
            <a:avLst/>
          </a:prstGeom>
        </p:spPr>
      </p:pic>
      <p:sp>
        <p:nvSpPr>
          <p:cNvPr id="10" name="文本框 9"/>
          <p:cNvSpPr txBox="1"/>
          <p:nvPr/>
        </p:nvSpPr>
        <p:spPr>
          <a:xfrm>
            <a:off x="4454122" y="2204864"/>
            <a:ext cx="3024336" cy="338554"/>
          </a:xfrm>
          <a:prstGeom prst="rect">
            <a:avLst/>
          </a:prstGeom>
          <a:noFill/>
        </p:spPr>
        <p:txBody>
          <a:bodyPr wrap="square" rtlCol="0">
            <a:spAutoFit/>
          </a:bodyPr>
          <a:lstStyle/>
          <a:p>
            <a:pPr algn="ctr"/>
            <a:r>
              <a:rPr kumimoji="1" lang="en-US" altLang="zh-CN" sz="1600"/>
              <a:t>Page views (PV) of Baidu</a:t>
            </a:r>
            <a:endParaRPr kumimoji="1" lang="zh-CN" altLang="en-US" sz="1600" dirty="0"/>
          </a:p>
        </p:txBody>
      </p:sp>
      <p:sp>
        <p:nvSpPr>
          <p:cNvPr id="11" name="矩形 10"/>
          <p:cNvSpPr/>
          <p:nvPr/>
        </p:nvSpPr>
        <p:spPr>
          <a:xfrm>
            <a:off x="261450" y="3903439"/>
            <a:ext cx="11667198" cy="461665"/>
          </a:xfrm>
          <a:prstGeom prst="rect">
            <a:avLst/>
          </a:prstGeom>
        </p:spPr>
        <p:txBody>
          <a:bodyPr wrap="square">
            <a:spAutoFit/>
          </a:bodyPr>
          <a:lstStyle/>
          <a:p>
            <a:r>
              <a:rPr lang="en-US" altLang="zh-CN" sz="2400" b="1" dirty="0">
                <a:solidFill>
                  <a:schemeClr val="accent2"/>
                </a:solidFill>
              </a:rPr>
              <a:t>KPI anomalous (unexpected) behaviors </a:t>
            </a:r>
            <a:r>
              <a:rPr lang="en-US" altLang="zh-CN" sz="2000" dirty="0">
                <a:sym typeface="Wingdings" panose="05000000000000000000" pitchFamily="2" charset="2"/>
              </a:rPr>
              <a:t> Potential failures,</a:t>
            </a:r>
            <a:r>
              <a:rPr lang="zh-CN" altLang="en-US" sz="2000" dirty="0">
                <a:sym typeface="Wingdings" panose="05000000000000000000" pitchFamily="2" charset="2"/>
              </a:rPr>
              <a:t> </a:t>
            </a:r>
            <a:r>
              <a:rPr lang="en-US" altLang="zh-CN" sz="2000" dirty="0">
                <a:sym typeface="Wingdings" panose="05000000000000000000" pitchFamily="2" charset="2"/>
              </a:rPr>
              <a:t>bugs,</a:t>
            </a:r>
            <a:r>
              <a:rPr lang="zh-CN" altLang="en-US" sz="2000" dirty="0">
                <a:sym typeface="Wingdings" panose="05000000000000000000" pitchFamily="2" charset="2"/>
              </a:rPr>
              <a:t> </a:t>
            </a:r>
            <a:r>
              <a:rPr lang="en-US" altLang="zh-CN" sz="2000" dirty="0">
                <a:sym typeface="Wingdings" panose="05000000000000000000" pitchFamily="2" charset="2"/>
              </a:rPr>
              <a:t>attacks...</a:t>
            </a:r>
            <a:r>
              <a:rPr lang="zh-CN" altLang="en-US" sz="2000" dirty="0">
                <a:sym typeface="Wingdings" panose="05000000000000000000" pitchFamily="2" charset="2"/>
              </a:rPr>
              <a:t> </a:t>
            </a:r>
            <a:endParaRPr lang="en-US" altLang="zh-CN" sz="2000" dirty="0"/>
          </a:p>
        </p:txBody>
      </p:sp>
      <p:sp>
        <p:nvSpPr>
          <p:cNvPr id="2" name="椭圆 1"/>
          <p:cNvSpPr/>
          <p:nvPr/>
        </p:nvSpPr>
        <p:spPr>
          <a:xfrm>
            <a:off x="6497803" y="980728"/>
            <a:ext cx="462293" cy="462293"/>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p>
        </p:txBody>
      </p:sp>
      <p:sp>
        <p:nvSpPr>
          <p:cNvPr id="12" name="椭圆 11"/>
          <p:cNvSpPr/>
          <p:nvPr/>
        </p:nvSpPr>
        <p:spPr>
          <a:xfrm>
            <a:off x="1127448" y="980728"/>
            <a:ext cx="462293" cy="462293"/>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p>
        </p:txBody>
      </p:sp>
      <p:sp>
        <p:nvSpPr>
          <p:cNvPr id="13" name="矩形 12"/>
          <p:cNvSpPr/>
          <p:nvPr/>
        </p:nvSpPr>
        <p:spPr>
          <a:xfrm>
            <a:off x="261449" y="4911551"/>
            <a:ext cx="10202359" cy="461665"/>
          </a:xfrm>
          <a:prstGeom prst="rect">
            <a:avLst/>
          </a:prstGeom>
        </p:spPr>
        <p:txBody>
          <a:bodyPr wrap="square">
            <a:spAutoFit/>
          </a:bodyPr>
          <a:lstStyle/>
          <a:p>
            <a:pPr lvl="0"/>
            <a:r>
              <a:rPr lang="en-US" altLang="zh-CN" sz="2400" b="1" dirty="0">
                <a:solidFill>
                  <a:schemeClr val="accent2"/>
                </a:solidFill>
              </a:rPr>
              <a:t>Anomaly detection matters: </a:t>
            </a:r>
            <a:r>
              <a:rPr lang="en-US" altLang="zh-CN" sz="2000" dirty="0">
                <a:solidFill>
                  <a:prstClr val="black"/>
                </a:solidFill>
              </a:rPr>
              <a:t>Find anomalous behaviors of the KPI curve</a:t>
            </a:r>
          </a:p>
        </p:txBody>
      </p:sp>
      <p:sp>
        <p:nvSpPr>
          <p:cNvPr id="14" name="矩形 13"/>
          <p:cNvSpPr/>
          <p:nvPr/>
        </p:nvSpPr>
        <p:spPr>
          <a:xfrm>
            <a:off x="4367808" y="5313402"/>
            <a:ext cx="6096000" cy="707886"/>
          </a:xfrm>
          <a:prstGeom prst="rect">
            <a:avLst/>
          </a:prstGeom>
        </p:spPr>
        <p:txBody>
          <a:bodyPr>
            <a:spAutoFit/>
          </a:bodyPr>
          <a:lstStyle/>
          <a:p>
            <a:r>
              <a:rPr lang="en-US" altLang="zh-CN" sz="2000" dirty="0">
                <a:sym typeface="Wingdings" panose="05000000000000000000" pitchFamily="2" charset="2"/>
              </a:rPr>
              <a:t> </a:t>
            </a:r>
            <a:r>
              <a:rPr lang="en-US" altLang="zh-CN" sz="2000" dirty="0"/>
              <a:t>Diagnose and fix it</a:t>
            </a:r>
          </a:p>
          <a:p>
            <a:r>
              <a:rPr lang="en-US" altLang="zh-CN" sz="2000" dirty="0">
                <a:sym typeface="Wingdings" panose="05000000000000000000" pitchFamily="2" charset="2"/>
              </a:rPr>
              <a:t> </a:t>
            </a:r>
            <a:r>
              <a:rPr lang="en-US" altLang="zh-CN" sz="2000" dirty="0"/>
              <a:t>Avoid further influences and revenue losses</a:t>
            </a:r>
          </a:p>
        </p:txBody>
      </p:sp>
      <p:sp>
        <p:nvSpPr>
          <p:cNvPr id="7" name="幻灯片编号占位符 6"/>
          <p:cNvSpPr>
            <a:spLocks noGrp="1"/>
          </p:cNvSpPr>
          <p:nvPr>
            <p:ph type="sldNum" sz="quarter" idx="12"/>
          </p:nvPr>
        </p:nvSpPr>
        <p:spPr/>
        <p:txBody>
          <a:bodyPr/>
          <a:lstStyle/>
          <a:p>
            <a:fld id="{0C913308-F349-4B6D-A68A-DD1791B4A57B}" type="slidenum">
              <a:rPr lang="zh-CN" altLang="en-US" smtClean="0"/>
              <a:t>3</a:t>
            </a:fld>
            <a:endParaRPr lang="zh-CN" altLang="en-US"/>
          </a:p>
        </p:txBody>
      </p:sp>
    </p:spTree>
    <p:extLst>
      <p:ext uri="{BB962C8B-B14F-4D97-AF65-F5344CB8AC3E}">
        <p14:creationId xmlns:p14="http://schemas.microsoft.com/office/powerpoint/2010/main" val="14960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Opprentice</a:t>
            </a:r>
            <a:r>
              <a:rPr lang="zh-CN" altLang="en-US" dirty="0"/>
              <a:t> </a:t>
            </a:r>
            <a:r>
              <a:rPr lang="en-US" altLang="zh-CN" dirty="0"/>
              <a:t>as</a:t>
            </a:r>
            <a:r>
              <a:rPr lang="zh-CN" altLang="en-US" dirty="0"/>
              <a:t> </a:t>
            </a:r>
            <a:r>
              <a:rPr lang="en-US" altLang="zh-CN" dirty="0"/>
              <a:t>a</a:t>
            </a:r>
            <a:r>
              <a:rPr lang="zh-CN" altLang="en-US" dirty="0"/>
              <a:t> </a:t>
            </a:r>
            <a:r>
              <a:rPr lang="en-US" altLang="zh-CN" dirty="0"/>
              <a:t>whole</a:t>
            </a:r>
            <a:endParaRPr lang="zh-CN" altLang="en-US" dirty="0"/>
          </a:p>
        </p:txBody>
      </p:sp>
      <p:sp>
        <p:nvSpPr>
          <p:cNvPr id="3" name="日期占位符 2"/>
          <p:cNvSpPr>
            <a:spLocks noGrp="1"/>
          </p:cNvSpPr>
          <p:nvPr>
            <p:ph type="dt" sz="half" idx="10"/>
          </p:nvPr>
        </p:nvSpPr>
        <p:spPr/>
        <p:txBody>
          <a:bodyPr/>
          <a:lstStyle/>
          <a:p>
            <a:fld id="{426C5791-5FCB-DF46-A644-F976FF08B62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rotWithShape="1">
          <a:blip r:embed="rId3"/>
          <a:srcRect t="4604"/>
          <a:stretch/>
        </p:blipFill>
        <p:spPr>
          <a:xfrm>
            <a:off x="0" y="1556792"/>
            <a:ext cx="12094767" cy="2983941"/>
          </a:xfrm>
          <a:prstGeom prst="rect">
            <a:avLst/>
          </a:prstGeom>
        </p:spPr>
      </p:pic>
      <p:sp>
        <p:nvSpPr>
          <p:cNvPr id="7" name="文本框 6"/>
          <p:cNvSpPr txBox="1"/>
          <p:nvPr/>
        </p:nvSpPr>
        <p:spPr>
          <a:xfrm>
            <a:off x="551384" y="4858327"/>
            <a:ext cx="5760640" cy="461665"/>
          </a:xfrm>
          <a:prstGeom prst="rect">
            <a:avLst/>
          </a:prstGeom>
          <a:noFill/>
        </p:spPr>
        <p:txBody>
          <a:bodyPr wrap="square" rtlCol="0">
            <a:spAutoFit/>
          </a:bodyPr>
          <a:lstStyle/>
          <a:p>
            <a:r>
              <a:rPr lang="en-US" altLang="zh-CN" sz="2400" dirty="0"/>
              <a:t>Opprentice</a:t>
            </a:r>
            <a:r>
              <a:rPr lang="zh-CN" altLang="en-US" sz="2400" dirty="0"/>
              <a:t> </a:t>
            </a:r>
            <a:r>
              <a:rPr lang="en-US" altLang="zh-CN" sz="2400" dirty="0"/>
              <a:t>achieves </a:t>
            </a:r>
          </a:p>
        </p:txBody>
      </p:sp>
      <p:sp>
        <p:nvSpPr>
          <p:cNvPr id="8" name="文本框 7"/>
          <p:cNvSpPr txBox="1"/>
          <p:nvPr/>
        </p:nvSpPr>
        <p:spPr>
          <a:xfrm>
            <a:off x="1661749" y="5271676"/>
            <a:ext cx="1107752" cy="523220"/>
          </a:xfrm>
          <a:prstGeom prst="rect">
            <a:avLst/>
          </a:prstGeom>
          <a:noFill/>
        </p:spPr>
        <p:txBody>
          <a:bodyPr wrap="square" rtlCol="0">
            <a:spAutoFit/>
          </a:bodyPr>
          <a:lstStyle/>
          <a:p>
            <a:pPr algn="ctr"/>
            <a:r>
              <a:rPr lang="en-US" altLang="zh-CN" sz="2800" b="1" dirty="0">
                <a:solidFill>
                  <a:schemeClr val="accent2"/>
                </a:solidFill>
              </a:rPr>
              <a:t>40%</a:t>
            </a:r>
          </a:p>
        </p:txBody>
      </p:sp>
      <p:sp>
        <p:nvSpPr>
          <p:cNvPr id="9" name="文本框 8"/>
          <p:cNvSpPr txBox="1"/>
          <p:nvPr/>
        </p:nvSpPr>
        <p:spPr>
          <a:xfrm>
            <a:off x="5747851" y="5227659"/>
            <a:ext cx="1107752" cy="523220"/>
          </a:xfrm>
          <a:prstGeom prst="rect">
            <a:avLst/>
          </a:prstGeom>
          <a:noFill/>
        </p:spPr>
        <p:txBody>
          <a:bodyPr wrap="square" rtlCol="0">
            <a:spAutoFit/>
          </a:bodyPr>
          <a:lstStyle/>
          <a:p>
            <a:pPr algn="ctr"/>
            <a:r>
              <a:rPr lang="en-US" altLang="zh-CN" sz="2800" b="1" dirty="0">
                <a:solidFill>
                  <a:schemeClr val="accent2"/>
                </a:solidFill>
              </a:rPr>
              <a:t>23%</a:t>
            </a:r>
          </a:p>
        </p:txBody>
      </p:sp>
      <p:sp>
        <p:nvSpPr>
          <p:cNvPr id="10" name="文本框 9"/>
          <p:cNvSpPr txBox="1"/>
          <p:nvPr/>
        </p:nvSpPr>
        <p:spPr>
          <a:xfrm>
            <a:off x="9833953" y="5281544"/>
            <a:ext cx="1107752" cy="523220"/>
          </a:xfrm>
          <a:prstGeom prst="rect">
            <a:avLst/>
          </a:prstGeom>
          <a:noFill/>
        </p:spPr>
        <p:txBody>
          <a:bodyPr wrap="square" rtlCol="0">
            <a:spAutoFit/>
          </a:bodyPr>
          <a:lstStyle/>
          <a:p>
            <a:pPr algn="ctr"/>
            <a:r>
              <a:rPr lang="en-US" altLang="zh-CN" sz="2800" b="1" dirty="0">
                <a:solidFill>
                  <a:schemeClr val="accent2"/>
                </a:solidFill>
              </a:rPr>
              <a:t>110%</a:t>
            </a:r>
          </a:p>
        </p:txBody>
      </p:sp>
      <p:sp>
        <p:nvSpPr>
          <p:cNvPr id="11" name="文本框 10"/>
          <p:cNvSpPr txBox="1"/>
          <p:nvPr/>
        </p:nvSpPr>
        <p:spPr>
          <a:xfrm>
            <a:off x="536236" y="5703639"/>
            <a:ext cx="9736228" cy="461665"/>
          </a:xfrm>
          <a:prstGeom prst="rect">
            <a:avLst/>
          </a:prstGeom>
          <a:noFill/>
        </p:spPr>
        <p:txBody>
          <a:bodyPr wrap="square" rtlCol="0">
            <a:spAutoFit/>
          </a:bodyPr>
          <a:lstStyle/>
          <a:p>
            <a:r>
              <a:rPr lang="en-US" altLang="zh-CN" sz="2400" dirty="0"/>
              <a:t>more points inside the preference</a:t>
            </a:r>
            <a:r>
              <a:rPr lang="zh-CN" altLang="en-US" sz="2400" dirty="0"/>
              <a:t> </a:t>
            </a:r>
            <a:r>
              <a:rPr lang="en-US" altLang="zh-CN" sz="2400" dirty="0"/>
              <a:t>regions than</a:t>
            </a:r>
            <a:r>
              <a:rPr lang="zh-CN" altLang="en-US" sz="2400" dirty="0"/>
              <a:t> </a:t>
            </a:r>
            <a:r>
              <a:rPr lang="en-US" altLang="zh-CN" sz="2400" dirty="0"/>
              <a:t>5-Fold</a:t>
            </a:r>
            <a:r>
              <a:rPr lang="zh-CN" altLang="en-US" sz="2400" dirty="0"/>
              <a:t> </a:t>
            </a:r>
            <a:r>
              <a:rPr lang="en-US" altLang="zh-CN" sz="2400" dirty="0"/>
              <a:t>cross-validation</a:t>
            </a:r>
          </a:p>
        </p:txBody>
      </p:sp>
      <p:sp>
        <p:nvSpPr>
          <p:cNvPr id="12" name="幻灯片编号占位符 11"/>
          <p:cNvSpPr>
            <a:spLocks noGrp="1"/>
          </p:cNvSpPr>
          <p:nvPr>
            <p:ph type="sldNum" sz="quarter" idx="12"/>
          </p:nvPr>
        </p:nvSpPr>
        <p:spPr/>
        <p:txBody>
          <a:bodyPr/>
          <a:lstStyle/>
          <a:p>
            <a:fld id="{0C913308-F349-4B6D-A68A-DD1791B4A57B}" type="slidenum">
              <a:rPr lang="zh-CN" altLang="en-US" smtClean="0"/>
              <a:t>39</a:t>
            </a:fld>
            <a:endParaRPr lang="zh-CN" altLang="en-US"/>
          </a:p>
        </p:txBody>
      </p:sp>
      <p:cxnSp>
        <p:nvCxnSpPr>
          <p:cNvPr id="15" name="直线箭头连接符 14"/>
          <p:cNvCxnSpPr/>
          <p:nvPr/>
        </p:nvCxnSpPr>
        <p:spPr>
          <a:xfrm>
            <a:off x="6744072" y="1289178"/>
            <a:ext cx="0" cy="432048"/>
          </a:xfrm>
          <a:prstGeom prst="straightConnector1">
            <a:avLst/>
          </a:prstGeom>
          <a:ln w="19050">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6" name="文本框 15"/>
          <p:cNvSpPr txBox="1"/>
          <p:nvPr/>
        </p:nvSpPr>
        <p:spPr>
          <a:xfrm>
            <a:off x="5951984" y="817548"/>
            <a:ext cx="1728192" cy="523220"/>
          </a:xfrm>
          <a:prstGeom prst="rect">
            <a:avLst/>
          </a:prstGeom>
          <a:noFill/>
        </p:spPr>
        <p:txBody>
          <a:bodyPr wrap="square" rtlCol="0">
            <a:spAutoFit/>
          </a:bodyPr>
          <a:lstStyle/>
          <a:p>
            <a:pPr algn="ctr"/>
            <a:r>
              <a:rPr kumimoji="1" lang="en-US" altLang="zh-CN" sz="1400" dirty="0"/>
              <a:t>Oracle mode</a:t>
            </a:r>
          </a:p>
          <a:p>
            <a:pPr algn="ctr"/>
            <a:r>
              <a:rPr kumimoji="1" lang="en-US" altLang="zh-CN" sz="1400" dirty="0"/>
              <a:t>(best case) </a:t>
            </a:r>
            <a:endParaRPr kumimoji="1" lang="zh-CN" altLang="en-US" sz="1400" dirty="0"/>
          </a:p>
        </p:txBody>
      </p:sp>
      <p:cxnSp>
        <p:nvCxnSpPr>
          <p:cNvPr id="17" name="直线箭头连接符 16"/>
          <p:cNvCxnSpPr/>
          <p:nvPr/>
        </p:nvCxnSpPr>
        <p:spPr>
          <a:xfrm>
            <a:off x="5760663" y="1268760"/>
            <a:ext cx="0" cy="706012"/>
          </a:xfrm>
          <a:prstGeom prst="straightConnector1">
            <a:avLst/>
          </a:prstGeom>
          <a:ln w="19050">
            <a:solidFill>
              <a:srgbClr val="7030A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9" name="文本框 18"/>
          <p:cNvSpPr txBox="1"/>
          <p:nvPr/>
        </p:nvSpPr>
        <p:spPr>
          <a:xfrm>
            <a:off x="4943872" y="980728"/>
            <a:ext cx="1728192" cy="307777"/>
          </a:xfrm>
          <a:prstGeom prst="rect">
            <a:avLst/>
          </a:prstGeom>
          <a:noFill/>
        </p:spPr>
        <p:txBody>
          <a:bodyPr wrap="square" rtlCol="0">
            <a:spAutoFit/>
          </a:bodyPr>
          <a:lstStyle/>
          <a:p>
            <a:pPr algn="ctr"/>
            <a:r>
              <a:rPr kumimoji="1" lang="en-US" altLang="zh-CN" sz="1400" dirty="0">
                <a:solidFill>
                  <a:srgbClr val="7030A0"/>
                </a:solidFill>
              </a:rPr>
              <a:t>Opprentice</a:t>
            </a:r>
            <a:endParaRPr kumimoji="1" lang="zh-CN" altLang="en-US" sz="1400" dirty="0">
              <a:solidFill>
                <a:srgbClr val="7030A0"/>
              </a:solidFill>
            </a:endParaRPr>
          </a:p>
        </p:txBody>
      </p:sp>
      <p:cxnSp>
        <p:nvCxnSpPr>
          <p:cNvPr id="21" name="直线箭头连接符 20"/>
          <p:cNvCxnSpPr/>
          <p:nvPr/>
        </p:nvCxnSpPr>
        <p:spPr>
          <a:xfrm>
            <a:off x="4979876" y="1282828"/>
            <a:ext cx="0" cy="521356"/>
          </a:xfrm>
          <a:prstGeom prst="straightConnector1">
            <a:avLst/>
          </a:prstGeom>
          <a:ln w="19050">
            <a:solidFill>
              <a:srgbClr val="0070C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3" name="文本框 22"/>
          <p:cNvSpPr txBox="1"/>
          <p:nvPr/>
        </p:nvSpPr>
        <p:spPr>
          <a:xfrm>
            <a:off x="4439816" y="980728"/>
            <a:ext cx="1080120" cy="307777"/>
          </a:xfrm>
          <a:prstGeom prst="rect">
            <a:avLst/>
          </a:prstGeom>
          <a:noFill/>
        </p:spPr>
        <p:txBody>
          <a:bodyPr wrap="square" rtlCol="0">
            <a:spAutoFit/>
          </a:bodyPr>
          <a:lstStyle/>
          <a:p>
            <a:pPr algn="ctr"/>
            <a:r>
              <a:rPr kumimoji="1" lang="en-US" altLang="zh-CN" sz="1400" dirty="0">
                <a:solidFill>
                  <a:srgbClr val="0070C0"/>
                </a:solidFill>
              </a:rPr>
              <a:t>5-Fold</a:t>
            </a:r>
            <a:endParaRPr kumimoji="1" lang="zh-CN" altLang="en-US" sz="1400" dirty="0">
              <a:solidFill>
                <a:srgbClr val="0070C0"/>
              </a:solidFill>
            </a:endParaRPr>
          </a:p>
        </p:txBody>
      </p:sp>
    </p:spTree>
    <p:extLst>
      <p:ext uri="{BB962C8B-B14F-4D97-AF65-F5344CB8AC3E}">
        <p14:creationId xmlns:p14="http://schemas.microsoft.com/office/powerpoint/2010/main" val="3368910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Opprentice</a:t>
            </a:r>
            <a:r>
              <a:rPr lang="zh-CN" altLang="en-US" dirty="0"/>
              <a:t> </a:t>
            </a:r>
            <a:r>
              <a:rPr lang="en-US" altLang="zh-CN" dirty="0"/>
              <a:t>as</a:t>
            </a:r>
            <a:r>
              <a:rPr lang="zh-CN" altLang="en-US" dirty="0"/>
              <a:t> </a:t>
            </a:r>
            <a:r>
              <a:rPr lang="en-US" altLang="zh-CN" dirty="0"/>
              <a:t>a</a:t>
            </a:r>
            <a:r>
              <a:rPr lang="zh-CN" altLang="en-US" dirty="0"/>
              <a:t> </a:t>
            </a:r>
            <a:r>
              <a:rPr lang="en-US" altLang="zh-CN" dirty="0"/>
              <a:t>whole</a:t>
            </a:r>
            <a:endParaRPr lang="zh-CN" altLang="en-US" dirty="0"/>
          </a:p>
        </p:txBody>
      </p:sp>
      <p:sp>
        <p:nvSpPr>
          <p:cNvPr id="3" name="日期占位符 2"/>
          <p:cNvSpPr>
            <a:spLocks noGrp="1"/>
          </p:cNvSpPr>
          <p:nvPr>
            <p:ph type="dt" sz="half" idx="10"/>
          </p:nvPr>
        </p:nvSpPr>
        <p:spPr/>
        <p:txBody>
          <a:bodyPr/>
          <a:lstStyle/>
          <a:p>
            <a:fld id="{426C5791-5FCB-DF46-A644-F976FF08B62B}"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pic>
        <p:nvPicPr>
          <p:cNvPr id="6" name="图片 5"/>
          <p:cNvPicPr>
            <a:picLocks noChangeAspect="1"/>
          </p:cNvPicPr>
          <p:nvPr/>
        </p:nvPicPr>
        <p:blipFill rotWithShape="1">
          <a:blip r:embed="rId3"/>
          <a:srcRect t="4604"/>
          <a:stretch/>
        </p:blipFill>
        <p:spPr>
          <a:xfrm>
            <a:off x="0" y="1556792"/>
            <a:ext cx="12094767" cy="2983941"/>
          </a:xfrm>
          <a:prstGeom prst="rect">
            <a:avLst/>
          </a:prstGeom>
        </p:spPr>
      </p:pic>
      <p:sp>
        <p:nvSpPr>
          <p:cNvPr id="7" name="文本框 6"/>
          <p:cNvSpPr txBox="1"/>
          <p:nvPr/>
        </p:nvSpPr>
        <p:spPr>
          <a:xfrm>
            <a:off x="551384" y="4858327"/>
            <a:ext cx="5760640" cy="461665"/>
          </a:xfrm>
          <a:prstGeom prst="rect">
            <a:avLst/>
          </a:prstGeom>
          <a:noFill/>
        </p:spPr>
        <p:txBody>
          <a:bodyPr wrap="square" rtlCol="0">
            <a:spAutoFit/>
          </a:bodyPr>
          <a:lstStyle/>
          <a:p>
            <a:r>
              <a:rPr lang="en-US" altLang="zh-CN" sz="2400" dirty="0"/>
              <a:t>Opprentice</a:t>
            </a:r>
            <a:r>
              <a:rPr lang="zh-CN" altLang="en-US" sz="2400" dirty="0"/>
              <a:t> </a:t>
            </a:r>
            <a:r>
              <a:rPr lang="en-US" altLang="zh-CN" sz="2400" dirty="0"/>
              <a:t>achieves </a:t>
            </a:r>
          </a:p>
        </p:txBody>
      </p:sp>
      <p:sp>
        <p:nvSpPr>
          <p:cNvPr id="8" name="文本框 7"/>
          <p:cNvSpPr txBox="1"/>
          <p:nvPr/>
        </p:nvSpPr>
        <p:spPr>
          <a:xfrm>
            <a:off x="1661749" y="5271676"/>
            <a:ext cx="1107752" cy="523220"/>
          </a:xfrm>
          <a:prstGeom prst="rect">
            <a:avLst/>
          </a:prstGeom>
          <a:noFill/>
        </p:spPr>
        <p:txBody>
          <a:bodyPr wrap="square" rtlCol="0">
            <a:spAutoFit/>
          </a:bodyPr>
          <a:lstStyle/>
          <a:p>
            <a:pPr algn="ctr"/>
            <a:r>
              <a:rPr lang="en-US" altLang="zh-CN" sz="2800" b="1" dirty="0">
                <a:solidFill>
                  <a:schemeClr val="accent2"/>
                </a:solidFill>
              </a:rPr>
              <a:t>40%</a:t>
            </a:r>
          </a:p>
        </p:txBody>
      </p:sp>
      <p:sp>
        <p:nvSpPr>
          <p:cNvPr id="9" name="文本框 8"/>
          <p:cNvSpPr txBox="1"/>
          <p:nvPr/>
        </p:nvSpPr>
        <p:spPr>
          <a:xfrm>
            <a:off x="5747851" y="5227659"/>
            <a:ext cx="1107752" cy="523220"/>
          </a:xfrm>
          <a:prstGeom prst="rect">
            <a:avLst/>
          </a:prstGeom>
          <a:noFill/>
        </p:spPr>
        <p:txBody>
          <a:bodyPr wrap="square" rtlCol="0">
            <a:spAutoFit/>
          </a:bodyPr>
          <a:lstStyle/>
          <a:p>
            <a:pPr algn="ctr"/>
            <a:r>
              <a:rPr lang="en-US" altLang="zh-CN" sz="2800" b="1" dirty="0">
                <a:solidFill>
                  <a:schemeClr val="accent2"/>
                </a:solidFill>
              </a:rPr>
              <a:t>23%</a:t>
            </a:r>
          </a:p>
        </p:txBody>
      </p:sp>
      <p:sp>
        <p:nvSpPr>
          <p:cNvPr id="10" name="文本框 9"/>
          <p:cNvSpPr txBox="1"/>
          <p:nvPr/>
        </p:nvSpPr>
        <p:spPr>
          <a:xfrm>
            <a:off x="9833953" y="5281544"/>
            <a:ext cx="1107752" cy="523220"/>
          </a:xfrm>
          <a:prstGeom prst="rect">
            <a:avLst/>
          </a:prstGeom>
          <a:noFill/>
        </p:spPr>
        <p:txBody>
          <a:bodyPr wrap="square" rtlCol="0">
            <a:spAutoFit/>
          </a:bodyPr>
          <a:lstStyle/>
          <a:p>
            <a:pPr algn="ctr"/>
            <a:r>
              <a:rPr lang="en-US" altLang="zh-CN" sz="2800" b="1" dirty="0">
                <a:solidFill>
                  <a:schemeClr val="accent2"/>
                </a:solidFill>
              </a:rPr>
              <a:t>110%</a:t>
            </a:r>
          </a:p>
        </p:txBody>
      </p:sp>
      <p:sp>
        <p:nvSpPr>
          <p:cNvPr id="11" name="文本框 10"/>
          <p:cNvSpPr txBox="1"/>
          <p:nvPr/>
        </p:nvSpPr>
        <p:spPr>
          <a:xfrm>
            <a:off x="536236" y="5703639"/>
            <a:ext cx="9736228" cy="461665"/>
          </a:xfrm>
          <a:prstGeom prst="rect">
            <a:avLst/>
          </a:prstGeom>
          <a:noFill/>
        </p:spPr>
        <p:txBody>
          <a:bodyPr wrap="square" rtlCol="0">
            <a:spAutoFit/>
          </a:bodyPr>
          <a:lstStyle/>
          <a:p>
            <a:r>
              <a:rPr lang="en-US" altLang="zh-CN" sz="2400" dirty="0"/>
              <a:t>more points inside the preference</a:t>
            </a:r>
            <a:r>
              <a:rPr lang="zh-CN" altLang="en-US" sz="2400" dirty="0"/>
              <a:t> </a:t>
            </a:r>
            <a:r>
              <a:rPr lang="en-US" altLang="zh-CN" sz="2400" dirty="0"/>
              <a:t>regions than</a:t>
            </a:r>
            <a:r>
              <a:rPr lang="zh-CN" altLang="en-US" sz="2400" dirty="0"/>
              <a:t> </a:t>
            </a:r>
            <a:r>
              <a:rPr lang="en-US" altLang="zh-CN" sz="2400" dirty="0"/>
              <a:t>5-Fold</a:t>
            </a:r>
            <a:r>
              <a:rPr lang="zh-CN" altLang="en-US" sz="2400" dirty="0"/>
              <a:t> </a:t>
            </a:r>
            <a:r>
              <a:rPr lang="en-US" altLang="zh-CN" sz="2400" dirty="0"/>
              <a:t>cross-validation</a:t>
            </a:r>
          </a:p>
        </p:txBody>
      </p:sp>
      <p:sp>
        <p:nvSpPr>
          <p:cNvPr id="12" name="幻灯片编号占位符 11"/>
          <p:cNvSpPr>
            <a:spLocks noGrp="1"/>
          </p:cNvSpPr>
          <p:nvPr>
            <p:ph type="sldNum" sz="quarter" idx="12"/>
          </p:nvPr>
        </p:nvSpPr>
        <p:spPr/>
        <p:txBody>
          <a:bodyPr/>
          <a:lstStyle/>
          <a:p>
            <a:fld id="{0C913308-F349-4B6D-A68A-DD1791B4A57B}" type="slidenum">
              <a:rPr lang="zh-CN" altLang="en-US" smtClean="0"/>
              <a:t>40</a:t>
            </a:fld>
            <a:endParaRPr lang="zh-CN" altLang="en-US"/>
          </a:p>
        </p:txBody>
      </p:sp>
      <p:cxnSp>
        <p:nvCxnSpPr>
          <p:cNvPr id="15" name="直线箭头连接符 14"/>
          <p:cNvCxnSpPr/>
          <p:nvPr/>
        </p:nvCxnSpPr>
        <p:spPr>
          <a:xfrm>
            <a:off x="6744072" y="1289178"/>
            <a:ext cx="0" cy="432048"/>
          </a:xfrm>
          <a:prstGeom prst="straightConnector1">
            <a:avLst/>
          </a:prstGeom>
          <a:ln w="19050">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6" name="文本框 15"/>
          <p:cNvSpPr txBox="1"/>
          <p:nvPr/>
        </p:nvSpPr>
        <p:spPr>
          <a:xfrm>
            <a:off x="5951984" y="817548"/>
            <a:ext cx="1728192" cy="523220"/>
          </a:xfrm>
          <a:prstGeom prst="rect">
            <a:avLst/>
          </a:prstGeom>
          <a:noFill/>
        </p:spPr>
        <p:txBody>
          <a:bodyPr wrap="square" rtlCol="0">
            <a:spAutoFit/>
          </a:bodyPr>
          <a:lstStyle/>
          <a:p>
            <a:pPr algn="ctr"/>
            <a:r>
              <a:rPr kumimoji="1" lang="en-US" altLang="zh-CN" sz="1400" dirty="0"/>
              <a:t>Oracle mode</a:t>
            </a:r>
          </a:p>
          <a:p>
            <a:pPr algn="ctr"/>
            <a:r>
              <a:rPr kumimoji="1" lang="en-US" altLang="zh-CN" sz="1400" dirty="0"/>
              <a:t>(best case) </a:t>
            </a:r>
            <a:endParaRPr kumimoji="1" lang="zh-CN" altLang="en-US" sz="1400" dirty="0"/>
          </a:p>
        </p:txBody>
      </p:sp>
      <p:cxnSp>
        <p:nvCxnSpPr>
          <p:cNvPr id="17" name="直线箭头连接符 16"/>
          <p:cNvCxnSpPr/>
          <p:nvPr/>
        </p:nvCxnSpPr>
        <p:spPr>
          <a:xfrm>
            <a:off x="5760663" y="1268760"/>
            <a:ext cx="0" cy="706012"/>
          </a:xfrm>
          <a:prstGeom prst="straightConnector1">
            <a:avLst/>
          </a:prstGeom>
          <a:ln w="19050">
            <a:solidFill>
              <a:srgbClr val="7030A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19" name="文本框 18"/>
          <p:cNvSpPr txBox="1"/>
          <p:nvPr/>
        </p:nvSpPr>
        <p:spPr>
          <a:xfrm>
            <a:off x="4943872" y="980728"/>
            <a:ext cx="1728192" cy="307777"/>
          </a:xfrm>
          <a:prstGeom prst="rect">
            <a:avLst/>
          </a:prstGeom>
          <a:noFill/>
        </p:spPr>
        <p:txBody>
          <a:bodyPr wrap="square" rtlCol="0">
            <a:spAutoFit/>
          </a:bodyPr>
          <a:lstStyle/>
          <a:p>
            <a:pPr algn="ctr"/>
            <a:r>
              <a:rPr kumimoji="1" lang="en-US" altLang="zh-CN" sz="1400" dirty="0">
                <a:solidFill>
                  <a:srgbClr val="7030A0"/>
                </a:solidFill>
              </a:rPr>
              <a:t>Opprentice</a:t>
            </a:r>
            <a:endParaRPr kumimoji="1" lang="zh-CN" altLang="en-US" sz="1400" dirty="0">
              <a:solidFill>
                <a:srgbClr val="7030A0"/>
              </a:solidFill>
            </a:endParaRPr>
          </a:p>
        </p:txBody>
      </p:sp>
      <p:cxnSp>
        <p:nvCxnSpPr>
          <p:cNvPr id="21" name="直线箭头连接符 20"/>
          <p:cNvCxnSpPr/>
          <p:nvPr/>
        </p:nvCxnSpPr>
        <p:spPr>
          <a:xfrm>
            <a:off x="4979876" y="1282828"/>
            <a:ext cx="0" cy="521356"/>
          </a:xfrm>
          <a:prstGeom prst="straightConnector1">
            <a:avLst/>
          </a:prstGeom>
          <a:ln w="19050">
            <a:solidFill>
              <a:srgbClr val="0070C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3" name="文本框 22"/>
          <p:cNvSpPr txBox="1"/>
          <p:nvPr/>
        </p:nvSpPr>
        <p:spPr>
          <a:xfrm>
            <a:off x="4439816" y="980728"/>
            <a:ext cx="1080120" cy="307777"/>
          </a:xfrm>
          <a:prstGeom prst="rect">
            <a:avLst/>
          </a:prstGeom>
          <a:noFill/>
        </p:spPr>
        <p:txBody>
          <a:bodyPr wrap="square" rtlCol="0">
            <a:spAutoFit/>
          </a:bodyPr>
          <a:lstStyle/>
          <a:p>
            <a:pPr algn="ctr"/>
            <a:r>
              <a:rPr kumimoji="1" lang="en-US" altLang="zh-CN" sz="1400" dirty="0">
                <a:solidFill>
                  <a:srgbClr val="0070C0"/>
                </a:solidFill>
              </a:rPr>
              <a:t>5-Fold</a:t>
            </a:r>
            <a:endParaRPr kumimoji="1" lang="zh-CN" altLang="en-US" sz="1400" dirty="0">
              <a:solidFill>
                <a:srgbClr val="0070C0"/>
              </a:solidFill>
            </a:endParaRPr>
          </a:p>
        </p:txBody>
      </p:sp>
      <p:sp>
        <p:nvSpPr>
          <p:cNvPr id="18" name="椭圆 17"/>
          <p:cNvSpPr/>
          <p:nvPr/>
        </p:nvSpPr>
        <p:spPr>
          <a:xfrm>
            <a:off x="2549848" y="2924944"/>
            <a:ext cx="534301" cy="936104"/>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721619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Conclusion</a:t>
            </a:r>
            <a:endParaRPr lang="zh-CN" altLang="en-US" dirty="0"/>
          </a:p>
        </p:txBody>
      </p:sp>
      <p:sp>
        <p:nvSpPr>
          <p:cNvPr id="3" name="日期占位符 2"/>
          <p:cNvSpPr>
            <a:spLocks noGrp="1"/>
          </p:cNvSpPr>
          <p:nvPr>
            <p:ph type="dt" sz="half" idx="10"/>
          </p:nvPr>
        </p:nvSpPr>
        <p:spPr/>
        <p:txBody>
          <a:bodyPr/>
          <a:lstStyle/>
          <a:p>
            <a:fld id="{41DB7C78-8F14-6B44-A8F9-D19F75E67E27}"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 name="内容占位符 5"/>
          <p:cNvSpPr>
            <a:spLocks noGrp="1"/>
          </p:cNvSpPr>
          <p:nvPr>
            <p:ph idx="4294967295"/>
          </p:nvPr>
        </p:nvSpPr>
        <p:spPr>
          <a:xfrm>
            <a:off x="3759504" y="1125115"/>
            <a:ext cx="8432496" cy="5256213"/>
          </a:xfrm>
        </p:spPr>
        <p:txBody>
          <a:bodyPr>
            <a:normAutofit lnSpcReduction="10000"/>
          </a:bodyPr>
          <a:lstStyle/>
          <a:p>
            <a:r>
              <a:rPr lang="en-US" altLang="zh-CN" sz="2400" dirty="0"/>
              <a:t>Opprentice is an </a:t>
            </a:r>
            <a:r>
              <a:rPr lang="en-US" altLang="zh-CN" sz="2400" b="1" dirty="0">
                <a:solidFill>
                  <a:schemeClr val="accent2"/>
                </a:solidFill>
              </a:rPr>
              <a:t>automatic</a:t>
            </a:r>
            <a:r>
              <a:rPr lang="en-US" altLang="zh-CN" sz="2400" dirty="0">
                <a:solidFill>
                  <a:schemeClr val="accent2"/>
                </a:solidFill>
              </a:rPr>
              <a:t> </a:t>
            </a:r>
            <a:r>
              <a:rPr lang="en-US" altLang="zh-CN" sz="2400" dirty="0"/>
              <a:t>and </a:t>
            </a:r>
            <a:r>
              <a:rPr lang="en-US" altLang="zh-CN" sz="2400" b="1" dirty="0">
                <a:solidFill>
                  <a:schemeClr val="accent2"/>
                </a:solidFill>
              </a:rPr>
              <a:t>accurate</a:t>
            </a:r>
            <a:r>
              <a:rPr lang="en-US" altLang="zh-CN" sz="2400" dirty="0"/>
              <a:t> machine learning framework for KPI anomaly detection</a:t>
            </a:r>
          </a:p>
          <a:p>
            <a:endParaRPr lang="en-US" altLang="zh-CN" sz="2400" dirty="0"/>
          </a:p>
          <a:p>
            <a:endParaRPr lang="en-US" altLang="zh-CN" sz="2400" dirty="0"/>
          </a:p>
          <a:p>
            <a:endParaRPr lang="en-US" altLang="zh-CN" sz="2400" dirty="0"/>
          </a:p>
          <a:p>
            <a:pPr marL="0" indent="0">
              <a:buNone/>
            </a:pPr>
            <a:endParaRPr lang="en-US" altLang="zh-CN" sz="2400" dirty="0"/>
          </a:p>
          <a:p>
            <a:r>
              <a:rPr lang="en-US" altLang="zh-CN" sz="2400" dirty="0"/>
              <a:t>Opprentice </a:t>
            </a:r>
            <a:r>
              <a:rPr lang="en-US" altLang="zh-CN" sz="2400" b="1" dirty="0">
                <a:solidFill>
                  <a:schemeClr val="accent2"/>
                </a:solidFill>
              </a:rPr>
              <a:t>bridges the gap </a:t>
            </a:r>
            <a:r>
              <a:rPr lang="en-US" altLang="zh-CN" sz="2400" dirty="0"/>
              <a:t>in applying complex detectors in practice</a:t>
            </a:r>
          </a:p>
          <a:p>
            <a:endParaRPr lang="en-US" altLang="zh-CN" sz="2400" dirty="0"/>
          </a:p>
          <a:p>
            <a:r>
              <a:rPr lang="en-US" altLang="zh-CN" sz="2400" dirty="0"/>
              <a:t>The idea of Opprentice</a:t>
            </a:r>
          </a:p>
          <a:p>
            <a:pPr marL="457200" lvl="1" indent="0">
              <a:buNone/>
            </a:pPr>
            <a:r>
              <a:rPr lang="en-US" altLang="zh-CN" sz="2000" dirty="0"/>
              <a:t>i.e., </a:t>
            </a:r>
            <a:r>
              <a:rPr lang="en-US" altLang="zh-CN" sz="2000" b="1" dirty="0">
                <a:solidFill>
                  <a:schemeClr val="accent2"/>
                </a:solidFill>
              </a:rPr>
              <a:t>using machine learning to model the</a:t>
            </a:r>
            <a:r>
              <a:rPr lang="zh-CN" altLang="en-US" sz="2000" b="1" dirty="0">
                <a:solidFill>
                  <a:schemeClr val="accent2"/>
                </a:solidFill>
              </a:rPr>
              <a:t> </a:t>
            </a:r>
            <a:r>
              <a:rPr lang="en-US" altLang="zh-CN" sz="2000" b="1" dirty="0">
                <a:solidFill>
                  <a:schemeClr val="accent2"/>
                </a:solidFill>
              </a:rPr>
              <a:t>domain knowledge</a:t>
            </a:r>
          </a:p>
          <a:p>
            <a:pPr marL="0" indent="0">
              <a:buNone/>
            </a:pPr>
            <a:r>
              <a:rPr lang="en-US" altLang="zh-CN" sz="2400" dirty="0"/>
              <a:t>could</a:t>
            </a:r>
            <a:r>
              <a:rPr lang="zh-CN" altLang="en-US" sz="2400" dirty="0"/>
              <a:t> </a:t>
            </a:r>
            <a:r>
              <a:rPr lang="en-US" altLang="zh-CN" sz="2400" dirty="0"/>
              <a:t>be a</a:t>
            </a:r>
            <a:r>
              <a:rPr lang="zh-CN" altLang="en-US" sz="2400" dirty="0"/>
              <a:t> </a:t>
            </a:r>
            <a:r>
              <a:rPr lang="en-US" altLang="zh-CN" sz="2400" dirty="0"/>
              <a:t>very</a:t>
            </a:r>
            <a:r>
              <a:rPr lang="zh-CN" altLang="en-US" sz="2400" dirty="0"/>
              <a:t> </a:t>
            </a:r>
            <a:r>
              <a:rPr lang="en-US" altLang="zh-CN" sz="2400" dirty="0"/>
              <a:t>promising</a:t>
            </a:r>
            <a:r>
              <a:rPr lang="zh-CN" altLang="en-US" sz="2400" dirty="0"/>
              <a:t> </a:t>
            </a:r>
            <a:r>
              <a:rPr lang="en-US" altLang="zh-CN" sz="2400" dirty="0"/>
              <a:t>way</a:t>
            </a:r>
            <a:r>
              <a:rPr lang="zh-CN" altLang="en-US" sz="2400" dirty="0"/>
              <a:t> </a:t>
            </a:r>
            <a:r>
              <a:rPr lang="en-US" altLang="zh-CN" sz="2400" dirty="0"/>
              <a:t>to</a:t>
            </a:r>
            <a:r>
              <a:rPr lang="zh-CN" altLang="en-US" sz="2400" dirty="0"/>
              <a:t> </a:t>
            </a:r>
            <a:r>
              <a:rPr lang="en-US" altLang="zh-CN" sz="2400" dirty="0"/>
              <a:t>automate other service managements</a:t>
            </a:r>
            <a:endParaRPr lang="zh-CN" altLang="en-US" sz="2400" dirty="0"/>
          </a:p>
        </p:txBody>
      </p:sp>
      <p:pic>
        <p:nvPicPr>
          <p:cNvPr id="7" name="Picture 2" descr="http://blogs.discovermagazine.com/outthere/files/2015/03/chappie_a.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56" r="46893"/>
          <a:stretch/>
        </p:blipFill>
        <p:spPr bwMode="auto">
          <a:xfrm>
            <a:off x="47328" y="1268760"/>
            <a:ext cx="3475246" cy="462215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1116222" y="1284877"/>
            <a:ext cx="1833865" cy="1909659"/>
            <a:chOff x="646950" y="1078483"/>
            <a:chExt cx="1955883" cy="2036720"/>
          </a:xfrm>
        </p:grpSpPr>
        <p:pic>
          <p:nvPicPr>
            <p:cNvPr id="9" name="图片 8"/>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439843">
              <a:off x="646950" y="1078483"/>
              <a:ext cx="1955883" cy="2036720"/>
            </a:xfrm>
            <a:prstGeom prst="rect">
              <a:avLst/>
            </a:prstGeom>
          </p:spPr>
        </p:pic>
        <p:sp>
          <p:nvSpPr>
            <p:cNvPr id="10" name="文本框 9"/>
            <p:cNvSpPr txBox="1"/>
            <p:nvPr/>
          </p:nvSpPr>
          <p:spPr>
            <a:xfrm>
              <a:off x="853279" y="1547500"/>
              <a:ext cx="1495225" cy="369332"/>
            </a:xfrm>
            <a:prstGeom prst="rect">
              <a:avLst/>
            </a:prstGeom>
            <a:noFill/>
          </p:spPr>
          <p:txBody>
            <a:bodyPr wrap="square" rtlCol="0">
              <a:spAutoFit/>
            </a:bodyPr>
            <a:lstStyle/>
            <a:p>
              <a:r>
                <a:rPr lang="en-US" altLang="zh-CN" b="1" spc="-150" dirty="0"/>
                <a:t>Opprentice</a:t>
              </a:r>
              <a:endParaRPr lang="zh-CN" altLang="en-US" b="1" spc="-150" dirty="0"/>
            </a:p>
          </p:txBody>
        </p:sp>
      </p:grpSp>
      <p:sp>
        <p:nvSpPr>
          <p:cNvPr id="11" name="矩形 10"/>
          <p:cNvSpPr/>
          <p:nvPr/>
        </p:nvSpPr>
        <p:spPr>
          <a:xfrm>
            <a:off x="4295708" y="2383168"/>
            <a:ext cx="2304256" cy="504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Defining anomalies </a:t>
            </a:r>
            <a:endParaRPr lang="zh-CN" altLang="en-US" dirty="0"/>
          </a:p>
        </p:txBody>
      </p:sp>
      <p:sp>
        <p:nvSpPr>
          <p:cNvPr id="12" name="禁止符 11"/>
          <p:cNvSpPr/>
          <p:nvPr/>
        </p:nvSpPr>
        <p:spPr>
          <a:xfrm>
            <a:off x="4837909" y="2066800"/>
            <a:ext cx="1219854" cy="1219854"/>
          </a:xfrm>
          <a:prstGeom prst="noSmoking">
            <a:avLst>
              <a:gd name="adj" fmla="val 16690"/>
            </a:avLst>
          </a:prstGeom>
          <a:solidFill>
            <a:srgbClr val="FF0000">
              <a:alpha val="43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3" name="矩形 12"/>
          <p:cNvSpPr/>
          <p:nvPr/>
        </p:nvSpPr>
        <p:spPr>
          <a:xfrm>
            <a:off x="6960096" y="2383168"/>
            <a:ext cx="2304256" cy="504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Selecting detectors</a:t>
            </a:r>
            <a:endParaRPr lang="zh-CN" altLang="en-US" dirty="0"/>
          </a:p>
        </p:txBody>
      </p:sp>
      <p:sp>
        <p:nvSpPr>
          <p:cNvPr id="14" name="禁止符 13"/>
          <p:cNvSpPr/>
          <p:nvPr/>
        </p:nvSpPr>
        <p:spPr>
          <a:xfrm>
            <a:off x="7502297" y="2066800"/>
            <a:ext cx="1219854" cy="1219854"/>
          </a:xfrm>
          <a:prstGeom prst="noSmoking">
            <a:avLst>
              <a:gd name="adj" fmla="val 16690"/>
            </a:avLst>
          </a:prstGeom>
          <a:solidFill>
            <a:srgbClr val="FF0000">
              <a:alpha val="43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5" name="矩形 14"/>
          <p:cNvSpPr/>
          <p:nvPr/>
        </p:nvSpPr>
        <p:spPr>
          <a:xfrm>
            <a:off x="9511717" y="2383168"/>
            <a:ext cx="2304256" cy="5040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Tuning detectors</a:t>
            </a:r>
            <a:endParaRPr lang="zh-CN" altLang="en-US" dirty="0"/>
          </a:p>
        </p:txBody>
      </p:sp>
      <p:sp>
        <p:nvSpPr>
          <p:cNvPr id="16" name="禁止符 15"/>
          <p:cNvSpPr/>
          <p:nvPr/>
        </p:nvSpPr>
        <p:spPr>
          <a:xfrm>
            <a:off x="10053918" y="2066800"/>
            <a:ext cx="1219854" cy="1219854"/>
          </a:xfrm>
          <a:prstGeom prst="noSmoking">
            <a:avLst>
              <a:gd name="adj" fmla="val 16690"/>
            </a:avLst>
          </a:prstGeom>
          <a:solidFill>
            <a:srgbClr val="FF0000">
              <a:alpha val="43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
        <p:nvSpPr>
          <p:cNvPr id="17" name="幻灯片编号占位符 16"/>
          <p:cNvSpPr>
            <a:spLocks noGrp="1"/>
          </p:cNvSpPr>
          <p:nvPr>
            <p:ph type="sldNum" sz="quarter" idx="12"/>
          </p:nvPr>
        </p:nvSpPr>
        <p:spPr/>
        <p:txBody>
          <a:bodyPr/>
          <a:lstStyle/>
          <a:p>
            <a:fld id="{0C913308-F349-4B6D-A68A-DD1791B4A57B}" type="slidenum">
              <a:rPr lang="zh-CN" altLang="en-US" smtClean="0"/>
              <a:t>41</a:t>
            </a:fld>
            <a:endParaRPr lang="zh-CN" altLang="en-US"/>
          </a:p>
        </p:txBody>
      </p:sp>
    </p:spTree>
    <p:extLst>
      <p:ext uri="{BB962C8B-B14F-4D97-AF65-F5344CB8AC3E}">
        <p14:creationId xmlns:p14="http://schemas.microsoft.com/office/powerpoint/2010/main" val="25433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3C2E1C0-E49B-1041-8DF5-58B13BDE69DC}"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 name="文本框 5"/>
          <p:cNvSpPr txBox="1"/>
          <p:nvPr/>
        </p:nvSpPr>
        <p:spPr>
          <a:xfrm>
            <a:off x="0" y="1700808"/>
            <a:ext cx="12192000" cy="2185214"/>
          </a:xfrm>
          <a:prstGeom prst="rect">
            <a:avLst/>
          </a:prstGeom>
          <a:noFill/>
        </p:spPr>
        <p:txBody>
          <a:bodyPr wrap="square" rtlCol="0">
            <a:spAutoFit/>
          </a:bodyPr>
          <a:lstStyle/>
          <a:p>
            <a:pPr algn="ctr"/>
            <a:r>
              <a:rPr lang="en-US" altLang="zh-CN" sz="4000" dirty="0">
                <a:ln w="0"/>
                <a:effectLst>
                  <a:outerShdw blurRad="38100" dist="19050" dir="2700000" algn="tl" rotWithShape="0">
                    <a:schemeClr val="dk1">
                      <a:alpha val="40000"/>
                    </a:schemeClr>
                  </a:outerShdw>
                </a:effectLst>
              </a:rPr>
              <a:t>Thank you</a:t>
            </a:r>
          </a:p>
          <a:p>
            <a:pPr algn="ctr"/>
            <a:endParaRPr lang="en-US" altLang="zh-CN" sz="4000" dirty="0">
              <a:ln w="0"/>
              <a:effectLst>
                <a:outerShdw blurRad="38100" dist="19050" dir="2700000" algn="tl" rotWithShape="0">
                  <a:schemeClr val="dk1">
                    <a:alpha val="40000"/>
                  </a:schemeClr>
                </a:outerShdw>
              </a:effectLst>
            </a:endParaRPr>
          </a:p>
          <a:p>
            <a:pPr algn="ctr"/>
            <a:r>
              <a:rPr lang="en-US" altLang="zh-CN" sz="2800" dirty="0">
                <a:ln w="0"/>
                <a:effectLst>
                  <a:outerShdw blurRad="38100" dist="19050" dir="2700000" algn="tl" rotWithShape="0">
                    <a:schemeClr val="dk1">
                      <a:alpha val="40000"/>
                    </a:schemeClr>
                  </a:outerShdw>
                </a:effectLst>
                <a:hlinkClick r:id="rId3"/>
              </a:rPr>
              <a:t>liudp10@mails.tsinghua.edu.cn</a:t>
            </a:r>
            <a:endParaRPr lang="en-US" altLang="zh-CN" sz="2800" dirty="0">
              <a:ln w="0"/>
              <a:effectLst>
                <a:outerShdw blurRad="38100" dist="19050" dir="2700000" algn="tl" rotWithShape="0">
                  <a:schemeClr val="dk1">
                    <a:alpha val="40000"/>
                  </a:schemeClr>
                </a:outerShdw>
              </a:effectLst>
            </a:endParaRPr>
          </a:p>
          <a:p>
            <a:pPr algn="ctr"/>
            <a:endParaRPr lang="en-US" altLang="zh-CN" sz="2800" dirty="0">
              <a:ln w="0"/>
              <a:effectLst>
                <a:outerShdw blurRad="38100" dist="19050" dir="2700000" algn="tl" rotWithShape="0">
                  <a:schemeClr val="dk1">
                    <a:alpha val="40000"/>
                  </a:schemeClr>
                </a:outerShdw>
              </a:effectLs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16" y="4737589"/>
            <a:ext cx="1088873" cy="16683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062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A1AD95C2-543B-384A-BE16-43A567489250}"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grpSp>
        <p:nvGrpSpPr>
          <p:cNvPr id="24" name="组合 23"/>
          <p:cNvGrpSpPr/>
          <p:nvPr/>
        </p:nvGrpSpPr>
        <p:grpSpPr>
          <a:xfrm>
            <a:off x="347845" y="1412776"/>
            <a:ext cx="5472608" cy="3410958"/>
            <a:chOff x="305142" y="1988840"/>
            <a:chExt cx="5472608" cy="3410958"/>
          </a:xfrm>
        </p:grpSpPr>
        <p:sp>
          <p:nvSpPr>
            <p:cNvPr id="25" name="圆角矩形 24"/>
            <p:cNvSpPr/>
            <p:nvPr/>
          </p:nvSpPr>
          <p:spPr>
            <a:xfrm>
              <a:off x="305142" y="1988840"/>
              <a:ext cx="5472608" cy="1067346"/>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grpSp>
          <p:nvGrpSpPr>
            <p:cNvPr id="26" name="组合 25"/>
            <p:cNvGrpSpPr/>
            <p:nvPr/>
          </p:nvGrpSpPr>
          <p:grpSpPr>
            <a:xfrm>
              <a:off x="335360" y="3352088"/>
              <a:ext cx="3954479" cy="2047710"/>
              <a:chOff x="190796" y="3284984"/>
              <a:chExt cx="5683219" cy="2942888"/>
            </a:xfrm>
          </p:grpSpPr>
          <p:pic>
            <p:nvPicPr>
              <p:cNvPr id="29" name="图片 28"/>
              <p:cNvPicPr>
                <a:picLocks noChangeAspect="1"/>
              </p:cNvPicPr>
              <p:nvPr/>
            </p:nvPicPr>
            <p:blipFill rotWithShape="1">
              <a:blip r:embed="rId3"/>
              <a:srcRect b="71077"/>
              <a:stretch/>
            </p:blipFill>
            <p:spPr>
              <a:xfrm>
                <a:off x="1039187" y="3284984"/>
                <a:ext cx="4834828" cy="1182829"/>
              </a:xfrm>
              <a:prstGeom prst="rect">
                <a:avLst/>
              </a:prstGeom>
              <a:ln>
                <a:noFill/>
              </a:ln>
              <a:effectLst>
                <a:outerShdw blurRad="190500" algn="tl" rotWithShape="0">
                  <a:srgbClr val="000000">
                    <a:alpha val="70000"/>
                  </a:srgbClr>
                </a:outerShdw>
              </a:effectLst>
            </p:spPr>
          </p:pic>
          <p:pic>
            <p:nvPicPr>
              <p:cNvPr id="30" name="图片 29"/>
              <p:cNvPicPr>
                <a:picLocks noChangeAspect="1"/>
              </p:cNvPicPr>
              <p:nvPr/>
            </p:nvPicPr>
            <p:blipFill rotWithShape="1">
              <a:blip r:embed="rId3"/>
              <a:srcRect t="35217" b="38032"/>
              <a:stretch/>
            </p:blipFill>
            <p:spPr>
              <a:xfrm>
                <a:off x="604744" y="4247867"/>
                <a:ext cx="4834828" cy="1094045"/>
              </a:xfrm>
              <a:prstGeom prst="rect">
                <a:avLst/>
              </a:prstGeom>
              <a:ln>
                <a:noFill/>
              </a:ln>
              <a:effectLst>
                <a:outerShdw blurRad="190500" algn="tl" rotWithShape="0">
                  <a:srgbClr val="000000">
                    <a:alpha val="70000"/>
                  </a:srgbClr>
                </a:outerShdw>
              </a:effectLst>
            </p:spPr>
          </p:pic>
          <p:pic>
            <p:nvPicPr>
              <p:cNvPr id="31" name="图片 30"/>
              <p:cNvPicPr>
                <a:picLocks noChangeAspect="1"/>
              </p:cNvPicPr>
              <p:nvPr/>
            </p:nvPicPr>
            <p:blipFill rotWithShape="1">
              <a:blip r:embed="rId3"/>
              <a:srcRect t="68647" b="4942"/>
              <a:stretch/>
            </p:blipFill>
            <p:spPr>
              <a:xfrm>
                <a:off x="190796" y="5147751"/>
                <a:ext cx="4834828" cy="1080121"/>
              </a:xfrm>
              <a:prstGeom prst="rect">
                <a:avLst/>
              </a:prstGeom>
              <a:ln>
                <a:noFill/>
              </a:ln>
              <a:effectLst>
                <a:outerShdw blurRad="190500" algn="tl" rotWithShape="0">
                  <a:srgbClr val="000000">
                    <a:alpha val="70000"/>
                  </a:srgbClr>
                </a:outerShdw>
              </a:effectLst>
            </p:spPr>
          </p:pic>
        </p:grpSp>
        <p:sp>
          <p:nvSpPr>
            <p:cNvPr id="27" name="笑脸 26"/>
            <p:cNvSpPr/>
            <p:nvPr/>
          </p:nvSpPr>
          <p:spPr>
            <a:xfrm>
              <a:off x="501966" y="2110067"/>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28" name="矩形 27"/>
            <p:cNvSpPr/>
            <p:nvPr/>
          </p:nvSpPr>
          <p:spPr>
            <a:xfrm>
              <a:off x="1438252" y="2028252"/>
              <a:ext cx="4339498"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Domain experts (Operators)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rPr>
                <a:t>Responsible for the KPIs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rPr>
                <a:t>Knowing the KPI behaviors well</a:t>
              </a:r>
              <a:endParaRPr kumimoji="0" lang="zh-CN" altLang="en-US" sz="1800" b="0" i="0" u="none" strike="noStrike" kern="0" cap="none" spc="0" normalizeH="0" baseline="0" noProof="0" dirty="0">
                <a:ln>
                  <a:noFill/>
                </a:ln>
                <a:solidFill>
                  <a:prstClr val="black"/>
                </a:solidFill>
                <a:effectLst/>
                <a:uLnTx/>
                <a:uFillTx/>
              </a:endParaRPr>
            </a:p>
          </p:txBody>
        </p:sp>
      </p:grpSp>
      <p:grpSp>
        <p:nvGrpSpPr>
          <p:cNvPr id="32" name="组合 31"/>
          <p:cNvGrpSpPr/>
          <p:nvPr/>
        </p:nvGrpSpPr>
        <p:grpSpPr>
          <a:xfrm>
            <a:off x="6445753" y="1412776"/>
            <a:ext cx="5472608" cy="3427904"/>
            <a:chOff x="6403050" y="1988840"/>
            <a:chExt cx="5472608" cy="3427904"/>
          </a:xfrm>
        </p:grpSpPr>
        <p:sp>
          <p:nvSpPr>
            <p:cNvPr id="33" name="圆角矩形 32"/>
            <p:cNvSpPr/>
            <p:nvPr/>
          </p:nvSpPr>
          <p:spPr>
            <a:xfrm>
              <a:off x="6403050" y="1988840"/>
              <a:ext cx="5472608" cy="1067346"/>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34" name="笑脸 33"/>
            <p:cNvSpPr/>
            <p:nvPr/>
          </p:nvSpPr>
          <p:spPr>
            <a:xfrm>
              <a:off x="6599874" y="2110067"/>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35" name="矩形 34"/>
            <p:cNvSpPr/>
            <p:nvPr/>
          </p:nvSpPr>
          <p:spPr>
            <a:xfrm>
              <a:off x="7536160" y="2028252"/>
              <a:ext cx="4339498"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rPr>
                <a:t>Building the detection system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0" cap="none" spc="0" normalizeH="0" baseline="0" noProof="0" dirty="0">
                  <a:ln>
                    <a:noFill/>
                  </a:ln>
                  <a:solidFill>
                    <a:prstClr val="black"/>
                  </a:solidFill>
                  <a:effectLst/>
                  <a:uLnTx/>
                  <a:uFillTx/>
                </a:rPr>
                <a:t>Knowing several anomaly detectors</a:t>
              </a:r>
              <a:endParaRPr kumimoji="0" lang="zh-CN" altLang="en-US" sz="1800" b="0" i="0" u="none" strike="noStrike" kern="0" cap="none" spc="0" normalizeH="0" baseline="0" noProof="0" dirty="0">
                <a:ln>
                  <a:noFill/>
                </a:ln>
                <a:solidFill>
                  <a:prstClr val="black"/>
                </a:solidFill>
                <a:effectLst/>
                <a:uLnTx/>
                <a:uFillTx/>
              </a:endParaRPr>
            </a:p>
          </p:txBody>
        </p:sp>
        <p:sp>
          <p:nvSpPr>
            <p:cNvPr id="36" name="矩形 35"/>
            <p:cNvSpPr/>
            <p:nvPr/>
          </p:nvSpPr>
          <p:spPr>
            <a:xfrm>
              <a:off x="7392143" y="3352088"/>
              <a:ext cx="2045529" cy="3649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a:ea typeface="微软雅黑"/>
                </a:rPr>
                <a:t>Simple threshold</a:t>
              </a:r>
              <a:endParaRPr kumimoji="0" lang="zh-CN" altLang="en-US" sz="1800" b="0" i="0" u="none" strike="noStrike" kern="0" cap="none" spc="0" normalizeH="0" baseline="0" noProof="0" dirty="0">
                <a:ln>
                  <a:noFill/>
                </a:ln>
                <a:solidFill>
                  <a:prstClr val="white"/>
                </a:solidFill>
                <a:effectLst/>
                <a:uLnTx/>
                <a:uFillTx/>
                <a:latin typeface="Arial"/>
                <a:ea typeface="微软雅黑"/>
              </a:endParaRPr>
            </a:p>
          </p:txBody>
        </p:sp>
        <p:sp>
          <p:nvSpPr>
            <p:cNvPr id="39" name="文本框 38"/>
            <p:cNvSpPr txBox="1"/>
            <p:nvPr/>
          </p:nvSpPr>
          <p:spPr>
            <a:xfrm>
              <a:off x="9480376" y="5047412"/>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a:t>
              </a:r>
              <a:endParaRPr kumimoji="0" lang="zh-CN" altLang="en-US" sz="1800" b="0" i="0" u="none" strike="noStrike" kern="0" cap="none" spc="0" normalizeH="0" baseline="0" noProof="0" dirty="0">
                <a:ln>
                  <a:noFill/>
                </a:ln>
                <a:solidFill>
                  <a:prstClr val="black"/>
                </a:solidFill>
                <a:effectLst/>
                <a:uLnTx/>
                <a:uFillTx/>
              </a:endParaRPr>
            </a:p>
          </p:txBody>
        </p:sp>
        <p:sp>
          <p:nvSpPr>
            <p:cNvPr id="42" name="矩形 41"/>
            <p:cNvSpPr/>
            <p:nvPr/>
          </p:nvSpPr>
          <p:spPr>
            <a:xfrm>
              <a:off x="7824192" y="3856144"/>
              <a:ext cx="2045529" cy="3649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kern="0" dirty="0">
                  <a:solidFill>
                    <a:prstClr val="white"/>
                  </a:solidFill>
                </a:rPr>
                <a:t>Historical Average</a:t>
              </a:r>
              <a:endParaRPr lang="zh-CN" altLang="en-US" kern="0" dirty="0">
                <a:solidFill>
                  <a:prstClr val="white"/>
                </a:solidFill>
              </a:endParaRPr>
            </a:p>
          </p:txBody>
        </p:sp>
        <p:sp>
          <p:nvSpPr>
            <p:cNvPr id="43" name="矩形 42"/>
            <p:cNvSpPr/>
            <p:nvPr/>
          </p:nvSpPr>
          <p:spPr>
            <a:xfrm>
              <a:off x="8255661" y="4308614"/>
              <a:ext cx="2045529" cy="3649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a:ea typeface="微软雅黑"/>
                </a:rPr>
                <a:t>Wavelet</a:t>
              </a:r>
              <a:endParaRPr kumimoji="0" lang="zh-CN" altLang="en-US" sz="1800" b="0" i="0" u="none" strike="noStrike" kern="0" cap="none" spc="0" normalizeH="0" baseline="0" noProof="0" dirty="0">
                <a:ln>
                  <a:noFill/>
                </a:ln>
                <a:solidFill>
                  <a:prstClr val="white"/>
                </a:solidFill>
                <a:effectLst/>
                <a:uLnTx/>
                <a:uFillTx/>
                <a:latin typeface="Arial"/>
                <a:ea typeface="微软雅黑"/>
              </a:endParaRPr>
            </a:p>
          </p:txBody>
        </p:sp>
        <p:sp>
          <p:nvSpPr>
            <p:cNvPr id="44" name="矩形 43"/>
            <p:cNvSpPr/>
            <p:nvPr/>
          </p:nvSpPr>
          <p:spPr>
            <a:xfrm>
              <a:off x="8683144" y="4742530"/>
              <a:ext cx="2045529" cy="36494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a:solidFill>
                    <a:prstClr val="white"/>
                  </a:solidFill>
                  <a:latin typeface="Arial"/>
                  <a:ea typeface="微软雅黑"/>
                </a:rPr>
                <a:t>Holt-Winters</a:t>
              </a:r>
              <a:endParaRPr kumimoji="0" lang="zh-CN" altLang="en-US" sz="1800" b="0" i="0" u="none" strike="noStrike" kern="0" cap="none" spc="0" normalizeH="0" baseline="0" noProof="0" dirty="0">
                <a:ln>
                  <a:noFill/>
                </a:ln>
                <a:solidFill>
                  <a:prstClr val="white"/>
                </a:solidFill>
                <a:effectLst/>
                <a:uLnTx/>
                <a:uFillTx/>
                <a:latin typeface="Arial"/>
                <a:ea typeface="微软雅黑"/>
              </a:endParaRPr>
            </a:p>
          </p:txBody>
        </p:sp>
      </p:grpSp>
      <p:sp>
        <p:nvSpPr>
          <p:cNvPr id="6" name="幻灯片编号占位符 5"/>
          <p:cNvSpPr>
            <a:spLocks noGrp="1"/>
          </p:cNvSpPr>
          <p:nvPr>
            <p:ph type="sldNum" sz="quarter" idx="12"/>
          </p:nvPr>
        </p:nvSpPr>
        <p:spPr/>
        <p:txBody>
          <a:bodyPr/>
          <a:lstStyle/>
          <a:p>
            <a:fld id="{0C913308-F349-4B6D-A68A-DD1791B4A57B}" type="slidenum">
              <a:rPr lang="zh-CN" altLang="en-US" smtClean="0"/>
              <a:t>4</a:t>
            </a:fld>
            <a:endParaRPr lang="zh-CN" altLang="en-US"/>
          </a:p>
        </p:txBody>
      </p:sp>
    </p:spTree>
    <p:extLst>
      <p:ext uri="{BB962C8B-B14F-4D97-AF65-F5344CB8AC3E}">
        <p14:creationId xmlns:p14="http://schemas.microsoft.com/office/powerpoint/2010/main" val="39299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4C5A22B2-6F87-414B-A793-3DA139AC7604}"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5" name="圆角矩形 64"/>
          <p:cNvSpPr/>
          <p:nvPr/>
        </p:nvSpPr>
        <p:spPr>
          <a:xfrm>
            <a:off x="2237007" y="3099107"/>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6" name="笑脸 65"/>
          <p:cNvSpPr/>
          <p:nvPr/>
        </p:nvSpPr>
        <p:spPr>
          <a:xfrm>
            <a:off x="2950553" y="3202794"/>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7" name="矩形 66"/>
          <p:cNvSpPr/>
          <p:nvPr/>
        </p:nvSpPr>
        <p:spPr>
          <a:xfrm>
            <a:off x="2237007" y="3973817"/>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Operators</a:t>
            </a:r>
          </a:p>
        </p:txBody>
      </p:sp>
      <p:sp>
        <p:nvSpPr>
          <p:cNvPr id="68" name="圆角矩形 67"/>
          <p:cNvSpPr/>
          <p:nvPr/>
        </p:nvSpPr>
        <p:spPr>
          <a:xfrm>
            <a:off x="7186875" y="3083083"/>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9" name="笑脸 68"/>
          <p:cNvSpPr/>
          <p:nvPr/>
        </p:nvSpPr>
        <p:spPr>
          <a:xfrm>
            <a:off x="7900421" y="3186770"/>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70" name="矩形 69"/>
          <p:cNvSpPr/>
          <p:nvPr/>
        </p:nvSpPr>
        <p:spPr>
          <a:xfrm>
            <a:off x="7186875" y="3957793"/>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p:txBody>
      </p:sp>
      <p:grpSp>
        <p:nvGrpSpPr>
          <p:cNvPr id="71" name="组合 70"/>
          <p:cNvGrpSpPr/>
          <p:nvPr/>
        </p:nvGrpSpPr>
        <p:grpSpPr>
          <a:xfrm>
            <a:off x="2567608" y="1824264"/>
            <a:ext cx="6612251" cy="1274843"/>
            <a:chOff x="2567608" y="1824264"/>
            <a:chExt cx="6612251" cy="1274843"/>
          </a:xfrm>
        </p:grpSpPr>
        <p:cxnSp>
          <p:nvCxnSpPr>
            <p:cNvPr id="72" name="曲线连接符 71"/>
            <p:cNvCxnSpPr>
              <a:stCxn id="65" idx="0"/>
              <a:endCxn id="68" idx="0"/>
            </p:cNvCxnSpPr>
            <p:nvPr/>
          </p:nvCxnSpPr>
          <p:spPr>
            <a:xfrm rot="5400000" flipH="1" flipV="1">
              <a:off x="5871166" y="616161"/>
              <a:ext cx="16024" cy="4949868"/>
            </a:xfrm>
            <a:prstGeom prst="curvedConnector3">
              <a:avLst>
                <a:gd name="adj1" fmla="val 5662743"/>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73" name="文本框 72"/>
            <p:cNvSpPr txBox="1"/>
            <p:nvPr/>
          </p:nvSpPr>
          <p:spPr>
            <a:xfrm>
              <a:off x="2567608" y="1824264"/>
              <a:ext cx="661225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black"/>
                  </a:solidFill>
                  <a:effectLst/>
                  <a:uLnTx/>
                  <a:uFillTx/>
                </a:rPr>
                <a:t>Describe 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74" name="云形标注 73"/>
          <p:cNvSpPr/>
          <p:nvPr/>
        </p:nvSpPr>
        <p:spPr>
          <a:xfrm>
            <a:off x="263352" y="2325036"/>
            <a:ext cx="1785948" cy="1532118"/>
          </a:xfrm>
          <a:prstGeom prst="cloudCallout">
            <a:avLst>
              <a:gd name="adj1" fmla="val 54330"/>
              <a:gd name="adj2" fmla="val 25687"/>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pic>
        <p:nvPicPr>
          <p:cNvPr id="75" name="图片 74"/>
          <p:cNvPicPr>
            <a:picLocks noChangeAspect="1"/>
          </p:cNvPicPr>
          <p:nvPr/>
        </p:nvPicPr>
        <p:blipFill rotWithShape="1">
          <a:blip r:embed="rId3"/>
          <a:srcRect l="35345" t="4465" r="38688" b="77342"/>
          <a:stretch/>
        </p:blipFill>
        <p:spPr>
          <a:xfrm>
            <a:off x="483691" y="2682553"/>
            <a:ext cx="1255496" cy="744033"/>
          </a:xfrm>
          <a:prstGeom prst="rect">
            <a:avLst/>
          </a:prstGeom>
        </p:spPr>
      </p:pic>
      <p:sp>
        <p:nvSpPr>
          <p:cNvPr id="88" name="矩形 87"/>
          <p:cNvSpPr/>
          <p:nvPr/>
        </p:nvSpPr>
        <p:spPr>
          <a:xfrm>
            <a:off x="551384" y="836712"/>
            <a:ext cx="11640616" cy="646331"/>
          </a:xfrm>
          <a:prstGeom prst="rect">
            <a:avLst/>
          </a:prstGeom>
        </p:spPr>
        <p:txBody>
          <a:bodyPr wrap="square">
            <a:spAutoFit/>
          </a:bodyPr>
          <a:lstStyle/>
          <a:p>
            <a:r>
              <a:rPr lang="en-US" altLang="zh-CN" sz="3600" b="1" dirty="0">
                <a:solidFill>
                  <a:schemeClr val="accent2"/>
                </a:solidFill>
              </a:rPr>
              <a:t>In practice, it is more</a:t>
            </a:r>
            <a:r>
              <a:rPr lang="zh-CN" altLang="en-US" sz="3600" b="1" dirty="0">
                <a:solidFill>
                  <a:schemeClr val="accent2"/>
                </a:solidFill>
              </a:rPr>
              <a:t> </a:t>
            </a:r>
            <a:r>
              <a:rPr lang="en-US" altLang="zh-CN" sz="3600" b="1" dirty="0">
                <a:solidFill>
                  <a:schemeClr val="accent2"/>
                </a:solidFill>
              </a:rPr>
              <a:t>complex</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5</a:t>
            </a:fld>
            <a:endParaRPr lang="zh-CN" altLang="en-US"/>
          </a:p>
        </p:txBody>
      </p:sp>
    </p:spTree>
    <p:extLst>
      <p:ext uri="{BB962C8B-B14F-4D97-AF65-F5344CB8AC3E}">
        <p14:creationId xmlns:p14="http://schemas.microsoft.com/office/powerpoint/2010/main" val="323190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07B27733-C568-ED4A-86F2-4D3A74A7A05A}"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5" name="圆角矩形 64"/>
          <p:cNvSpPr/>
          <p:nvPr/>
        </p:nvSpPr>
        <p:spPr>
          <a:xfrm>
            <a:off x="2237007" y="3099107"/>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6" name="笑脸 65"/>
          <p:cNvSpPr/>
          <p:nvPr/>
        </p:nvSpPr>
        <p:spPr>
          <a:xfrm>
            <a:off x="2950553" y="3202794"/>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7" name="矩形 66"/>
          <p:cNvSpPr/>
          <p:nvPr/>
        </p:nvSpPr>
        <p:spPr>
          <a:xfrm>
            <a:off x="2237007" y="3973817"/>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Operators</a:t>
            </a:r>
          </a:p>
        </p:txBody>
      </p:sp>
      <p:sp>
        <p:nvSpPr>
          <p:cNvPr id="68" name="圆角矩形 67"/>
          <p:cNvSpPr/>
          <p:nvPr/>
        </p:nvSpPr>
        <p:spPr>
          <a:xfrm>
            <a:off x="7186875" y="3083083"/>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9" name="笑脸 68"/>
          <p:cNvSpPr/>
          <p:nvPr/>
        </p:nvSpPr>
        <p:spPr>
          <a:xfrm>
            <a:off x="7900421" y="3186770"/>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70" name="矩形 69"/>
          <p:cNvSpPr/>
          <p:nvPr/>
        </p:nvSpPr>
        <p:spPr>
          <a:xfrm>
            <a:off x="7186875" y="3957793"/>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p:txBody>
      </p:sp>
      <p:grpSp>
        <p:nvGrpSpPr>
          <p:cNvPr id="71" name="组合 70"/>
          <p:cNvGrpSpPr/>
          <p:nvPr/>
        </p:nvGrpSpPr>
        <p:grpSpPr>
          <a:xfrm>
            <a:off x="2567608" y="1824264"/>
            <a:ext cx="6612251" cy="1274843"/>
            <a:chOff x="2567608" y="1824264"/>
            <a:chExt cx="6612251" cy="1274843"/>
          </a:xfrm>
        </p:grpSpPr>
        <p:cxnSp>
          <p:nvCxnSpPr>
            <p:cNvPr id="72" name="曲线连接符 71"/>
            <p:cNvCxnSpPr>
              <a:stCxn id="65" idx="0"/>
              <a:endCxn id="68" idx="0"/>
            </p:cNvCxnSpPr>
            <p:nvPr/>
          </p:nvCxnSpPr>
          <p:spPr>
            <a:xfrm rot="5400000" flipH="1" flipV="1">
              <a:off x="5871166" y="616161"/>
              <a:ext cx="16024" cy="4949868"/>
            </a:xfrm>
            <a:prstGeom prst="curvedConnector3">
              <a:avLst>
                <a:gd name="adj1" fmla="val 5662743"/>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73" name="文本框 72"/>
            <p:cNvSpPr txBox="1"/>
            <p:nvPr/>
          </p:nvSpPr>
          <p:spPr>
            <a:xfrm>
              <a:off x="2567608" y="1824264"/>
              <a:ext cx="661225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black"/>
                  </a:solidFill>
                  <a:effectLst/>
                  <a:uLnTx/>
                  <a:uFillTx/>
                </a:rPr>
                <a:t>Describe 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74" name="云形标注 73"/>
          <p:cNvSpPr/>
          <p:nvPr/>
        </p:nvSpPr>
        <p:spPr>
          <a:xfrm>
            <a:off x="263352" y="2325036"/>
            <a:ext cx="1785948" cy="1532118"/>
          </a:xfrm>
          <a:prstGeom prst="cloudCallout">
            <a:avLst>
              <a:gd name="adj1" fmla="val 54330"/>
              <a:gd name="adj2" fmla="val 25687"/>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pic>
        <p:nvPicPr>
          <p:cNvPr id="75" name="图片 74"/>
          <p:cNvPicPr>
            <a:picLocks noChangeAspect="1"/>
          </p:cNvPicPr>
          <p:nvPr/>
        </p:nvPicPr>
        <p:blipFill rotWithShape="1">
          <a:blip r:embed="rId3"/>
          <a:srcRect l="35345" t="4465" r="38688" b="77342"/>
          <a:stretch/>
        </p:blipFill>
        <p:spPr>
          <a:xfrm>
            <a:off x="483691" y="2682553"/>
            <a:ext cx="1255496" cy="744033"/>
          </a:xfrm>
          <a:prstGeom prst="rect">
            <a:avLst/>
          </a:prstGeom>
        </p:spPr>
      </p:pic>
      <p:grpSp>
        <p:nvGrpSpPr>
          <p:cNvPr id="76" name="组合 75"/>
          <p:cNvGrpSpPr/>
          <p:nvPr/>
        </p:nvGrpSpPr>
        <p:grpSpPr>
          <a:xfrm>
            <a:off x="5021416" y="4401882"/>
            <a:ext cx="6318817" cy="2020766"/>
            <a:chOff x="5021416" y="4401882"/>
            <a:chExt cx="6318817" cy="2020766"/>
          </a:xfrm>
        </p:grpSpPr>
        <p:sp>
          <p:nvSpPr>
            <p:cNvPr id="77" name="矩形 76"/>
            <p:cNvSpPr/>
            <p:nvPr/>
          </p:nvSpPr>
          <p:spPr>
            <a:xfrm>
              <a:off x="8246151" y="5301208"/>
              <a:ext cx="1368152"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Wavelet</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78" name="矩形 77"/>
            <p:cNvSpPr/>
            <p:nvPr/>
          </p:nvSpPr>
          <p:spPr>
            <a:xfrm>
              <a:off x="7636890" y="5608805"/>
              <a:ext cx="1795979"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600" kern="0" dirty="0">
                  <a:solidFill>
                    <a:prstClr val="white"/>
                  </a:solidFill>
                </a:rPr>
                <a:t>Moving Average</a:t>
              </a:r>
            </a:p>
          </p:txBody>
        </p:sp>
        <p:sp>
          <p:nvSpPr>
            <p:cNvPr id="79" name="矩形 78"/>
            <p:cNvSpPr/>
            <p:nvPr/>
          </p:nvSpPr>
          <p:spPr>
            <a:xfrm>
              <a:off x="7032104" y="5916402"/>
              <a:ext cx="1512168"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Holt-Winters</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80" name="文本框 79"/>
            <p:cNvSpPr txBox="1"/>
            <p:nvPr/>
          </p:nvSpPr>
          <p:spPr>
            <a:xfrm>
              <a:off x="7106692" y="6053316"/>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a:t>
              </a:r>
              <a:endParaRPr kumimoji="0" lang="zh-CN" altLang="en-US" sz="1800" b="0" i="0" u="none" strike="noStrike" kern="0" cap="none" spc="0" normalizeH="0" baseline="0" noProof="0" dirty="0">
                <a:ln>
                  <a:noFill/>
                </a:ln>
                <a:solidFill>
                  <a:prstClr val="black"/>
                </a:solidFill>
                <a:effectLst/>
                <a:uLnTx/>
                <a:uFillTx/>
              </a:endParaRPr>
            </a:p>
          </p:txBody>
        </p:sp>
        <p:sp>
          <p:nvSpPr>
            <p:cNvPr id="81" name="文本框 80"/>
            <p:cNvSpPr txBox="1"/>
            <p:nvPr/>
          </p:nvSpPr>
          <p:spPr>
            <a:xfrm>
              <a:off x="8428612" y="4560851"/>
              <a:ext cx="291162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Select detectors &amp;</a:t>
              </a:r>
              <a:endParaRPr lang="en-US" altLang="zh-CN"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Tune</a:t>
              </a:r>
              <a:r>
                <a:rPr kumimoji="0" lang="en-US" altLang="zh-CN" sz="1800" b="0" i="0" u="none" strike="noStrike" kern="0" cap="none" spc="0" normalizeH="0" noProof="0" dirty="0">
                  <a:ln>
                    <a:noFill/>
                  </a:ln>
                  <a:solidFill>
                    <a:prstClr val="black"/>
                  </a:solidFill>
                  <a:effectLst/>
                  <a:uLnTx/>
                  <a:uFillTx/>
                </a:rPr>
                <a:t> parameters</a:t>
              </a:r>
              <a:endParaRPr kumimoji="0" lang="zh-CN" altLang="en-US" sz="1800" b="0" i="0" u="none" strike="noStrike" kern="0" cap="none" spc="0" normalizeH="0" baseline="0" noProof="0" dirty="0">
                <a:ln>
                  <a:noFill/>
                </a:ln>
                <a:solidFill>
                  <a:prstClr val="black"/>
                </a:solidFill>
                <a:effectLst/>
                <a:uLnTx/>
                <a:uFillTx/>
              </a:endParaRPr>
            </a:p>
          </p:txBody>
        </p:sp>
        <p:sp>
          <p:nvSpPr>
            <p:cNvPr id="82" name="矩形 81"/>
            <p:cNvSpPr/>
            <p:nvPr/>
          </p:nvSpPr>
          <p:spPr>
            <a:xfrm>
              <a:off x="5021416" y="5033204"/>
              <a:ext cx="1523721" cy="8508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System</a:t>
              </a:r>
              <a:endParaRPr kumimoji="0" lang="zh-CN" altLang="en-US" sz="1800" b="0" i="0" u="none" strike="noStrike" kern="0" cap="none" spc="0" normalizeH="0" baseline="0" noProof="0" dirty="0">
                <a:ln>
                  <a:noFill/>
                </a:ln>
                <a:solidFill>
                  <a:prstClr val="black"/>
                </a:solidFill>
                <a:effectLst/>
                <a:uLnTx/>
                <a:uFillTx/>
                <a:latin typeface="Arial"/>
                <a:ea typeface="微软雅黑"/>
              </a:endParaRPr>
            </a:p>
          </p:txBody>
        </p:sp>
        <p:cxnSp>
          <p:nvCxnSpPr>
            <p:cNvPr id="83" name="曲线连接符 82"/>
            <p:cNvCxnSpPr>
              <a:stCxn id="68" idx="2"/>
              <a:endCxn id="82" idx="3"/>
            </p:cNvCxnSpPr>
            <p:nvPr/>
          </p:nvCxnSpPr>
          <p:spPr>
            <a:xfrm rot="5400000">
              <a:off x="6921253" y="4025766"/>
              <a:ext cx="1056744" cy="1808975"/>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grpSp>
      <p:sp>
        <p:nvSpPr>
          <p:cNvPr id="88" name="矩形 87"/>
          <p:cNvSpPr/>
          <p:nvPr/>
        </p:nvSpPr>
        <p:spPr>
          <a:xfrm>
            <a:off x="551384" y="836712"/>
            <a:ext cx="11640616" cy="646331"/>
          </a:xfrm>
          <a:prstGeom prst="rect">
            <a:avLst/>
          </a:prstGeom>
        </p:spPr>
        <p:txBody>
          <a:bodyPr wrap="square">
            <a:spAutoFit/>
          </a:bodyPr>
          <a:lstStyle/>
          <a:p>
            <a:r>
              <a:rPr lang="en-US" altLang="zh-CN" sz="3600" b="1" dirty="0">
                <a:solidFill>
                  <a:schemeClr val="accent2"/>
                </a:solidFill>
              </a:rPr>
              <a:t>In practice, it is more</a:t>
            </a:r>
            <a:r>
              <a:rPr lang="zh-CN" altLang="en-US" sz="3600" b="1" dirty="0">
                <a:solidFill>
                  <a:schemeClr val="accent2"/>
                </a:solidFill>
              </a:rPr>
              <a:t> </a:t>
            </a:r>
            <a:r>
              <a:rPr lang="en-US" altLang="zh-CN" sz="3600" b="1" dirty="0">
                <a:solidFill>
                  <a:schemeClr val="accent2"/>
                </a:solidFill>
              </a:rPr>
              <a:t>complex</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6</a:t>
            </a:fld>
            <a:endParaRPr lang="zh-CN" altLang="en-US"/>
          </a:p>
        </p:txBody>
      </p:sp>
    </p:spTree>
    <p:extLst>
      <p:ext uri="{BB962C8B-B14F-4D97-AF65-F5344CB8AC3E}">
        <p14:creationId xmlns:p14="http://schemas.microsoft.com/office/powerpoint/2010/main" val="11679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right)">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61F2B76C-1DFF-EB47-81D0-951D70DCC33D}"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5" name="圆角矩形 64"/>
          <p:cNvSpPr/>
          <p:nvPr/>
        </p:nvSpPr>
        <p:spPr>
          <a:xfrm>
            <a:off x="2237007" y="3099107"/>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6" name="笑脸 65"/>
          <p:cNvSpPr/>
          <p:nvPr/>
        </p:nvSpPr>
        <p:spPr>
          <a:xfrm>
            <a:off x="2950553" y="3202794"/>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7" name="矩形 66"/>
          <p:cNvSpPr/>
          <p:nvPr/>
        </p:nvSpPr>
        <p:spPr>
          <a:xfrm>
            <a:off x="2237007" y="3973817"/>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Operators</a:t>
            </a:r>
          </a:p>
        </p:txBody>
      </p:sp>
      <p:sp>
        <p:nvSpPr>
          <p:cNvPr id="68" name="圆角矩形 67"/>
          <p:cNvSpPr/>
          <p:nvPr/>
        </p:nvSpPr>
        <p:spPr>
          <a:xfrm>
            <a:off x="7186875" y="3083083"/>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9" name="笑脸 68"/>
          <p:cNvSpPr/>
          <p:nvPr/>
        </p:nvSpPr>
        <p:spPr>
          <a:xfrm>
            <a:off x="7900421" y="3186770"/>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70" name="矩形 69"/>
          <p:cNvSpPr/>
          <p:nvPr/>
        </p:nvSpPr>
        <p:spPr>
          <a:xfrm>
            <a:off x="7186875" y="3957793"/>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p:txBody>
      </p:sp>
      <p:grpSp>
        <p:nvGrpSpPr>
          <p:cNvPr id="71" name="组合 70"/>
          <p:cNvGrpSpPr/>
          <p:nvPr/>
        </p:nvGrpSpPr>
        <p:grpSpPr>
          <a:xfrm>
            <a:off x="2567608" y="1824264"/>
            <a:ext cx="6612251" cy="1274843"/>
            <a:chOff x="2567608" y="1824264"/>
            <a:chExt cx="6612251" cy="1274843"/>
          </a:xfrm>
        </p:grpSpPr>
        <p:cxnSp>
          <p:nvCxnSpPr>
            <p:cNvPr id="72" name="曲线连接符 71"/>
            <p:cNvCxnSpPr>
              <a:stCxn id="65" idx="0"/>
              <a:endCxn id="68" idx="0"/>
            </p:cNvCxnSpPr>
            <p:nvPr/>
          </p:nvCxnSpPr>
          <p:spPr>
            <a:xfrm rot="5400000" flipH="1" flipV="1">
              <a:off x="5871166" y="616161"/>
              <a:ext cx="16024" cy="4949868"/>
            </a:xfrm>
            <a:prstGeom prst="curvedConnector3">
              <a:avLst>
                <a:gd name="adj1" fmla="val 5662743"/>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73" name="文本框 72"/>
            <p:cNvSpPr txBox="1"/>
            <p:nvPr/>
          </p:nvSpPr>
          <p:spPr>
            <a:xfrm>
              <a:off x="2567608" y="1824264"/>
              <a:ext cx="661225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black"/>
                  </a:solidFill>
                  <a:effectLst/>
                  <a:uLnTx/>
                  <a:uFillTx/>
                </a:rPr>
                <a:t>Describe 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74" name="云形标注 73"/>
          <p:cNvSpPr/>
          <p:nvPr/>
        </p:nvSpPr>
        <p:spPr>
          <a:xfrm>
            <a:off x="263352" y="2325036"/>
            <a:ext cx="1785948" cy="1532118"/>
          </a:xfrm>
          <a:prstGeom prst="cloudCallout">
            <a:avLst>
              <a:gd name="adj1" fmla="val 54330"/>
              <a:gd name="adj2" fmla="val 25687"/>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pic>
        <p:nvPicPr>
          <p:cNvPr id="75" name="图片 74"/>
          <p:cNvPicPr>
            <a:picLocks noChangeAspect="1"/>
          </p:cNvPicPr>
          <p:nvPr/>
        </p:nvPicPr>
        <p:blipFill rotWithShape="1">
          <a:blip r:embed="rId3"/>
          <a:srcRect l="35345" t="4465" r="38688" b="77342"/>
          <a:stretch/>
        </p:blipFill>
        <p:spPr>
          <a:xfrm>
            <a:off x="483691" y="2682553"/>
            <a:ext cx="1255496" cy="744033"/>
          </a:xfrm>
          <a:prstGeom prst="rect">
            <a:avLst/>
          </a:prstGeom>
        </p:spPr>
      </p:pic>
      <p:grpSp>
        <p:nvGrpSpPr>
          <p:cNvPr id="76" name="组合 75"/>
          <p:cNvGrpSpPr/>
          <p:nvPr/>
        </p:nvGrpSpPr>
        <p:grpSpPr>
          <a:xfrm>
            <a:off x="5021416" y="4401882"/>
            <a:ext cx="6318817" cy="2020766"/>
            <a:chOff x="5021416" y="4401882"/>
            <a:chExt cx="6318817" cy="2020766"/>
          </a:xfrm>
        </p:grpSpPr>
        <p:sp>
          <p:nvSpPr>
            <p:cNvPr id="77" name="矩形 76"/>
            <p:cNvSpPr/>
            <p:nvPr/>
          </p:nvSpPr>
          <p:spPr>
            <a:xfrm>
              <a:off x="8246151" y="5301208"/>
              <a:ext cx="1368152"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Wavelet</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78" name="矩形 77"/>
            <p:cNvSpPr/>
            <p:nvPr/>
          </p:nvSpPr>
          <p:spPr>
            <a:xfrm>
              <a:off x="7636890" y="5608805"/>
              <a:ext cx="1795979"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600" kern="0" dirty="0">
                  <a:solidFill>
                    <a:prstClr val="white"/>
                  </a:solidFill>
                </a:rPr>
                <a:t>Moving Average</a:t>
              </a:r>
            </a:p>
          </p:txBody>
        </p:sp>
        <p:sp>
          <p:nvSpPr>
            <p:cNvPr id="79" name="矩形 78"/>
            <p:cNvSpPr/>
            <p:nvPr/>
          </p:nvSpPr>
          <p:spPr>
            <a:xfrm>
              <a:off x="7032104" y="5916402"/>
              <a:ext cx="1512168"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Holt-Winters</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80" name="文本框 79"/>
            <p:cNvSpPr txBox="1"/>
            <p:nvPr/>
          </p:nvSpPr>
          <p:spPr>
            <a:xfrm>
              <a:off x="7106692" y="6053316"/>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a:t>
              </a:r>
              <a:endParaRPr kumimoji="0" lang="zh-CN" altLang="en-US" sz="1800" b="0" i="0" u="none" strike="noStrike" kern="0" cap="none" spc="0" normalizeH="0" baseline="0" noProof="0" dirty="0">
                <a:ln>
                  <a:noFill/>
                </a:ln>
                <a:solidFill>
                  <a:prstClr val="black"/>
                </a:solidFill>
                <a:effectLst/>
                <a:uLnTx/>
                <a:uFillTx/>
              </a:endParaRPr>
            </a:p>
          </p:txBody>
        </p:sp>
        <p:sp>
          <p:nvSpPr>
            <p:cNvPr id="81" name="文本框 80"/>
            <p:cNvSpPr txBox="1"/>
            <p:nvPr/>
          </p:nvSpPr>
          <p:spPr>
            <a:xfrm>
              <a:off x="8428612" y="4560851"/>
              <a:ext cx="291162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Select detectors &amp;</a:t>
              </a:r>
              <a:endParaRPr lang="en-US" altLang="zh-CN"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Tune</a:t>
              </a:r>
              <a:r>
                <a:rPr kumimoji="0" lang="en-US" altLang="zh-CN" sz="1800" b="0" i="0" u="none" strike="noStrike" kern="0" cap="none" spc="0" normalizeH="0" noProof="0" dirty="0">
                  <a:ln>
                    <a:noFill/>
                  </a:ln>
                  <a:solidFill>
                    <a:prstClr val="black"/>
                  </a:solidFill>
                  <a:effectLst/>
                  <a:uLnTx/>
                  <a:uFillTx/>
                </a:rPr>
                <a:t> parameters</a:t>
              </a:r>
              <a:endParaRPr kumimoji="0" lang="zh-CN" altLang="en-US" sz="1800" b="0" i="0" u="none" strike="noStrike" kern="0" cap="none" spc="0" normalizeH="0" baseline="0" noProof="0" dirty="0">
                <a:ln>
                  <a:noFill/>
                </a:ln>
                <a:solidFill>
                  <a:prstClr val="black"/>
                </a:solidFill>
                <a:effectLst/>
                <a:uLnTx/>
                <a:uFillTx/>
              </a:endParaRPr>
            </a:p>
          </p:txBody>
        </p:sp>
        <p:sp>
          <p:nvSpPr>
            <p:cNvPr id="82" name="矩形 81"/>
            <p:cNvSpPr/>
            <p:nvPr/>
          </p:nvSpPr>
          <p:spPr>
            <a:xfrm>
              <a:off x="5021416" y="5033204"/>
              <a:ext cx="1523721" cy="8508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System</a:t>
              </a:r>
              <a:endParaRPr kumimoji="0" lang="zh-CN" altLang="en-US" sz="1800" b="0" i="0" u="none" strike="noStrike" kern="0" cap="none" spc="0" normalizeH="0" baseline="0" noProof="0" dirty="0">
                <a:ln>
                  <a:noFill/>
                </a:ln>
                <a:solidFill>
                  <a:prstClr val="black"/>
                </a:solidFill>
                <a:effectLst/>
                <a:uLnTx/>
                <a:uFillTx/>
                <a:latin typeface="Arial"/>
                <a:ea typeface="微软雅黑"/>
              </a:endParaRPr>
            </a:p>
          </p:txBody>
        </p:sp>
        <p:cxnSp>
          <p:nvCxnSpPr>
            <p:cNvPr id="83" name="曲线连接符 82"/>
            <p:cNvCxnSpPr>
              <a:stCxn id="68" idx="2"/>
              <a:endCxn id="82" idx="3"/>
            </p:cNvCxnSpPr>
            <p:nvPr/>
          </p:nvCxnSpPr>
          <p:spPr>
            <a:xfrm rot="5400000">
              <a:off x="6921253" y="4025766"/>
              <a:ext cx="1056744" cy="1808975"/>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grpSp>
      <p:grpSp>
        <p:nvGrpSpPr>
          <p:cNvPr id="84" name="组合 83"/>
          <p:cNvGrpSpPr/>
          <p:nvPr/>
        </p:nvGrpSpPr>
        <p:grpSpPr>
          <a:xfrm>
            <a:off x="2771066" y="4417905"/>
            <a:ext cx="2250350" cy="1152221"/>
            <a:chOff x="2771066" y="4417905"/>
            <a:chExt cx="2250350" cy="1152221"/>
          </a:xfrm>
        </p:grpSpPr>
        <p:cxnSp>
          <p:nvCxnSpPr>
            <p:cNvPr id="85" name="曲线连接符 84"/>
            <p:cNvCxnSpPr>
              <a:stCxn id="82" idx="1"/>
              <a:endCxn id="65" idx="2"/>
            </p:cNvCxnSpPr>
            <p:nvPr/>
          </p:nvCxnSpPr>
          <p:spPr>
            <a:xfrm rot="10800000">
              <a:off x="3404244" y="4417905"/>
              <a:ext cx="1617172" cy="1040720"/>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86" name="文本框 85"/>
            <p:cNvSpPr txBox="1"/>
            <p:nvPr/>
          </p:nvSpPr>
          <p:spPr>
            <a:xfrm>
              <a:off x="2771066" y="5200794"/>
              <a:ext cx="133589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88" name="矩形 87"/>
          <p:cNvSpPr/>
          <p:nvPr/>
        </p:nvSpPr>
        <p:spPr>
          <a:xfrm>
            <a:off x="551384" y="836712"/>
            <a:ext cx="11640616" cy="646331"/>
          </a:xfrm>
          <a:prstGeom prst="rect">
            <a:avLst/>
          </a:prstGeom>
        </p:spPr>
        <p:txBody>
          <a:bodyPr wrap="square">
            <a:spAutoFit/>
          </a:bodyPr>
          <a:lstStyle/>
          <a:p>
            <a:r>
              <a:rPr lang="en-US" altLang="zh-CN" sz="3600" b="1" dirty="0">
                <a:solidFill>
                  <a:schemeClr val="accent2"/>
                </a:solidFill>
              </a:rPr>
              <a:t>In practice, it is more</a:t>
            </a:r>
            <a:r>
              <a:rPr lang="zh-CN" altLang="en-US" sz="3600" b="1" dirty="0">
                <a:solidFill>
                  <a:schemeClr val="accent2"/>
                </a:solidFill>
              </a:rPr>
              <a:t> </a:t>
            </a:r>
            <a:r>
              <a:rPr lang="en-US" altLang="zh-CN" sz="3600" b="1" dirty="0">
                <a:solidFill>
                  <a:schemeClr val="accent2"/>
                </a:solidFill>
              </a:rPr>
              <a:t>complex</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7</a:t>
            </a:fld>
            <a:endParaRPr lang="zh-CN" altLang="en-US"/>
          </a:p>
        </p:txBody>
      </p:sp>
    </p:spTree>
    <p:extLst>
      <p:ext uri="{BB962C8B-B14F-4D97-AF65-F5344CB8AC3E}">
        <p14:creationId xmlns:p14="http://schemas.microsoft.com/office/powerpoint/2010/main" val="123568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How to</a:t>
            </a:r>
            <a:r>
              <a:rPr lang="zh-CN" altLang="en-US" dirty="0"/>
              <a:t> </a:t>
            </a:r>
            <a:r>
              <a:rPr lang="en-US" altLang="zh-CN" dirty="0"/>
              <a:t>Build</a:t>
            </a:r>
            <a:r>
              <a:rPr lang="zh-CN" altLang="en-US" dirty="0"/>
              <a:t> </a:t>
            </a:r>
            <a:r>
              <a:rPr lang="en-US" altLang="zh-CN" dirty="0"/>
              <a:t>an</a:t>
            </a:r>
            <a:r>
              <a:rPr lang="zh-CN" altLang="en-US" dirty="0"/>
              <a:t> </a:t>
            </a:r>
            <a:r>
              <a:rPr lang="en-US" altLang="zh-CN" dirty="0"/>
              <a:t>Anomaly Detection System</a:t>
            </a:r>
            <a:endParaRPr lang="zh-CN" altLang="en-US" dirty="0"/>
          </a:p>
        </p:txBody>
      </p:sp>
      <p:sp>
        <p:nvSpPr>
          <p:cNvPr id="3" name="日期占位符 2"/>
          <p:cNvSpPr>
            <a:spLocks noGrp="1"/>
          </p:cNvSpPr>
          <p:nvPr>
            <p:ph type="dt" sz="half" idx="10"/>
          </p:nvPr>
        </p:nvSpPr>
        <p:spPr/>
        <p:txBody>
          <a:bodyPr/>
          <a:lstStyle/>
          <a:p>
            <a:fld id="{A57206FF-728B-C24E-B26A-8AB251AC01E8}" type="datetime5">
              <a:rPr lang="zh-CN" altLang="en-US" smtClean="0"/>
              <a:t>2022/3/22</a:t>
            </a:fld>
            <a:endParaRPr lang="zh-CN" altLang="en-US"/>
          </a:p>
        </p:txBody>
      </p:sp>
      <p:sp>
        <p:nvSpPr>
          <p:cNvPr id="4" name="页脚占位符 3"/>
          <p:cNvSpPr>
            <a:spLocks noGrp="1"/>
          </p:cNvSpPr>
          <p:nvPr>
            <p:ph type="ftr" sz="quarter" idx="11"/>
          </p:nvPr>
        </p:nvSpPr>
        <p:spPr/>
        <p:txBody>
          <a:bodyPr/>
          <a:lstStyle/>
          <a:p>
            <a:r>
              <a:rPr lang="en-US" altLang="zh-CN"/>
              <a:t>Dapeng Liu (liudp10@mails.tsinghua.edu.cn)</a:t>
            </a:r>
            <a:endParaRPr lang="zh-CN" altLang="en-US" dirty="0"/>
          </a:p>
        </p:txBody>
      </p:sp>
      <p:sp>
        <p:nvSpPr>
          <p:cNvPr id="65" name="圆角矩形 64"/>
          <p:cNvSpPr/>
          <p:nvPr/>
        </p:nvSpPr>
        <p:spPr>
          <a:xfrm>
            <a:off x="2237007" y="3099107"/>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6" name="笑脸 65"/>
          <p:cNvSpPr/>
          <p:nvPr/>
        </p:nvSpPr>
        <p:spPr>
          <a:xfrm>
            <a:off x="2950553" y="3202794"/>
            <a:ext cx="907381" cy="824891"/>
          </a:xfrm>
          <a:prstGeom prst="smileyFace">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7" name="矩形 66"/>
          <p:cNvSpPr/>
          <p:nvPr/>
        </p:nvSpPr>
        <p:spPr>
          <a:xfrm>
            <a:off x="2237007" y="3973817"/>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Operators</a:t>
            </a:r>
          </a:p>
        </p:txBody>
      </p:sp>
      <p:sp>
        <p:nvSpPr>
          <p:cNvPr id="68" name="圆角矩形 67"/>
          <p:cNvSpPr/>
          <p:nvPr/>
        </p:nvSpPr>
        <p:spPr>
          <a:xfrm>
            <a:off x="7186875" y="3083083"/>
            <a:ext cx="2334474" cy="1318798"/>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69" name="笑脸 68"/>
          <p:cNvSpPr/>
          <p:nvPr/>
        </p:nvSpPr>
        <p:spPr>
          <a:xfrm>
            <a:off x="7900421" y="3186770"/>
            <a:ext cx="907381" cy="824891"/>
          </a:xfrm>
          <a:prstGeom prst="smileyFace">
            <a:avLst/>
          </a:prstGeom>
          <a:solidFill>
            <a:srgbClr val="1B587C">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70" name="矩形 69"/>
          <p:cNvSpPr/>
          <p:nvPr/>
        </p:nvSpPr>
        <p:spPr>
          <a:xfrm>
            <a:off x="7186875" y="3957793"/>
            <a:ext cx="233447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rPr>
              <a:t>Developers</a:t>
            </a:r>
          </a:p>
        </p:txBody>
      </p:sp>
      <p:grpSp>
        <p:nvGrpSpPr>
          <p:cNvPr id="71" name="组合 70"/>
          <p:cNvGrpSpPr/>
          <p:nvPr/>
        </p:nvGrpSpPr>
        <p:grpSpPr>
          <a:xfrm>
            <a:off x="2567608" y="1824264"/>
            <a:ext cx="6612251" cy="1274843"/>
            <a:chOff x="2567608" y="1824264"/>
            <a:chExt cx="6612251" cy="1274843"/>
          </a:xfrm>
        </p:grpSpPr>
        <p:cxnSp>
          <p:nvCxnSpPr>
            <p:cNvPr id="72" name="曲线连接符 71"/>
            <p:cNvCxnSpPr>
              <a:stCxn id="65" idx="0"/>
              <a:endCxn id="68" idx="0"/>
            </p:cNvCxnSpPr>
            <p:nvPr/>
          </p:nvCxnSpPr>
          <p:spPr>
            <a:xfrm rot="5400000" flipH="1" flipV="1">
              <a:off x="5871166" y="616161"/>
              <a:ext cx="16024" cy="4949868"/>
            </a:xfrm>
            <a:prstGeom prst="curvedConnector3">
              <a:avLst>
                <a:gd name="adj1" fmla="val 5662743"/>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73" name="文本框 72"/>
            <p:cNvSpPr txBox="1"/>
            <p:nvPr/>
          </p:nvSpPr>
          <p:spPr>
            <a:xfrm>
              <a:off x="2567608" y="1824264"/>
              <a:ext cx="661225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black"/>
                  </a:solidFill>
                  <a:effectLst/>
                  <a:uLnTx/>
                  <a:uFillTx/>
                </a:rPr>
                <a:t>Describe 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74" name="云形标注 73"/>
          <p:cNvSpPr/>
          <p:nvPr/>
        </p:nvSpPr>
        <p:spPr>
          <a:xfrm>
            <a:off x="263352" y="2325036"/>
            <a:ext cx="1785948" cy="1532118"/>
          </a:xfrm>
          <a:prstGeom prst="cloudCallout">
            <a:avLst>
              <a:gd name="adj1" fmla="val 54330"/>
              <a:gd name="adj2" fmla="val 25687"/>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pic>
        <p:nvPicPr>
          <p:cNvPr id="75" name="图片 74"/>
          <p:cNvPicPr>
            <a:picLocks noChangeAspect="1"/>
          </p:cNvPicPr>
          <p:nvPr/>
        </p:nvPicPr>
        <p:blipFill rotWithShape="1">
          <a:blip r:embed="rId3"/>
          <a:srcRect l="35345" t="4465" r="38688" b="77342"/>
          <a:stretch/>
        </p:blipFill>
        <p:spPr>
          <a:xfrm>
            <a:off x="483691" y="2682553"/>
            <a:ext cx="1255496" cy="744033"/>
          </a:xfrm>
          <a:prstGeom prst="rect">
            <a:avLst/>
          </a:prstGeom>
        </p:spPr>
      </p:pic>
      <p:grpSp>
        <p:nvGrpSpPr>
          <p:cNvPr id="76" name="组合 75"/>
          <p:cNvGrpSpPr/>
          <p:nvPr/>
        </p:nvGrpSpPr>
        <p:grpSpPr>
          <a:xfrm>
            <a:off x="5021416" y="4401882"/>
            <a:ext cx="6318817" cy="2020766"/>
            <a:chOff x="5021416" y="4401882"/>
            <a:chExt cx="6318817" cy="2020766"/>
          </a:xfrm>
        </p:grpSpPr>
        <p:sp>
          <p:nvSpPr>
            <p:cNvPr id="77" name="矩形 76"/>
            <p:cNvSpPr/>
            <p:nvPr/>
          </p:nvSpPr>
          <p:spPr>
            <a:xfrm>
              <a:off x="8246151" y="5301208"/>
              <a:ext cx="1368152"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Wavelet</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78" name="矩形 77"/>
            <p:cNvSpPr/>
            <p:nvPr/>
          </p:nvSpPr>
          <p:spPr>
            <a:xfrm>
              <a:off x="7636890" y="5608805"/>
              <a:ext cx="1795979"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600" kern="0" dirty="0">
                  <a:solidFill>
                    <a:prstClr val="white"/>
                  </a:solidFill>
                </a:rPr>
                <a:t>Moving Average</a:t>
              </a:r>
            </a:p>
          </p:txBody>
        </p:sp>
        <p:sp>
          <p:nvSpPr>
            <p:cNvPr id="79" name="矩形 78"/>
            <p:cNvSpPr/>
            <p:nvPr/>
          </p:nvSpPr>
          <p:spPr>
            <a:xfrm>
              <a:off x="7032104" y="5916402"/>
              <a:ext cx="1512168" cy="243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Arial"/>
                  <a:ea typeface="微软雅黑"/>
                </a:rPr>
                <a:t>Holt-Winters</a:t>
              </a:r>
              <a:endParaRPr kumimoji="0" lang="zh-CN" altLang="en-US" sz="1600" b="0" i="0" u="none" strike="noStrike" kern="0" cap="none" spc="0" normalizeH="0" baseline="0" noProof="0" dirty="0">
                <a:ln>
                  <a:noFill/>
                </a:ln>
                <a:solidFill>
                  <a:prstClr val="white"/>
                </a:solidFill>
                <a:effectLst/>
                <a:uLnTx/>
                <a:uFillTx/>
                <a:latin typeface="Arial"/>
                <a:ea typeface="微软雅黑"/>
              </a:endParaRPr>
            </a:p>
          </p:txBody>
        </p:sp>
        <p:sp>
          <p:nvSpPr>
            <p:cNvPr id="80" name="文本框 79"/>
            <p:cNvSpPr txBox="1"/>
            <p:nvPr/>
          </p:nvSpPr>
          <p:spPr>
            <a:xfrm>
              <a:off x="7106692" y="6053316"/>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a:t>
              </a:r>
              <a:endParaRPr kumimoji="0" lang="zh-CN" altLang="en-US" sz="1800" b="0" i="0" u="none" strike="noStrike" kern="0" cap="none" spc="0" normalizeH="0" baseline="0" noProof="0" dirty="0">
                <a:ln>
                  <a:noFill/>
                </a:ln>
                <a:solidFill>
                  <a:prstClr val="black"/>
                </a:solidFill>
                <a:effectLst/>
                <a:uLnTx/>
                <a:uFillTx/>
              </a:endParaRPr>
            </a:p>
          </p:txBody>
        </p:sp>
        <p:sp>
          <p:nvSpPr>
            <p:cNvPr id="81" name="文本框 80"/>
            <p:cNvSpPr txBox="1"/>
            <p:nvPr/>
          </p:nvSpPr>
          <p:spPr>
            <a:xfrm>
              <a:off x="8428612" y="4560851"/>
              <a:ext cx="291162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Select detectors &amp;</a:t>
              </a:r>
              <a:endParaRPr lang="en-US" altLang="zh-CN" kern="0"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Tune</a:t>
              </a:r>
              <a:r>
                <a:rPr kumimoji="0" lang="en-US" altLang="zh-CN" sz="1800" b="0" i="0" u="none" strike="noStrike" kern="0" cap="none" spc="0" normalizeH="0" noProof="0" dirty="0">
                  <a:ln>
                    <a:noFill/>
                  </a:ln>
                  <a:solidFill>
                    <a:prstClr val="black"/>
                  </a:solidFill>
                  <a:effectLst/>
                  <a:uLnTx/>
                  <a:uFillTx/>
                </a:rPr>
                <a:t> parameters</a:t>
              </a:r>
              <a:endParaRPr kumimoji="0" lang="zh-CN" altLang="en-US" sz="1800" b="0" i="0" u="none" strike="noStrike" kern="0" cap="none" spc="0" normalizeH="0" baseline="0" noProof="0" dirty="0">
                <a:ln>
                  <a:noFill/>
                </a:ln>
                <a:solidFill>
                  <a:prstClr val="black"/>
                </a:solidFill>
                <a:effectLst/>
                <a:uLnTx/>
                <a:uFillTx/>
              </a:endParaRPr>
            </a:p>
          </p:txBody>
        </p:sp>
        <p:sp>
          <p:nvSpPr>
            <p:cNvPr id="82" name="矩形 81"/>
            <p:cNvSpPr/>
            <p:nvPr/>
          </p:nvSpPr>
          <p:spPr>
            <a:xfrm>
              <a:off x="5021416" y="5033204"/>
              <a:ext cx="1523721" cy="8508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Detection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微软雅黑"/>
                </a:rPr>
                <a:t>System</a:t>
              </a:r>
              <a:endParaRPr kumimoji="0" lang="zh-CN" altLang="en-US" sz="1800" b="0" i="0" u="none" strike="noStrike" kern="0" cap="none" spc="0" normalizeH="0" baseline="0" noProof="0" dirty="0">
                <a:ln>
                  <a:noFill/>
                </a:ln>
                <a:solidFill>
                  <a:prstClr val="black"/>
                </a:solidFill>
                <a:effectLst/>
                <a:uLnTx/>
                <a:uFillTx/>
                <a:latin typeface="Arial"/>
                <a:ea typeface="微软雅黑"/>
              </a:endParaRPr>
            </a:p>
          </p:txBody>
        </p:sp>
        <p:cxnSp>
          <p:nvCxnSpPr>
            <p:cNvPr id="83" name="曲线连接符 82"/>
            <p:cNvCxnSpPr>
              <a:stCxn id="68" idx="2"/>
              <a:endCxn id="82" idx="3"/>
            </p:cNvCxnSpPr>
            <p:nvPr/>
          </p:nvCxnSpPr>
          <p:spPr>
            <a:xfrm rot="5400000">
              <a:off x="6921253" y="4025766"/>
              <a:ext cx="1056744" cy="1808975"/>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grpSp>
      <p:grpSp>
        <p:nvGrpSpPr>
          <p:cNvPr id="84" name="组合 83"/>
          <p:cNvGrpSpPr/>
          <p:nvPr/>
        </p:nvGrpSpPr>
        <p:grpSpPr>
          <a:xfrm>
            <a:off x="2771066" y="4417905"/>
            <a:ext cx="2250350" cy="1152221"/>
            <a:chOff x="2771066" y="4417905"/>
            <a:chExt cx="2250350" cy="1152221"/>
          </a:xfrm>
        </p:grpSpPr>
        <p:cxnSp>
          <p:nvCxnSpPr>
            <p:cNvPr id="85" name="曲线连接符 84"/>
            <p:cNvCxnSpPr>
              <a:stCxn id="82" idx="1"/>
              <a:endCxn id="65" idx="2"/>
            </p:cNvCxnSpPr>
            <p:nvPr/>
          </p:nvCxnSpPr>
          <p:spPr>
            <a:xfrm rot="10800000">
              <a:off x="3404244" y="4417905"/>
              <a:ext cx="1617172" cy="1040720"/>
            </a:xfrm>
            <a:prstGeom prst="curvedConnector2">
              <a:avLst/>
            </a:pr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cxnSp>
        <p:sp>
          <p:nvSpPr>
            <p:cNvPr id="86" name="文本框 85"/>
            <p:cNvSpPr txBox="1"/>
            <p:nvPr/>
          </p:nvSpPr>
          <p:spPr>
            <a:xfrm>
              <a:off x="2771066" y="5200794"/>
              <a:ext cx="133589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rPr>
                <a:t>Anomalies</a:t>
              </a:r>
              <a:endParaRPr kumimoji="0" lang="zh-CN" altLang="en-US" sz="1800" b="0" i="0" u="none" strike="noStrike" kern="0" cap="none" spc="0" normalizeH="0" baseline="0" noProof="0" dirty="0">
                <a:ln>
                  <a:noFill/>
                </a:ln>
                <a:solidFill>
                  <a:prstClr val="black"/>
                </a:solidFill>
                <a:effectLst/>
                <a:uLnTx/>
                <a:uFillTx/>
              </a:endParaRPr>
            </a:p>
          </p:txBody>
        </p:sp>
      </p:grpSp>
      <p:sp>
        <p:nvSpPr>
          <p:cNvPr id="87" name="任意多边形 86"/>
          <p:cNvSpPr/>
          <p:nvPr/>
        </p:nvSpPr>
        <p:spPr>
          <a:xfrm>
            <a:off x="5093293" y="2965391"/>
            <a:ext cx="1649339" cy="1435693"/>
          </a:xfrm>
          <a:custGeom>
            <a:avLst/>
            <a:gdLst>
              <a:gd name="connsiteX0" fmla="*/ 0 w 1649339"/>
              <a:gd name="connsiteY0" fmla="*/ 341831 h 1435693"/>
              <a:gd name="connsiteX1" fmla="*/ 76913 w 1649339"/>
              <a:gd name="connsiteY1" fmla="*/ 247828 h 1435693"/>
              <a:gd name="connsiteX2" fmla="*/ 136733 w 1649339"/>
              <a:gd name="connsiteY2" fmla="*/ 179461 h 1435693"/>
              <a:gd name="connsiteX3" fmla="*/ 179462 w 1649339"/>
              <a:gd name="connsiteY3" fmla="*/ 153824 h 1435693"/>
              <a:gd name="connsiteX4" fmla="*/ 205100 w 1649339"/>
              <a:gd name="connsiteY4" fmla="*/ 128187 h 1435693"/>
              <a:gd name="connsiteX5" fmla="*/ 282012 w 1649339"/>
              <a:gd name="connsiteY5" fmla="*/ 85458 h 1435693"/>
              <a:gd name="connsiteX6" fmla="*/ 401653 w 1649339"/>
              <a:gd name="connsiteY6" fmla="*/ 34183 h 1435693"/>
              <a:gd name="connsiteX7" fmla="*/ 470019 w 1649339"/>
              <a:gd name="connsiteY7" fmla="*/ 25637 h 1435693"/>
              <a:gd name="connsiteX8" fmla="*/ 564023 w 1649339"/>
              <a:gd name="connsiteY8" fmla="*/ 8545 h 1435693"/>
              <a:gd name="connsiteX9" fmla="*/ 598206 w 1649339"/>
              <a:gd name="connsiteY9" fmla="*/ 0 h 1435693"/>
              <a:gd name="connsiteX10" fmla="*/ 880217 w 1649339"/>
              <a:gd name="connsiteY10" fmla="*/ 17091 h 1435693"/>
              <a:gd name="connsiteX11" fmla="*/ 982767 w 1649339"/>
              <a:gd name="connsiteY11" fmla="*/ 25637 h 1435693"/>
              <a:gd name="connsiteX12" fmla="*/ 1034042 w 1649339"/>
              <a:gd name="connsiteY12" fmla="*/ 42729 h 1435693"/>
              <a:gd name="connsiteX13" fmla="*/ 1076771 w 1649339"/>
              <a:gd name="connsiteY13" fmla="*/ 51274 h 1435693"/>
              <a:gd name="connsiteX14" fmla="*/ 1119500 w 1649339"/>
              <a:gd name="connsiteY14" fmla="*/ 76912 h 1435693"/>
              <a:gd name="connsiteX15" fmla="*/ 1153683 w 1649339"/>
              <a:gd name="connsiteY15" fmla="*/ 85458 h 1435693"/>
              <a:gd name="connsiteX16" fmla="*/ 1204957 w 1649339"/>
              <a:gd name="connsiteY16" fmla="*/ 119641 h 1435693"/>
              <a:gd name="connsiteX17" fmla="*/ 1256232 w 1649339"/>
              <a:gd name="connsiteY17" fmla="*/ 153824 h 1435693"/>
              <a:gd name="connsiteX18" fmla="*/ 1281870 w 1649339"/>
              <a:gd name="connsiteY18" fmla="*/ 170916 h 1435693"/>
              <a:gd name="connsiteX19" fmla="*/ 1324599 w 1649339"/>
              <a:gd name="connsiteY19" fmla="*/ 188007 h 1435693"/>
              <a:gd name="connsiteX20" fmla="*/ 1375873 w 1649339"/>
              <a:gd name="connsiteY20" fmla="*/ 247828 h 1435693"/>
              <a:gd name="connsiteX21" fmla="*/ 1427148 w 1649339"/>
              <a:gd name="connsiteY21" fmla="*/ 299102 h 1435693"/>
              <a:gd name="connsiteX22" fmla="*/ 1461331 w 1649339"/>
              <a:gd name="connsiteY22" fmla="*/ 350377 h 1435693"/>
              <a:gd name="connsiteX23" fmla="*/ 1512606 w 1649339"/>
              <a:gd name="connsiteY23" fmla="*/ 393106 h 1435693"/>
              <a:gd name="connsiteX24" fmla="*/ 1563881 w 1649339"/>
              <a:gd name="connsiteY24" fmla="*/ 461473 h 1435693"/>
              <a:gd name="connsiteX25" fmla="*/ 1632247 w 1649339"/>
              <a:gd name="connsiteY25" fmla="*/ 615297 h 1435693"/>
              <a:gd name="connsiteX26" fmla="*/ 1649339 w 1649339"/>
              <a:gd name="connsiteY26" fmla="*/ 760575 h 1435693"/>
              <a:gd name="connsiteX27" fmla="*/ 1632247 w 1649339"/>
              <a:gd name="connsiteY27" fmla="*/ 794759 h 1435693"/>
              <a:gd name="connsiteX28" fmla="*/ 1640793 w 1649339"/>
              <a:gd name="connsiteY28" fmla="*/ 888762 h 1435693"/>
              <a:gd name="connsiteX29" fmla="*/ 1623701 w 1649339"/>
              <a:gd name="connsiteY29" fmla="*/ 965674 h 1435693"/>
              <a:gd name="connsiteX30" fmla="*/ 1615156 w 1649339"/>
              <a:gd name="connsiteY30" fmla="*/ 1051132 h 1435693"/>
              <a:gd name="connsiteX31" fmla="*/ 1589518 w 1649339"/>
              <a:gd name="connsiteY31" fmla="*/ 1093861 h 1435693"/>
              <a:gd name="connsiteX32" fmla="*/ 1580972 w 1649339"/>
              <a:gd name="connsiteY32" fmla="*/ 1136590 h 1435693"/>
              <a:gd name="connsiteX33" fmla="*/ 1504060 w 1649339"/>
              <a:gd name="connsiteY33" fmla="*/ 1264777 h 1435693"/>
              <a:gd name="connsiteX34" fmla="*/ 1410057 w 1649339"/>
              <a:gd name="connsiteY34" fmla="*/ 1316052 h 1435693"/>
              <a:gd name="connsiteX35" fmla="*/ 1384419 w 1649339"/>
              <a:gd name="connsiteY35" fmla="*/ 1324598 h 1435693"/>
              <a:gd name="connsiteX36" fmla="*/ 1290415 w 1649339"/>
              <a:gd name="connsiteY36" fmla="*/ 1384418 h 1435693"/>
              <a:gd name="connsiteX37" fmla="*/ 1136591 w 1649339"/>
              <a:gd name="connsiteY37" fmla="*/ 1418602 h 1435693"/>
              <a:gd name="connsiteX38" fmla="*/ 1016950 w 1649339"/>
              <a:gd name="connsiteY38" fmla="*/ 1435693 h 1435693"/>
              <a:gd name="connsiteX39" fmla="*/ 623843 w 1649339"/>
              <a:gd name="connsiteY39" fmla="*/ 1427147 h 1435693"/>
              <a:gd name="connsiteX40" fmla="*/ 572569 w 1649339"/>
              <a:gd name="connsiteY40" fmla="*/ 1410056 h 1435693"/>
              <a:gd name="connsiteX41" fmla="*/ 452928 w 1649339"/>
              <a:gd name="connsiteY41" fmla="*/ 1375873 h 1435693"/>
              <a:gd name="connsiteX42" fmla="*/ 401653 w 1649339"/>
              <a:gd name="connsiteY42" fmla="*/ 1358781 h 1435693"/>
              <a:gd name="connsiteX43" fmla="*/ 341832 w 1649339"/>
              <a:gd name="connsiteY43" fmla="*/ 1341689 h 1435693"/>
              <a:gd name="connsiteX44" fmla="*/ 239283 w 1649339"/>
              <a:gd name="connsiteY44" fmla="*/ 1273323 h 1435693"/>
              <a:gd name="connsiteX45" fmla="*/ 188008 w 1649339"/>
              <a:gd name="connsiteY45" fmla="*/ 1239140 h 1435693"/>
              <a:gd name="connsiteX46" fmla="*/ 136733 w 1649339"/>
              <a:gd name="connsiteY46" fmla="*/ 1162228 h 1435693"/>
              <a:gd name="connsiteX47" fmla="*/ 119642 w 1649339"/>
              <a:gd name="connsiteY47" fmla="*/ 1136590 h 1435693"/>
              <a:gd name="connsiteX48" fmla="*/ 119642 w 1649339"/>
              <a:gd name="connsiteY48" fmla="*/ 965674 h 1435693"/>
              <a:gd name="connsiteX49" fmla="*/ 128187 w 1649339"/>
              <a:gd name="connsiteY49" fmla="*/ 897308 h 1435693"/>
              <a:gd name="connsiteX50" fmla="*/ 170916 w 1649339"/>
              <a:gd name="connsiteY50" fmla="*/ 828942 h 1435693"/>
              <a:gd name="connsiteX51" fmla="*/ 196554 w 1649339"/>
              <a:gd name="connsiteY51" fmla="*/ 786213 h 1435693"/>
              <a:gd name="connsiteX52" fmla="*/ 273466 w 1649339"/>
              <a:gd name="connsiteY52" fmla="*/ 683663 h 1435693"/>
              <a:gd name="connsiteX53" fmla="*/ 350378 w 1649339"/>
              <a:gd name="connsiteY53" fmla="*/ 606751 h 1435693"/>
              <a:gd name="connsiteX54" fmla="*/ 384561 w 1649339"/>
              <a:gd name="connsiteY54" fmla="*/ 572568 h 1435693"/>
              <a:gd name="connsiteX55" fmla="*/ 452928 w 1649339"/>
              <a:gd name="connsiteY55" fmla="*/ 521293 h 1435693"/>
              <a:gd name="connsiteX56" fmla="*/ 470019 w 1649339"/>
              <a:gd name="connsiteY56" fmla="*/ 495656 h 1435693"/>
              <a:gd name="connsiteX57" fmla="*/ 495657 w 1649339"/>
              <a:gd name="connsiteY57" fmla="*/ 487110 h 1435693"/>
              <a:gd name="connsiteX58" fmla="*/ 717847 w 1649339"/>
              <a:gd name="connsiteY58" fmla="*/ 504202 h 1435693"/>
              <a:gd name="connsiteX59" fmla="*/ 743485 w 1649339"/>
              <a:gd name="connsiteY59" fmla="*/ 512747 h 1435693"/>
              <a:gd name="connsiteX60" fmla="*/ 777668 w 1649339"/>
              <a:gd name="connsiteY60" fmla="*/ 529839 h 1435693"/>
              <a:gd name="connsiteX61" fmla="*/ 837488 w 1649339"/>
              <a:gd name="connsiteY61" fmla="*/ 546930 h 1435693"/>
              <a:gd name="connsiteX62" fmla="*/ 999858 w 1649339"/>
              <a:gd name="connsiteY62" fmla="*/ 589659 h 1435693"/>
              <a:gd name="connsiteX63" fmla="*/ 1025496 w 1649339"/>
              <a:gd name="connsiteY63" fmla="*/ 606751 h 1435693"/>
              <a:gd name="connsiteX64" fmla="*/ 1059679 w 1649339"/>
              <a:gd name="connsiteY64" fmla="*/ 623843 h 1435693"/>
              <a:gd name="connsiteX65" fmla="*/ 1128045 w 1649339"/>
              <a:gd name="connsiteY65" fmla="*/ 666572 h 1435693"/>
              <a:gd name="connsiteX66" fmla="*/ 1153683 w 1649339"/>
              <a:gd name="connsiteY66" fmla="*/ 700755 h 1435693"/>
              <a:gd name="connsiteX67" fmla="*/ 1179320 w 1649339"/>
              <a:gd name="connsiteY67" fmla="*/ 709301 h 1435693"/>
              <a:gd name="connsiteX68" fmla="*/ 1204957 w 1649339"/>
              <a:gd name="connsiteY68" fmla="*/ 752030 h 1435693"/>
              <a:gd name="connsiteX69" fmla="*/ 1230595 w 1649339"/>
              <a:gd name="connsiteY69" fmla="*/ 786213 h 1435693"/>
              <a:gd name="connsiteX70" fmla="*/ 1239141 w 1649339"/>
              <a:gd name="connsiteY70" fmla="*/ 888762 h 1435693"/>
              <a:gd name="connsiteX71" fmla="*/ 1230595 w 1649339"/>
              <a:gd name="connsiteY71" fmla="*/ 940037 h 1435693"/>
              <a:gd name="connsiteX72" fmla="*/ 1222049 w 1649339"/>
              <a:gd name="connsiteY72" fmla="*/ 999858 h 1435693"/>
              <a:gd name="connsiteX73" fmla="*/ 1196412 w 1649339"/>
              <a:gd name="connsiteY73" fmla="*/ 1076770 h 1435693"/>
              <a:gd name="connsiteX74" fmla="*/ 1170774 w 1649339"/>
              <a:gd name="connsiteY74" fmla="*/ 1110953 h 1435693"/>
              <a:gd name="connsiteX75" fmla="*/ 1042587 w 1649339"/>
              <a:gd name="connsiteY75" fmla="*/ 1153682 h 1435693"/>
              <a:gd name="connsiteX76" fmla="*/ 991313 w 1649339"/>
              <a:gd name="connsiteY76" fmla="*/ 1170773 h 1435693"/>
              <a:gd name="connsiteX77" fmla="*/ 905855 w 1649339"/>
              <a:gd name="connsiteY77" fmla="*/ 1153682 h 1435693"/>
              <a:gd name="connsiteX78" fmla="*/ 837488 w 1649339"/>
              <a:gd name="connsiteY78" fmla="*/ 1145136 h 1435693"/>
              <a:gd name="connsiteX79" fmla="*/ 760576 w 1649339"/>
              <a:gd name="connsiteY79" fmla="*/ 1110953 h 1435693"/>
              <a:gd name="connsiteX80" fmla="*/ 709301 w 1649339"/>
              <a:gd name="connsiteY80" fmla="*/ 1093861 h 1435693"/>
              <a:gd name="connsiteX81" fmla="*/ 615298 w 1649339"/>
              <a:gd name="connsiteY81" fmla="*/ 1034041 h 1435693"/>
              <a:gd name="connsiteX82" fmla="*/ 589660 w 1649339"/>
              <a:gd name="connsiteY82" fmla="*/ 1008403 h 1435693"/>
              <a:gd name="connsiteX83" fmla="*/ 572569 w 1649339"/>
              <a:gd name="connsiteY83" fmla="*/ 982766 h 1435693"/>
              <a:gd name="connsiteX84" fmla="*/ 495657 w 1649339"/>
              <a:gd name="connsiteY84" fmla="*/ 905854 h 1435693"/>
              <a:gd name="connsiteX85" fmla="*/ 487111 w 1649339"/>
              <a:gd name="connsiteY85" fmla="*/ 880216 h 1435693"/>
              <a:gd name="connsiteX86" fmla="*/ 512748 w 1649339"/>
              <a:gd name="connsiteY86" fmla="*/ 828942 h 1435693"/>
              <a:gd name="connsiteX87" fmla="*/ 546931 w 1649339"/>
              <a:gd name="connsiteY87" fmla="*/ 820396 h 1435693"/>
              <a:gd name="connsiteX88" fmla="*/ 581114 w 1649339"/>
              <a:gd name="connsiteY88" fmla="*/ 803304 h 1435693"/>
              <a:gd name="connsiteX89" fmla="*/ 632389 w 1649339"/>
              <a:gd name="connsiteY89" fmla="*/ 786213 h 1435693"/>
              <a:gd name="connsiteX90" fmla="*/ 658027 w 1649339"/>
              <a:gd name="connsiteY90" fmla="*/ 777667 h 1435693"/>
              <a:gd name="connsiteX91" fmla="*/ 914400 w 1649339"/>
              <a:gd name="connsiteY91" fmla="*/ 786213 h 1435693"/>
              <a:gd name="connsiteX92" fmla="*/ 940038 w 1649339"/>
              <a:gd name="connsiteY92" fmla="*/ 794759 h 1435693"/>
              <a:gd name="connsiteX93" fmla="*/ 948584 w 1649339"/>
              <a:gd name="connsiteY93" fmla="*/ 820396 h 1435693"/>
              <a:gd name="connsiteX94" fmla="*/ 965675 w 1649339"/>
              <a:gd name="connsiteY94" fmla="*/ 846033 h 1435693"/>
              <a:gd name="connsiteX95" fmla="*/ 957129 w 1649339"/>
              <a:gd name="connsiteY95" fmla="*/ 931491 h 14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649339" h="1435693">
                <a:moveTo>
                  <a:pt x="0" y="341831"/>
                </a:moveTo>
                <a:cubicBezTo>
                  <a:pt x="94056" y="191343"/>
                  <a:pt x="-1973" y="326712"/>
                  <a:pt x="76913" y="247828"/>
                </a:cubicBezTo>
                <a:cubicBezTo>
                  <a:pt x="102217" y="222525"/>
                  <a:pt x="109085" y="200198"/>
                  <a:pt x="136733" y="179461"/>
                </a:cubicBezTo>
                <a:cubicBezTo>
                  <a:pt x="150021" y="169495"/>
                  <a:pt x="166174" y="163790"/>
                  <a:pt x="179462" y="153824"/>
                </a:cubicBezTo>
                <a:cubicBezTo>
                  <a:pt x="189131" y="146573"/>
                  <a:pt x="195560" y="135607"/>
                  <a:pt x="205100" y="128187"/>
                </a:cubicBezTo>
                <a:cubicBezTo>
                  <a:pt x="282270" y="68165"/>
                  <a:pt x="228817" y="109638"/>
                  <a:pt x="282012" y="85458"/>
                </a:cubicBezTo>
                <a:cubicBezTo>
                  <a:pt x="329617" y="63819"/>
                  <a:pt x="352281" y="44763"/>
                  <a:pt x="401653" y="34183"/>
                </a:cubicBezTo>
                <a:cubicBezTo>
                  <a:pt x="424109" y="29371"/>
                  <a:pt x="447284" y="28885"/>
                  <a:pt x="470019" y="25637"/>
                </a:cubicBezTo>
                <a:cubicBezTo>
                  <a:pt x="495999" y="21926"/>
                  <a:pt x="537518" y="14435"/>
                  <a:pt x="564023" y="8545"/>
                </a:cubicBezTo>
                <a:cubicBezTo>
                  <a:pt x="575488" y="5997"/>
                  <a:pt x="586812" y="2848"/>
                  <a:pt x="598206" y="0"/>
                </a:cubicBezTo>
                <a:lnTo>
                  <a:pt x="880217" y="17091"/>
                </a:lnTo>
                <a:cubicBezTo>
                  <a:pt x="914443" y="19373"/>
                  <a:pt x="948932" y="19998"/>
                  <a:pt x="982767" y="25637"/>
                </a:cubicBezTo>
                <a:cubicBezTo>
                  <a:pt x="1000538" y="28599"/>
                  <a:pt x="1016661" y="37989"/>
                  <a:pt x="1034042" y="42729"/>
                </a:cubicBezTo>
                <a:cubicBezTo>
                  <a:pt x="1048055" y="46551"/>
                  <a:pt x="1062528" y="48426"/>
                  <a:pt x="1076771" y="51274"/>
                </a:cubicBezTo>
                <a:cubicBezTo>
                  <a:pt x="1091014" y="59820"/>
                  <a:pt x="1104322" y="70166"/>
                  <a:pt x="1119500" y="76912"/>
                </a:cubicBezTo>
                <a:cubicBezTo>
                  <a:pt x="1130233" y="81682"/>
                  <a:pt x="1143178" y="80205"/>
                  <a:pt x="1153683" y="85458"/>
                </a:cubicBezTo>
                <a:cubicBezTo>
                  <a:pt x="1172056" y="94644"/>
                  <a:pt x="1187866" y="108247"/>
                  <a:pt x="1204957" y="119641"/>
                </a:cubicBezTo>
                <a:lnTo>
                  <a:pt x="1256232" y="153824"/>
                </a:lnTo>
                <a:cubicBezTo>
                  <a:pt x="1264778" y="159521"/>
                  <a:pt x="1272334" y="167102"/>
                  <a:pt x="1281870" y="170916"/>
                </a:cubicBezTo>
                <a:lnTo>
                  <a:pt x="1324599" y="188007"/>
                </a:lnTo>
                <a:cubicBezTo>
                  <a:pt x="1416152" y="279563"/>
                  <a:pt x="1277172" y="138161"/>
                  <a:pt x="1375873" y="247828"/>
                </a:cubicBezTo>
                <a:cubicBezTo>
                  <a:pt x="1392043" y="265794"/>
                  <a:pt x="1411674" y="280533"/>
                  <a:pt x="1427148" y="299102"/>
                </a:cubicBezTo>
                <a:cubicBezTo>
                  <a:pt x="1440298" y="314882"/>
                  <a:pt x="1447804" y="334918"/>
                  <a:pt x="1461331" y="350377"/>
                </a:cubicBezTo>
                <a:cubicBezTo>
                  <a:pt x="1519633" y="417008"/>
                  <a:pt x="1453104" y="309804"/>
                  <a:pt x="1512606" y="393106"/>
                </a:cubicBezTo>
                <a:cubicBezTo>
                  <a:pt x="1573354" y="478152"/>
                  <a:pt x="1474585" y="372174"/>
                  <a:pt x="1563881" y="461473"/>
                </a:cubicBezTo>
                <a:cubicBezTo>
                  <a:pt x="1604560" y="583509"/>
                  <a:pt x="1578077" y="534041"/>
                  <a:pt x="1632247" y="615297"/>
                </a:cubicBezTo>
                <a:cubicBezTo>
                  <a:pt x="1637944" y="663723"/>
                  <a:pt x="1649339" y="711815"/>
                  <a:pt x="1649339" y="760575"/>
                </a:cubicBezTo>
                <a:cubicBezTo>
                  <a:pt x="1649339" y="773315"/>
                  <a:pt x="1633094" y="782048"/>
                  <a:pt x="1632247" y="794759"/>
                </a:cubicBezTo>
                <a:cubicBezTo>
                  <a:pt x="1630154" y="826153"/>
                  <a:pt x="1637944" y="857428"/>
                  <a:pt x="1640793" y="888762"/>
                </a:cubicBezTo>
                <a:cubicBezTo>
                  <a:pt x="1635096" y="914399"/>
                  <a:pt x="1627797" y="939733"/>
                  <a:pt x="1623701" y="965674"/>
                </a:cubicBezTo>
                <a:cubicBezTo>
                  <a:pt x="1619236" y="993952"/>
                  <a:pt x="1622532" y="1023471"/>
                  <a:pt x="1615156" y="1051132"/>
                </a:cubicBezTo>
                <a:cubicBezTo>
                  <a:pt x="1610876" y="1067181"/>
                  <a:pt x="1598064" y="1079618"/>
                  <a:pt x="1589518" y="1093861"/>
                </a:cubicBezTo>
                <a:cubicBezTo>
                  <a:pt x="1586669" y="1108104"/>
                  <a:pt x="1584794" y="1122577"/>
                  <a:pt x="1580972" y="1136590"/>
                </a:cubicBezTo>
                <a:cubicBezTo>
                  <a:pt x="1568779" y="1181299"/>
                  <a:pt x="1547597" y="1241029"/>
                  <a:pt x="1504060" y="1264777"/>
                </a:cubicBezTo>
                <a:cubicBezTo>
                  <a:pt x="1472726" y="1281869"/>
                  <a:pt x="1441981" y="1300090"/>
                  <a:pt x="1410057" y="1316052"/>
                </a:cubicBezTo>
                <a:cubicBezTo>
                  <a:pt x="1402000" y="1320081"/>
                  <a:pt x="1392294" y="1320223"/>
                  <a:pt x="1384419" y="1324598"/>
                </a:cubicBezTo>
                <a:cubicBezTo>
                  <a:pt x="1355175" y="1340844"/>
                  <a:pt x="1321769" y="1370166"/>
                  <a:pt x="1290415" y="1384418"/>
                </a:cubicBezTo>
                <a:cubicBezTo>
                  <a:pt x="1245124" y="1405005"/>
                  <a:pt x="1182163" y="1412906"/>
                  <a:pt x="1136591" y="1418602"/>
                </a:cubicBezTo>
                <a:cubicBezTo>
                  <a:pt x="1051031" y="1429296"/>
                  <a:pt x="1090878" y="1423371"/>
                  <a:pt x="1016950" y="1435693"/>
                </a:cubicBezTo>
                <a:cubicBezTo>
                  <a:pt x="885914" y="1432844"/>
                  <a:pt x="754692" y="1434696"/>
                  <a:pt x="623843" y="1427147"/>
                </a:cubicBezTo>
                <a:cubicBezTo>
                  <a:pt x="605857" y="1426109"/>
                  <a:pt x="589535" y="1416115"/>
                  <a:pt x="572569" y="1410056"/>
                </a:cubicBezTo>
                <a:cubicBezTo>
                  <a:pt x="480046" y="1377012"/>
                  <a:pt x="533856" y="1389360"/>
                  <a:pt x="452928" y="1375873"/>
                </a:cubicBezTo>
                <a:cubicBezTo>
                  <a:pt x="435836" y="1370176"/>
                  <a:pt x="418976" y="1363731"/>
                  <a:pt x="401653" y="1358781"/>
                </a:cubicBezTo>
                <a:cubicBezTo>
                  <a:pt x="381713" y="1353084"/>
                  <a:pt x="360893" y="1349858"/>
                  <a:pt x="341832" y="1341689"/>
                </a:cubicBezTo>
                <a:cubicBezTo>
                  <a:pt x="283762" y="1316802"/>
                  <a:pt x="285978" y="1307282"/>
                  <a:pt x="239283" y="1273323"/>
                </a:cubicBezTo>
                <a:cubicBezTo>
                  <a:pt x="222670" y="1261241"/>
                  <a:pt x="205100" y="1250534"/>
                  <a:pt x="188008" y="1239140"/>
                </a:cubicBezTo>
                <a:lnTo>
                  <a:pt x="136733" y="1162228"/>
                </a:lnTo>
                <a:lnTo>
                  <a:pt x="119642" y="1136590"/>
                </a:lnTo>
                <a:cubicBezTo>
                  <a:pt x="106625" y="1045473"/>
                  <a:pt x="108110" y="1086765"/>
                  <a:pt x="119642" y="965674"/>
                </a:cubicBezTo>
                <a:cubicBezTo>
                  <a:pt x="121819" y="942811"/>
                  <a:pt x="122617" y="919588"/>
                  <a:pt x="128187" y="897308"/>
                </a:cubicBezTo>
                <a:cubicBezTo>
                  <a:pt x="134863" y="870604"/>
                  <a:pt x="156402" y="850712"/>
                  <a:pt x="170916" y="828942"/>
                </a:cubicBezTo>
                <a:cubicBezTo>
                  <a:pt x="180130" y="815122"/>
                  <a:pt x="188008" y="800456"/>
                  <a:pt x="196554" y="786213"/>
                </a:cubicBezTo>
                <a:cubicBezTo>
                  <a:pt x="216410" y="706793"/>
                  <a:pt x="187211" y="798671"/>
                  <a:pt x="273466" y="683663"/>
                </a:cubicBezTo>
                <a:cubicBezTo>
                  <a:pt x="318579" y="623511"/>
                  <a:pt x="278590" y="671360"/>
                  <a:pt x="350378" y="606751"/>
                </a:cubicBezTo>
                <a:cubicBezTo>
                  <a:pt x="362355" y="595971"/>
                  <a:pt x="372517" y="583274"/>
                  <a:pt x="384561" y="572568"/>
                </a:cubicBezTo>
                <a:cubicBezTo>
                  <a:pt x="415010" y="545502"/>
                  <a:pt x="423545" y="540882"/>
                  <a:pt x="452928" y="521293"/>
                </a:cubicBezTo>
                <a:cubicBezTo>
                  <a:pt x="458625" y="512747"/>
                  <a:pt x="461999" y="502072"/>
                  <a:pt x="470019" y="495656"/>
                </a:cubicBezTo>
                <a:cubicBezTo>
                  <a:pt x="477053" y="490029"/>
                  <a:pt x="486654" y="486800"/>
                  <a:pt x="495657" y="487110"/>
                </a:cubicBezTo>
                <a:cubicBezTo>
                  <a:pt x="569895" y="489670"/>
                  <a:pt x="643784" y="498505"/>
                  <a:pt x="717847" y="504202"/>
                </a:cubicBezTo>
                <a:cubicBezTo>
                  <a:pt x="726393" y="507050"/>
                  <a:pt x="735205" y="509199"/>
                  <a:pt x="743485" y="512747"/>
                </a:cubicBezTo>
                <a:cubicBezTo>
                  <a:pt x="755194" y="517765"/>
                  <a:pt x="765696" y="525485"/>
                  <a:pt x="777668" y="529839"/>
                </a:cubicBezTo>
                <a:cubicBezTo>
                  <a:pt x="797157" y="536926"/>
                  <a:pt x="817713" y="540685"/>
                  <a:pt x="837488" y="546930"/>
                </a:cubicBezTo>
                <a:cubicBezTo>
                  <a:pt x="971491" y="589247"/>
                  <a:pt x="897467" y="575033"/>
                  <a:pt x="999858" y="589659"/>
                </a:cubicBezTo>
                <a:cubicBezTo>
                  <a:pt x="1008404" y="595356"/>
                  <a:pt x="1016578" y="601655"/>
                  <a:pt x="1025496" y="606751"/>
                </a:cubicBezTo>
                <a:cubicBezTo>
                  <a:pt x="1036557" y="613072"/>
                  <a:pt x="1049313" y="616438"/>
                  <a:pt x="1059679" y="623843"/>
                </a:cubicBezTo>
                <a:cubicBezTo>
                  <a:pt x="1129330" y="673594"/>
                  <a:pt x="1031996" y="628151"/>
                  <a:pt x="1128045" y="666572"/>
                </a:cubicBezTo>
                <a:cubicBezTo>
                  <a:pt x="1136591" y="677966"/>
                  <a:pt x="1142741" y="691637"/>
                  <a:pt x="1153683" y="700755"/>
                </a:cubicBezTo>
                <a:cubicBezTo>
                  <a:pt x="1160603" y="706522"/>
                  <a:pt x="1172950" y="702931"/>
                  <a:pt x="1179320" y="709301"/>
                </a:cubicBezTo>
                <a:cubicBezTo>
                  <a:pt x="1191065" y="721046"/>
                  <a:pt x="1195743" y="738210"/>
                  <a:pt x="1204957" y="752030"/>
                </a:cubicBezTo>
                <a:cubicBezTo>
                  <a:pt x="1212858" y="763881"/>
                  <a:pt x="1222049" y="774819"/>
                  <a:pt x="1230595" y="786213"/>
                </a:cubicBezTo>
                <a:cubicBezTo>
                  <a:pt x="1233444" y="820396"/>
                  <a:pt x="1239141" y="854461"/>
                  <a:pt x="1239141" y="888762"/>
                </a:cubicBezTo>
                <a:cubicBezTo>
                  <a:pt x="1239141" y="906089"/>
                  <a:pt x="1233230" y="922911"/>
                  <a:pt x="1230595" y="940037"/>
                </a:cubicBezTo>
                <a:cubicBezTo>
                  <a:pt x="1227532" y="959946"/>
                  <a:pt x="1225361" y="979989"/>
                  <a:pt x="1222049" y="999858"/>
                </a:cubicBezTo>
                <a:cubicBezTo>
                  <a:pt x="1215960" y="1036391"/>
                  <a:pt x="1215652" y="1045985"/>
                  <a:pt x="1196412" y="1076770"/>
                </a:cubicBezTo>
                <a:cubicBezTo>
                  <a:pt x="1188863" y="1088848"/>
                  <a:pt x="1182904" y="1103488"/>
                  <a:pt x="1170774" y="1110953"/>
                </a:cubicBezTo>
                <a:cubicBezTo>
                  <a:pt x="1101382" y="1153655"/>
                  <a:pt x="1101409" y="1137640"/>
                  <a:pt x="1042587" y="1153682"/>
                </a:cubicBezTo>
                <a:cubicBezTo>
                  <a:pt x="1025206" y="1158422"/>
                  <a:pt x="991313" y="1170773"/>
                  <a:pt x="991313" y="1170773"/>
                </a:cubicBezTo>
                <a:cubicBezTo>
                  <a:pt x="962827" y="1165076"/>
                  <a:pt x="934510" y="1158458"/>
                  <a:pt x="905855" y="1153682"/>
                </a:cubicBezTo>
                <a:cubicBezTo>
                  <a:pt x="883201" y="1149906"/>
                  <a:pt x="859521" y="1151616"/>
                  <a:pt x="837488" y="1145136"/>
                </a:cubicBezTo>
                <a:cubicBezTo>
                  <a:pt x="810573" y="1137220"/>
                  <a:pt x="786625" y="1121373"/>
                  <a:pt x="760576" y="1110953"/>
                </a:cubicBezTo>
                <a:cubicBezTo>
                  <a:pt x="743848" y="1104262"/>
                  <a:pt x="725702" y="1101316"/>
                  <a:pt x="709301" y="1093861"/>
                </a:cubicBezTo>
                <a:cubicBezTo>
                  <a:pt x="697214" y="1088367"/>
                  <a:pt x="620714" y="1039457"/>
                  <a:pt x="615298" y="1034041"/>
                </a:cubicBezTo>
                <a:cubicBezTo>
                  <a:pt x="606752" y="1025495"/>
                  <a:pt x="597397" y="1017688"/>
                  <a:pt x="589660" y="1008403"/>
                </a:cubicBezTo>
                <a:cubicBezTo>
                  <a:pt x="583085" y="1000513"/>
                  <a:pt x="579509" y="990337"/>
                  <a:pt x="572569" y="982766"/>
                </a:cubicBezTo>
                <a:cubicBezTo>
                  <a:pt x="548070" y="956039"/>
                  <a:pt x="495657" y="905854"/>
                  <a:pt x="495657" y="905854"/>
                </a:cubicBezTo>
                <a:cubicBezTo>
                  <a:pt x="492808" y="897308"/>
                  <a:pt x="487111" y="889224"/>
                  <a:pt x="487111" y="880216"/>
                </a:cubicBezTo>
                <a:cubicBezTo>
                  <a:pt x="487111" y="868842"/>
                  <a:pt x="504107" y="834702"/>
                  <a:pt x="512748" y="828942"/>
                </a:cubicBezTo>
                <a:cubicBezTo>
                  <a:pt x="522520" y="822427"/>
                  <a:pt x="535934" y="824520"/>
                  <a:pt x="546931" y="820396"/>
                </a:cubicBezTo>
                <a:cubicBezTo>
                  <a:pt x="558859" y="815923"/>
                  <a:pt x="569286" y="808035"/>
                  <a:pt x="581114" y="803304"/>
                </a:cubicBezTo>
                <a:cubicBezTo>
                  <a:pt x="597842" y="796613"/>
                  <a:pt x="615297" y="791910"/>
                  <a:pt x="632389" y="786213"/>
                </a:cubicBezTo>
                <a:lnTo>
                  <a:pt x="658027" y="777667"/>
                </a:lnTo>
                <a:cubicBezTo>
                  <a:pt x="743485" y="780516"/>
                  <a:pt x="829051" y="781040"/>
                  <a:pt x="914400" y="786213"/>
                </a:cubicBezTo>
                <a:cubicBezTo>
                  <a:pt x="923392" y="786758"/>
                  <a:pt x="933668" y="788389"/>
                  <a:pt x="940038" y="794759"/>
                </a:cubicBezTo>
                <a:cubicBezTo>
                  <a:pt x="946408" y="801128"/>
                  <a:pt x="944556" y="812339"/>
                  <a:pt x="948584" y="820396"/>
                </a:cubicBezTo>
                <a:cubicBezTo>
                  <a:pt x="953177" y="829582"/>
                  <a:pt x="959978" y="837487"/>
                  <a:pt x="965675" y="846033"/>
                </a:cubicBezTo>
                <a:cubicBezTo>
                  <a:pt x="956422" y="920053"/>
                  <a:pt x="957129" y="891434"/>
                  <a:pt x="957129" y="931491"/>
                </a:cubicBezTo>
              </a:path>
            </a:pathLst>
          </a:custGeom>
          <a:noFill/>
          <a:ln w="38100" cap="flat" cmpd="sng" algn="ctr">
            <a:solidFill>
              <a:sysClr val="windowText" lastClr="000000"/>
            </a:solidFill>
            <a:prstDash val="solid"/>
            <a:headEnd type="none" w="med" len="med"/>
            <a:tailEnd type="triangle" w="lg" len="lg"/>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a:endParaRPr>
          </a:p>
        </p:txBody>
      </p:sp>
      <p:sp>
        <p:nvSpPr>
          <p:cNvPr id="88" name="矩形 87"/>
          <p:cNvSpPr/>
          <p:nvPr/>
        </p:nvSpPr>
        <p:spPr>
          <a:xfrm>
            <a:off x="551384" y="836712"/>
            <a:ext cx="11640616" cy="646331"/>
          </a:xfrm>
          <a:prstGeom prst="rect">
            <a:avLst/>
          </a:prstGeom>
        </p:spPr>
        <p:txBody>
          <a:bodyPr wrap="square">
            <a:spAutoFit/>
          </a:bodyPr>
          <a:lstStyle/>
          <a:p>
            <a:r>
              <a:rPr lang="en-US" altLang="zh-CN" sz="3600" b="1" dirty="0">
                <a:solidFill>
                  <a:schemeClr val="accent2"/>
                </a:solidFill>
              </a:rPr>
              <a:t>In practice, it is more</a:t>
            </a:r>
            <a:r>
              <a:rPr lang="zh-CN" altLang="en-US" sz="3600" b="1" dirty="0">
                <a:solidFill>
                  <a:schemeClr val="accent2"/>
                </a:solidFill>
              </a:rPr>
              <a:t> </a:t>
            </a:r>
            <a:r>
              <a:rPr lang="en-US" altLang="zh-CN" sz="3600" b="1" dirty="0">
                <a:solidFill>
                  <a:schemeClr val="accent2"/>
                </a:solidFill>
              </a:rPr>
              <a:t>complex</a:t>
            </a: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t>8</a:t>
            </a:fld>
            <a:endParaRPr lang="zh-CN" altLang="en-US"/>
          </a:p>
        </p:txBody>
      </p:sp>
    </p:spTree>
    <p:extLst>
      <p:ext uri="{BB962C8B-B14F-4D97-AF65-F5344CB8AC3E}">
        <p14:creationId xmlns:p14="http://schemas.microsoft.com/office/powerpoint/2010/main" val="12950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我的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我的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我的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28493</TotalTime>
  <Words>3807</Words>
  <Application>Microsoft Macintosh PowerPoint</Application>
  <PresentationFormat>Widescreen</PresentationFormat>
  <Paragraphs>584</Paragraphs>
  <Slides>43</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SimHei</vt:lpstr>
      <vt:lpstr>宋体</vt:lpstr>
      <vt:lpstr>Arial</vt:lpstr>
      <vt:lpstr>Calibri</vt:lpstr>
      <vt:lpstr>Cambria Math</vt:lpstr>
      <vt:lpstr>Wingdings</vt:lpstr>
      <vt:lpstr>Office 主题</vt:lpstr>
      <vt:lpstr>1_Office 主题</vt:lpstr>
      <vt:lpstr>2_Office 主题</vt:lpstr>
      <vt:lpstr>PowerPoint Presentation</vt:lpstr>
      <vt:lpstr>KPIs and Anomaly Detection</vt:lpstr>
      <vt:lpstr>KPIs and Anomaly Detection</vt:lpstr>
      <vt:lpstr>KPIs and Anomaly Detection</vt:lpstr>
      <vt:lpstr>How to Build an Anomaly Detection System</vt:lpstr>
      <vt:lpstr>How to Build an Anomaly Detection System</vt:lpstr>
      <vt:lpstr>How to Build an Anomaly Detection System</vt:lpstr>
      <vt:lpstr>How to Build an Anomaly Detection System</vt:lpstr>
      <vt:lpstr>How to Build an Anomaly Detection System</vt:lpstr>
      <vt:lpstr>How to Build an Anomaly Detection System</vt:lpstr>
      <vt:lpstr>PowerPoint Presentation</vt:lpstr>
      <vt:lpstr>PowerPoint Presentation</vt:lpstr>
      <vt:lpstr>A More Natural Way</vt:lpstr>
      <vt:lpstr>Design Goal</vt:lpstr>
      <vt:lpstr>Design Goal</vt:lpstr>
      <vt:lpstr>Outline</vt:lpstr>
      <vt:lpstr>Key Ideas</vt:lpstr>
      <vt:lpstr>Key Ideas</vt:lpstr>
      <vt:lpstr>A generalized model of anomaly detection algorithm based on time series algorithm</vt:lpstr>
      <vt:lpstr>Key Ideas</vt:lpstr>
      <vt:lpstr>Key Ideas</vt:lpstr>
      <vt:lpstr>Key Ideas</vt:lpstr>
      <vt:lpstr>Key Ideas</vt:lpstr>
      <vt:lpstr>Key Ideas</vt:lpstr>
      <vt:lpstr>Address Challenges of Designing Opprentice</vt:lpstr>
      <vt:lpstr>Address Challenges of Designing Opprentice</vt:lpstr>
      <vt:lpstr>Address Challenges of Designing Opprentice</vt:lpstr>
      <vt:lpstr>Address Challenges of Designing Opprentice</vt:lpstr>
      <vt:lpstr>Design Overview</vt:lpstr>
      <vt:lpstr>Design Overview</vt:lpstr>
      <vt:lpstr>Outline</vt:lpstr>
      <vt:lpstr>Evaluation</vt:lpstr>
      <vt:lpstr>Evaluation</vt:lpstr>
      <vt:lpstr>Evaluation</vt:lpstr>
      <vt:lpstr>Random forests vs. Basic Detectors and Static Combinations</vt:lpstr>
      <vt:lpstr>Evaluation</vt:lpstr>
      <vt:lpstr>Evaluation</vt:lpstr>
      <vt:lpstr>Random Forests vs. Other Learning Algorithms</vt:lpstr>
      <vt:lpstr>Evaluation</vt:lpstr>
      <vt:lpstr>Opprentice as a whole</vt:lpstr>
      <vt:lpstr>Opprentice as a whole</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Guison</dc:creator>
  <cp:lastModifiedBy>Microsoft Office User</cp:lastModifiedBy>
  <cp:revision>2655</cp:revision>
  <cp:lastPrinted>2018-03-27T02:45:40Z</cp:lastPrinted>
  <dcterms:created xsi:type="dcterms:W3CDTF">2012-03-20T02:32:18Z</dcterms:created>
  <dcterms:modified xsi:type="dcterms:W3CDTF">2022-03-22T10:21:31Z</dcterms:modified>
</cp:coreProperties>
</file>