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5"/>
  </p:notesMasterIdLst>
  <p:sldIdLst>
    <p:sldId id="369" r:id="rId2"/>
    <p:sldId id="551" r:id="rId3"/>
    <p:sldId id="552" r:id="rId4"/>
    <p:sldId id="553" r:id="rId5"/>
    <p:sldId id="554" r:id="rId6"/>
    <p:sldId id="555" r:id="rId7"/>
    <p:sldId id="556" r:id="rId8"/>
    <p:sldId id="717" r:id="rId9"/>
    <p:sldId id="619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639" r:id="rId18"/>
    <p:sldId id="567" r:id="rId19"/>
    <p:sldId id="568" r:id="rId20"/>
    <p:sldId id="620" r:id="rId21"/>
    <p:sldId id="569" r:id="rId22"/>
    <p:sldId id="570" r:id="rId23"/>
    <p:sldId id="573" r:id="rId24"/>
    <p:sldId id="574" r:id="rId25"/>
    <p:sldId id="571" r:id="rId26"/>
    <p:sldId id="572" r:id="rId27"/>
    <p:sldId id="575" r:id="rId28"/>
    <p:sldId id="576" r:id="rId29"/>
    <p:sldId id="577" r:id="rId30"/>
    <p:sldId id="622" r:id="rId31"/>
    <p:sldId id="623" r:id="rId32"/>
    <p:sldId id="578" r:id="rId33"/>
    <p:sldId id="579" r:id="rId34"/>
    <p:sldId id="580" r:id="rId35"/>
    <p:sldId id="581" r:id="rId36"/>
    <p:sldId id="582" r:id="rId37"/>
    <p:sldId id="583" r:id="rId38"/>
    <p:sldId id="584" r:id="rId39"/>
    <p:sldId id="585" r:id="rId40"/>
    <p:sldId id="783" r:id="rId41"/>
    <p:sldId id="644" r:id="rId42"/>
    <p:sldId id="645" r:id="rId43"/>
    <p:sldId id="646" r:id="rId44"/>
    <p:sldId id="647" r:id="rId45"/>
    <p:sldId id="648" r:id="rId46"/>
    <p:sldId id="649" r:id="rId47"/>
    <p:sldId id="650" r:id="rId48"/>
    <p:sldId id="651" r:id="rId49"/>
    <p:sldId id="652" r:id="rId50"/>
    <p:sldId id="653" r:id="rId51"/>
    <p:sldId id="654" r:id="rId52"/>
    <p:sldId id="655" r:id="rId53"/>
    <p:sldId id="656" r:id="rId54"/>
    <p:sldId id="657" r:id="rId55"/>
    <p:sldId id="658" r:id="rId56"/>
    <p:sldId id="659" r:id="rId57"/>
    <p:sldId id="660" r:id="rId58"/>
    <p:sldId id="661" r:id="rId59"/>
    <p:sldId id="662" r:id="rId60"/>
    <p:sldId id="663" r:id="rId61"/>
    <p:sldId id="664" r:id="rId62"/>
    <p:sldId id="666" r:id="rId63"/>
    <p:sldId id="667" r:id="rId64"/>
    <p:sldId id="668" r:id="rId65"/>
    <p:sldId id="669" r:id="rId66"/>
    <p:sldId id="670" r:id="rId67"/>
    <p:sldId id="671" r:id="rId68"/>
    <p:sldId id="672" r:id="rId69"/>
    <p:sldId id="673" r:id="rId70"/>
    <p:sldId id="674" r:id="rId71"/>
    <p:sldId id="675" r:id="rId72"/>
    <p:sldId id="676" r:id="rId73"/>
    <p:sldId id="677" r:id="rId74"/>
    <p:sldId id="678" r:id="rId75"/>
    <p:sldId id="782" r:id="rId76"/>
    <p:sldId id="679" r:id="rId77"/>
    <p:sldId id="680" r:id="rId78"/>
    <p:sldId id="682" r:id="rId79"/>
    <p:sldId id="681" r:id="rId80"/>
    <p:sldId id="683" r:id="rId81"/>
    <p:sldId id="749" r:id="rId82"/>
    <p:sldId id="750" r:id="rId83"/>
    <p:sldId id="751" r:id="rId84"/>
    <p:sldId id="752" r:id="rId85"/>
    <p:sldId id="753" r:id="rId86"/>
    <p:sldId id="754" r:id="rId87"/>
    <p:sldId id="755" r:id="rId88"/>
    <p:sldId id="756" r:id="rId89"/>
    <p:sldId id="757" r:id="rId90"/>
    <p:sldId id="758" r:id="rId91"/>
    <p:sldId id="759" r:id="rId92"/>
    <p:sldId id="760" r:id="rId93"/>
    <p:sldId id="761" r:id="rId94"/>
    <p:sldId id="762" r:id="rId95"/>
    <p:sldId id="763" r:id="rId96"/>
    <p:sldId id="764" r:id="rId97"/>
    <p:sldId id="765" r:id="rId98"/>
    <p:sldId id="766" r:id="rId99"/>
    <p:sldId id="767" r:id="rId100"/>
    <p:sldId id="768" r:id="rId101"/>
    <p:sldId id="769" r:id="rId102"/>
    <p:sldId id="770" r:id="rId103"/>
    <p:sldId id="771" r:id="rId104"/>
    <p:sldId id="772" r:id="rId105"/>
    <p:sldId id="773" r:id="rId106"/>
    <p:sldId id="774" r:id="rId107"/>
    <p:sldId id="775" r:id="rId108"/>
    <p:sldId id="776" r:id="rId109"/>
    <p:sldId id="777" r:id="rId110"/>
    <p:sldId id="778" r:id="rId111"/>
    <p:sldId id="779" r:id="rId112"/>
    <p:sldId id="780" r:id="rId113"/>
    <p:sldId id="781" r:id="rId1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EE3"/>
    <a:srgbClr val="FFCC00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3" autoAdjust="0"/>
    <p:restoredTop sz="89524" autoAdjust="0"/>
  </p:normalViewPr>
  <p:slideViewPr>
    <p:cSldViewPr>
      <p:cViewPr varScale="1">
        <p:scale>
          <a:sx n="114" d="100"/>
          <a:sy n="114" d="100"/>
        </p:scale>
        <p:origin x="159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7" d="100"/>
        <a:sy n="14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recipitation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英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prɪˌsɪpɪˈteɪʃn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prɪˌsɪpɪˈteɪʃn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降水，降水量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包括雨、雪、冰等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4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cholera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英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[ˈ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kɒlərə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[ˈ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kɑːlərə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霍乱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8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99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globular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英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[ˈ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ɡlɒbjələ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(r)]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[ˈ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ɡlɑːbjələr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球形的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球体的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75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globular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英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[ˈ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ɡlɒbjələ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(r)]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[ˈ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ɡlɑːbjələr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球形的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球体的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6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elliptical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英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ɪˈlɪptɪkl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ɪˈlɪptɪkl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省略的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隐晦的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椭圆的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椭圆形的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39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88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49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ilhouette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英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[ˌ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sɪluˈet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[ˌ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sɪluˈet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n.(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浅色背景衬托出的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暗色轮廓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(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体形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(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事物的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形状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剪影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(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尤指人脸的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侧影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使呈现暗色轮廓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5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040533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217" y="1143000"/>
            <a:ext cx="5444067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484" y="1143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484" y="3810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40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5/6/24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86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Clustering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382000" cy="2209800"/>
          </a:xfrm>
        </p:spPr>
        <p:txBody>
          <a:bodyPr>
            <a:normAutofit/>
          </a:bodyPr>
          <a:lstStyle/>
          <a:p>
            <a:r>
              <a:rPr lang="en-US" dirty="0"/>
              <a:t>The k-means algorithm</a:t>
            </a:r>
          </a:p>
          <a:p>
            <a:r>
              <a:rPr lang="en-US" dirty="0"/>
              <a:t>Hierarchical Clustering</a:t>
            </a:r>
          </a:p>
          <a:p>
            <a:r>
              <a:rPr lang="en-US" dirty="0"/>
              <a:t>The DBSCAN algorithm</a:t>
            </a:r>
            <a:endParaRPr lang="el-GR" dirty="0"/>
          </a:p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04" y="36949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2977"/>
            <a:ext cx="11010900" cy="510698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Well-Separated Clusters: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set of points such that any point in a cluster is closer (or more similar) to every other point in the cluster than to any point not in the cluster. </a:t>
            </a:r>
          </a:p>
          <a:p>
            <a:pPr marL="342900" indent="-342900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542148" name="Oval 4"/>
          <p:cNvSpPr>
            <a:spLocks noChangeAspect="1" noChangeArrowheads="1"/>
          </p:cNvSpPr>
          <p:nvPr/>
        </p:nvSpPr>
        <p:spPr bwMode="auto">
          <a:xfrm>
            <a:off x="2971800" y="4965700"/>
            <a:ext cx="1143000" cy="11430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49" name="Oval 5"/>
          <p:cNvSpPr>
            <a:spLocks noChangeAspect="1" noChangeArrowheads="1"/>
          </p:cNvSpPr>
          <p:nvPr/>
        </p:nvSpPr>
        <p:spPr bwMode="auto">
          <a:xfrm>
            <a:off x="7542213" y="4965700"/>
            <a:ext cx="1143000" cy="11430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0" name="Oval 6"/>
          <p:cNvSpPr>
            <a:spLocks noChangeAspect="1" noChangeArrowheads="1"/>
          </p:cNvSpPr>
          <p:nvPr/>
        </p:nvSpPr>
        <p:spPr bwMode="auto">
          <a:xfrm>
            <a:off x="5030788" y="3367087"/>
            <a:ext cx="1143000" cy="1143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1" name="Text Box 7"/>
          <p:cNvSpPr txBox="1">
            <a:spLocks noChangeArrowheads="1"/>
          </p:cNvSpPr>
          <p:nvPr/>
        </p:nvSpPr>
        <p:spPr bwMode="auto">
          <a:xfrm>
            <a:off x="4495800" y="6186488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 well-separated clusters</a:t>
            </a:r>
          </a:p>
        </p:txBody>
      </p:sp>
    </p:spTree>
    <p:extLst>
      <p:ext uri="{BB962C8B-B14F-4D97-AF65-F5344CB8AC3E}">
        <p14:creationId xmlns:p14="http://schemas.microsoft.com/office/powerpoint/2010/main" val="352508015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11125200" cy="5334000"/>
          </a:xfrm>
        </p:spPr>
        <p:txBody>
          <a:bodyPr/>
          <a:lstStyle/>
          <a:p>
            <a:pPr marL="342900" indent="-342900"/>
            <a:r>
              <a:rPr lang="en-US" sz="3200" dirty="0"/>
              <a:t>Example</a:t>
            </a:r>
          </a:p>
          <a:p>
            <a:pPr marL="742950" lvl="1" indent="-285750"/>
            <a:r>
              <a:rPr lang="en-US" dirty="0"/>
              <a:t>Compare SSE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0.005</a:t>
            </a:r>
            <a:r>
              <a:rPr lang="en-US" dirty="0"/>
              <a:t> against three clusters in random data</a:t>
            </a:r>
          </a:p>
          <a:p>
            <a:pPr marL="742950" lvl="1" indent="-285750"/>
            <a:r>
              <a:rPr lang="en-US" dirty="0"/>
              <a:t>Histogram of SSE for three clusters in 500 random data sets of </a:t>
            </a:r>
            <a:r>
              <a:rPr lang="en-US" dirty="0">
                <a:solidFill>
                  <a:srgbClr val="0070C0"/>
                </a:solidFill>
              </a:rPr>
              <a:t>100 random points distributed in the range 0.2 – 0.8 </a:t>
            </a:r>
            <a:r>
              <a:rPr lang="en-US" dirty="0"/>
              <a:t>for x and y</a:t>
            </a:r>
          </a:p>
          <a:p>
            <a:pPr marL="1017270" lvl="2" indent="-285750"/>
            <a:r>
              <a:rPr lang="en-US" sz="1800" dirty="0"/>
              <a:t>Value 0.005 is very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unlikely</a:t>
            </a:r>
          </a:p>
          <a:p>
            <a:pPr marL="742950" lvl="1" indent="-285750">
              <a:buNone/>
            </a:pPr>
            <a:endParaRPr lang="en-US" sz="2000" dirty="0"/>
          </a:p>
        </p:txBody>
      </p:sp>
      <p:sp>
        <p:nvSpPr>
          <p:cNvPr id="16711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Framework for SSE</a:t>
            </a:r>
            <a:endParaRPr lang="en-US" sz="5400" dirty="0"/>
          </a:p>
        </p:txBody>
      </p:sp>
      <p:grpSp>
        <p:nvGrpSpPr>
          <p:cNvPr id="1671172" name="Group 4"/>
          <p:cNvGrpSpPr>
            <a:grpSpLocks/>
          </p:cNvGrpSpPr>
          <p:nvPr/>
        </p:nvGrpSpPr>
        <p:grpSpPr bwMode="auto">
          <a:xfrm>
            <a:off x="2247900" y="3657600"/>
            <a:ext cx="7848600" cy="3124200"/>
            <a:chOff x="288" y="1488"/>
            <a:chExt cx="4944" cy="1968"/>
          </a:xfrm>
        </p:grpSpPr>
        <p:pic>
          <p:nvPicPr>
            <p:cNvPr id="1671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0"/>
            <a:stretch>
              <a:fillRect/>
            </a:stretch>
          </p:blipFill>
          <p:spPr bwMode="auto">
            <a:xfrm>
              <a:off x="2543" y="1536"/>
              <a:ext cx="2689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11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0" t="4759"/>
            <a:stretch>
              <a:fillRect/>
            </a:stretch>
          </p:blipFill>
          <p:spPr bwMode="auto">
            <a:xfrm>
              <a:off x="288" y="1488"/>
              <a:ext cx="2401" cy="1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71175" name="Rectangle 7"/>
            <p:cNvSpPr>
              <a:spLocks noChangeArrowheads="1"/>
            </p:cNvSpPr>
            <p:nvPr/>
          </p:nvSpPr>
          <p:spPr bwMode="auto">
            <a:xfrm>
              <a:off x="912" y="1872"/>
              <a:ext cx="960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727954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2412"/>
            <a:ext cx="10820400" cy="4954588"/>
          </a:xfrm>
        </p:spPr>
        <p:txBody>
          <a:bodyPr/>
          <a:lstStyle/>
          <a:p>
            <a:pPr marL="342900" indent="-342900"/>
            <a:r>
              <a:rPr lang="en-US" sz="2600" dirty="0"/>
              <a:t>Correlation of incidence and proximity matrices for the K-means </a:t>
            </a:r>
            <a:r>
              <a:rPr lang="en-US" sz="2600" dirty="0" err="1"/>
              <a:t>clusterings</a:t>
            </a:r>
            <a:r>
              <a:rPr lang="en-US" sz="2600" dirty="0"/>
              <a:t> of the following two data sets.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72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77827"/>
            <a:ext cx="8686800" cy="1066800"/>
          </a:xfrm>
        </p:spPr>
        <p:txBody>
          <a:bodyPr>
            <a:noAutofit/>
          </a:bodyPr>
          <a:lstStyle/>
          <a:p>
            <a:r>
              <a:rPr lang="en-US" dirty="0"/>
              <a:t>Statistical Framework for Correlation</a:t>
            </a:r>
          </a:p>
        </p:txBody>
      </p:sp>
      <p:pic>
        <p:nvPicPr>
          <p:cNvPr id="1672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1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2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9589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2209800" y="57150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-0.9235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4953000" y="57150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-0.5810</a:t>
            </a:r>
          </a:p>
        </p:txBody>
      </p:sp>
      <p:pic>
        <p:nvPicPr>
          <p:cNvPr id="1672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2590801"/>
            <a:ext cx="3656013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92216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p-value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we have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measurement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v</a:t>
            </a:r>
            <a:r>
              <a:rPr lang="en-US" dirty="0"/>
              <a:t> (e.g., the SSE value)</a:t>
            </a:r>
          </a:p>
          <a:p>
            <a:r>
              <a:rPr lang="en-US" dirty="0"/>
              <a:t>..and we have </a:t>
            </a:r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dirty="0"/>
              <a:t> measurements on </a:t>
            </a:r>
            <a:r>
              <a:rPr lang="en-US" dirty="0">
                <a:solidFill>
                  <a:srgbClr val="0070C0"/>
                </a:solidFill>
              </a:rPr>
              <a:t>random datasets</a:t>
            </a:r>
          </a:p>
          <a:p>
            <a:r>
              <a:rPr lang="en-US" dirty="0"/>
              <a:t>…the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empirical p-value </a:t>
            </a:r>
            <a:r>
              <a:rPr lang="en-US" dirty="0"/>
              <a:t>is the </a:t>
            </a:r>
            <a:r>
              <a:rPr lang="en-US" dirty="0">
                <a:solidFill>
                  <a:srgbClr val="0070C0"/>
                </a:solidFill>
              </a:rPr>
              <a:t>fraction</a:t>
            </a:r>
            <a:r>
              <a:rPr lang="en-US" dirty="0"/>
              <a:t> of measurements in the random data that have value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less or equal </a:t>
            </a:r>
            <a:r>
              <a:rPr lang="en-US" dirty="0"/>
              <a:t>than value </a:t>
            </a:r>
            <a:r>
              <a:rPr lang="en-US" dirty="0">
                <a:solidFill>
                  <a:srgbClr val="00B050"/>
                </a:solidFill>
              </a:rPr>
              <a:t>v </a:t>
            </a:r>
            <a:r>
              <a:rPr lang="en-US" dirty="0"/>
              <a:t>(or greater or equal if we want to maximize) </a:t>
            </a:r>
          </a:p>
          <a:p>
            <a:pPr lvl="1"/>
            <a:r>
              <a:rPr lang="en-US" dirty="0"/>
              <a:t>i.e., the value in the random dataset is </a:t>
            </a:r>
            <a:r>
              <a:rPr lang="en-US" dirty="0">
                <a:solidFill>
                  <a:srgbClr val="00B0F0"/>
                </a:solidFill>
              </a:rPr>
              <a:t>at least as good </a:t>
            </a:r>
            <a:r>
              <a:rPr lang="en-US" dirty="0"/>
              <a:t>as that in the real data</a:t>
            </a:r>
          </a:p>
          <a:p>
            <a:pPr lvl="1"/>
            <a:endParaRPr lang="en-US" dirty="0"/>
          </a:p>
          <a:p>
            <a:r>
              <a:rPr lang="en-US" dirty="0"/>
              <a:t>We usually require that </a:t>
            </a:r>
            <a:r>
              <a:rPr lang="en-US" dirty="0">
                <a:solidFill>
                  <a:srgbClr val="FF0000"/>
                </a:solidFill>
              </a:rPr>
              <a:t>p-value ≤ 0.05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Hard question</a:t>
            </a:r>
            <a:r>
              <a:rPr lang="en-US" dirty="0"/>
              <a:t>: what is the right notion of a random dataset?</a:t>
            </a:r>
          </a:p>
        </p:txBody>
      </p:sp>
    </p:spTree>
    <p:extLst>
      <p:ext uri="{BB962C8B-B14F-4D97-AF65-F5344CB8AC3E}">
        <p14:creationId xmlns:p14="http://schemas.microsoft.com/office/powerpoint/2010/main" val="251162985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the “right” number of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100" dirty="0"/>
              <a:t>Typical approach: find a “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sz="3100" dirty="0"/>
              <a:t>” in an internal measure curve.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100" dirty="0"/>
              <a:t>Question: why not the k that </a:t>
            </a:r>
            <a:r>
              <a:rPr lang="en-US" sz="3100" dirty="0">
                <a:solidFill>
                  <a:srgbClr val="FF0000"/>
                </a:solidFill>
              </a:rPr>
              <a:t>minimizes</a:t>
            </a:r>
            <a:r>
              <a:rPr lang="en-US" sz="3100" dirty="0"/>
              <a:t> the SSE?</a:t>
            </a:r>
          </a:p>
          <a:p>
            <a:pPr lvl="1"/>
            <a:r>
              <a:rPr lang="en-US" sz="2600" dirty="0"/>
              <a:t>Forward reference: minimize a measure, but with a “</a:t>
            </a:r>
            <a:r>
              <a:rPr lang="en-US" sz="2600" dirty="0">
                <a:solidFill>
                  <a:srgbClr val="00B0F0"/>
                </a:solidFill>
              </a:rPr>
              <a:t>simple</a:t>
            </a:r>
            <a:r>
              <a:rPr lang="en-US" sz="2600" dirty="0"/>
              <a:t>” clustering</a:t>
            </a:r>
          </a:p>
          <a:p>
            <a:r>
              <a:rPr lang="en-US" sz="3100" dirty="0">
                <a:solidFill>
                  <a:schemeClr val="accent6">
                    <a:lumMod val="75000"/>
                  </a:schemeClr>
                </a:solidFill>
              </a:rPr>
              <a:t>Desirable property</a:t>
            </a:r>
            <a:r>
              <a:rPr lang="en-US" sz="3100" dirty="0"/>
              <a:t>: the clustering algorithm does not require the number of clusters to be specified (e.g., DBSCAN)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4038600" y="20574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23316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the “right” number </a:t>
            </a:r>
            <a:r>
              <a:rPr lang="en-US"/>
              <a:t>of clusters</a:t>
            </a:r>
            <a:endParaRPr lang="en-US" dirty="0"/>
          </a:p>
        </p:txBody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SSE curve for a more complicated data set</a:t>
            </a:r>
          </a:p>
          <a:p>
            <a:endParaRPr lang="en-US" dirty="0"/>
          </a:p>
        </p:txBody>
      </p:sp>
      <p:pic>
        <p:nvPicPr>
          <p:cNvPr id="1669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2057400" y="2909888"/>
            <a:ext cx="4343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25" name="Text Box 5"/>
          <p:cNvSpPr txBox="1">
            <a:spLocks noChangeArrowheads="1"/>
          </p:cNvSpPr>
          <p:nvPr/>
        </p:nvSpPr>
        <p:spPr bwMode="auto">
          <a:xfrm>
            <a:off x="6019800" y="5805488"/>
            <a:ext cx="426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SSE of clusters found using K-means</a:t>
            </a:r>
          </a:p>
        </p:txBody>
      </p:sp>
      <p:pic>
        <p:nvPicPr>
          <p:cNvPr id="1669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528889"/>
            <a:ext cx="4259263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87820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External Measures for Clustering 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Assume that the data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labeled</a:t>
            </a:r>
            <a:r>
              <a:rPr lang="en-US" dirty="0"/>
              <a:t> with some class labels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documents</a:t>
            </a:r>
            <a:r>
              <a:rPr lang="en-US" dirty="0"/>
              <a:t> are classified into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topics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people</a:t>
            </a:r>
            <a:r>
              <a:rPr lang="en-US" dirty="0"/>
              <a:t> classified according to their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income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politicians</a:t>
            </a:r>
            <a:r>
              <a:rPr lang="en-US" dirty="0"/>
              <a:t> classified according to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political party.</a:t>
            </a:r>
          </a:p>
          <a:p>
            <a:pPr lvl="1"/>
            <a:r>
              <a:rPr lang="en-US" dirty="0"/>
              <a:t>This is called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“ground truth”</a:t>
            </a:r>
          </a:p>
          <a:p>
            <a:r>
              <a:rPr lang="en-US" dirty="0"/>
              <a:t>In this case we want the clusters to be </a:t>
            </a:r>
            <a:r>
              <a:rPr lang="en-US" dirty="0">
                <a:solidFill>
                  <a:srgbClr val="0070C0"/>
                </a:solidFill>
              </a:rPr>
              <a:t>homogeneous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with respect to classes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Each cluster </a:t>
            </a:r>
            <a:r>
              <a:rPr lang="en-US" dirty="0"/>
              <a:t>should contain elements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mostly one class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Each class </a:t>
            </a:r>
            <a:r>
              <a:rPr lang="en-US" dirty="0"/>
              <a:t>should ideally be assigned to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single cluster</a:t>
            </a:r>
          </a:p>
          <a:p>
            <a:r>
              <a:rPr lang="en-US" dirty="0"/>
              <a:t>This does not always make sense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/>
              <a:t> is not the same as </a:t>
            </a:r>
            <a:r>
              <a:rPr lang="en-US" dirty="0">
                <a:solidFill>
                  <a:srgbClr val="0070C0"/>
                </a:solidFill>
              </a:rPr>
              <a:t>classification</a:t>
            </a:r>
          </a:p>
          <a:p>
            <a:pPr lvl="1"/>
            <a:r>
              <a:rPr lang="en-US" dirty="0"/>
              <a:t>…but this is what people use most of the time</a:t>
            </a:r>
          </a:p>
        </p:txBody>
      </p:sp>
    </p:spTree>
    <p:extLst>
      <p:ext uri="{BB962C8B-B14F-4D97-AF65-F5344CB8AC3E}">
        <p14:creationId xmlns:p14="http://schemas.microsoft.com/office/powerpoint/2010/main" val="307418856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61066"/>
                <a:ext cx="7010400" cy="461593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Rows: clusters</a:t>
                </a:r>
              </a:p>
              <a:p>
                <a:r>
                  <a:rPr lang="en-US" sz="2400" dirty="0"/>
                  <a:t>Columns: classes</a:t>
                </a:r>
              </a:p>
              <a:p>
                <a:r>
                  <a:rPr lang="en-US" sz="2400" dirty="0"/>
                  <a:t>Entries: counts/probability of cluster-class pair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 = number of points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= points in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= points in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class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= </a:t>
                </a:r>
                <a:r>
                  <a:rPr lang="en-US" sz="2400" dirty="0"/>
                  <a:t>points in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sz="2400" dirty="0"/>
                  <a:t> coming from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class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= probability of element from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i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to be assigned in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class j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61066"/>
                <a:ext cx="7010400" cy="4615934"/>
              </a:xfrm>
              <a:blipFill>
                <a:blip r:embed="rId2"/>
                <a:stretch>
                  <a:fillRect l="-783" t="-923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4881556"/>
                  </p:ext>
                </p:extLst>
              </p:nvPr>
            </p:nvGraphicFramePr>
            <p:xfrm>
              <a:off x="7772400" y="1060907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4881556"/>
                  </p:ext>
                </p:extLst>
              </p:nvPr>
            </p:nvGraphicFramePr>
            <p:xfrm>
              <a:off x="7772400" y="1060907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103571" r="-24460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103571" r="-146377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103571" r="-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103571" r="-6780" b="-2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201176" r="-24460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201176" r="-146377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201176" r="-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201176" r="-6780" b="-1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304762" r="-24460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304762" r="-146377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304762" r="-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304762" r="-6780" b="-77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539683" r="-24460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539683" r="-146377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539683" r="-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539683" r="-6780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521679"/>
                  </p:ext>
                </p:extLst>
              </p:nvPr>
            </p:nvGraphicFramePr>
            <p:xfrm>
              <a:off x="7772400" y="419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521679"/>
                  </p:ext>
                </p:extLst>
              </p:nvPr>
            </p:nvGraphicFramePr>
            <p:xfrm>
              <a:off x="7772400" y="419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102381" r="-24460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102381" r="-146377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102381" r="-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2373" t="-102381" r="-6780" b="-2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200000" r="-24460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200000" r="-146377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200000" r="-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2373" t="-200000" r="-6780" b="-1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303571" r="-24460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303571" r="-146377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303571" r="-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2373" t="-303571" r="-6780" b="-77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538095" r="-24460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538095" r="-146377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538095" r="-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2373" t="-538095" r="-6780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F0D8A1D-6531-4718-A187-07FC9581706F}"/>
              </a:ext>
            </a:extLst>
          </p:cNvPr>
          <p:cNvSpPr txBox="1"/>
          <p:nvPr/>
        </p:nvSpPr>
        <p:spPr>
          <a:xfrm>
            <a:off x="7086600" y="569185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Confusion matrix of clusters/classes (counts)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F327F0-4450-4975-BAE8-E5DB1409731F}"/>
              </a:ext>
            </a:extLst>
          </p:cNvPr>
          <p:cNvSpPr txBox="1"/>
          <p:nvPr/>
        </p:nvSpPr>
        <p:spPr>
          <a:xfrm>
            <a:off x="7728617" y="3733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Joint distribution of clusters/classes</a:t>
            </a:r>
          </a:p>
        </p:txBody>
      </p:sp>
    </p:spTree>
    <p:extLst>
      <p:ext uri="{BB962C8B-B14F-4D97-AF65-F5344CB8AC3E}">
        <p14:creationId xmlns:p14="http://schemas.microsoft.com/office/powerpoint/2010/main" val="49265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133600"/>
                <a:ext cx="6248400" cy="40386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Entropy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r>
                  <a:rPr lang="en-US" dirty="0"/>
                  <a:t>  </a:t>
                </a:r>
              </a:p>
              <a:p>
                <a:pPr lvl="2"/>
                <a:r>
                  <a:rPr lang="en-US" dirty="0"/>
                  <a:t>Highest when uniform, zero when single class</a:t>
                </a:r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Purity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)= 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133600"/>
                <a:ext cx="6248400" cy="4038600"/>
              </a:xfrm>
              <a:blipFill>
                <a:blip r:embed="rId2"/>
                <a:stretch>
                  <a:fillRect l="-1366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1237744"/>
                  </p:ext>
                </p:extLst>
              </p:nvPr>
            </p:nvGraphicFramePr>
            <p:xfrm>
              <a:off x="7772400" y="1524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1237744"/>
                  </p:ext>
                </p:extLst>
              </p:nvPr>
            </p:nvGraphicFramePr>
            <p:xfrm>
              <a:off x="7772400" y="1524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101176" r="-244604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101176" r="-146377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101176" r="-45324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101176" r="-6780" b="-2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203571" r="-244604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203571" r="-146377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203571" r="-45324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203571" r="-6780" b="-1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300000" r="-244604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300000" r="-146377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300000" r="-45324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300000" r="-6780" b="-7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548387" r="-244604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548387" r="-146377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548387" r="-45324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548387" r="-6780" b="-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8635008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/>
          <a:lstStyle/>
          <a:p>
            <a:r>
              <a:rPr lang="en-US" dirty="0"/>
              <a:t>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752600"/>
                <a:ext cx="8153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Precision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/>
                  <a:t> with respect to </a:t>
                </a:r>
                <a:r>
                  <a:rPr lang="en-US" dirty="0">
                    <a:solidFill>
                      <a:srgbClr val="00B050"/>
                    </a:solidFill>
                  </a:rPr>
                  <a:t>class j: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Recall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/>
                  <a:t> with respect to </a:t>
                </a:r>
                <a:r>
                  <a:rPr lang="en-US" dirty="0">
                    <a:solidFill>
                      <a:srgbClr val="00B050"/>
                    </a:solidFill>
                  </a:rPr>
                  <a:t>class j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F-measure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/>
                  <a:t>of Precision and Recall: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752600"/>
                <a:ext cx="8153400" cy="4876800"/>
              </a:xfrm>
              <a:blipFill>
                <a:blip r:embed="rId2"/>
                <a:stretch>
                  <a:fillRect l="-97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672100"/>
                  </p:ext>
                </p:extLst>
              </p:nvPr>
            </p:nvGraphicFramePr>
            <p:xfrm>
              <a:off x="8305800" y="37338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672100"/>
                  </p:ext>
                </p:extLst>
              </p:nvPr>
            </p:nvGraphicFramePr>
            <p:xfrm>
              <a:off x="8305800" y="37338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102381" r="-2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102381" r="-147101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102381" r="-46043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102381" r="-8475" b="-2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200000" r="-2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200000" r="-147101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200000" r="-46043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200000" r="-8475" b="-1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303571" r="-2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303571" r="-147101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303571" r="-46043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303571" r="-8475" b="-77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538095" r="-2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538095" r="-147101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538095" r="-46043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538095" r="-8475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5BB78ED-1F36-4D19-BF19-8B9B78950B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7774376"/>
                  </p:ext>
                </p:extLst>
              </p:nvPr>
            </p:nvGraphicFramePr>
            <p:xfrm>
              <a:off x="8229600" y="828938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5BB78ED-1F36-4D19-BF19-8B9B78950B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7774376"/>
                  </p:ext>
                </p:extLst>
              </p:nvPr>
            </p:nvGraphicFramePr>
            <p:xfrm>
              <a:off x="8229600" y="828938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102381" r="-244604" b="-279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102381" r="-146377" b="-279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102381" r="-45324" b="-279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2373" t="-102381" r="-6780" b="-279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200000" r="-244604" b="-1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200000" r="-146377" b="-1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200000" r="-45324" b="-1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2373" t="-200000" r="-6780" b="-17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303571" r="-244604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303571" r="-146377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303571" r="-45324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2373" t="-303571" r="-6780" b="-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538095" r="-244604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538095" r="-14637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538095" r="-45324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2373" t="-538095" r="-6780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636757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90600"/>
          </a:xfrm>
        </p:spPr>
        <p:txBody>
          <a:bodyPr/>
          <a:lstStyle/>
          <a:p>
            <a:r>
              <a:rPr lang="en-US" dirty="0"/>
              <a:t>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133600"/>
                <a:ext cx="9906000" cy="4724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Assign to cluster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the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Precision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Of the </a:t>
                </a:r>
                <a:r>
                  <a:rPr lang="en-US" b="0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Recall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Of the </a:t>
                </a:r>
                <a:r>
                  <a:rPr lang="en-US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𝑅𝑒𝑐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F-measure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/>
                  <a:t>of Precision and Recall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133600"/>
                <a:ext cx="9906000" cy="4724400"/>
              </a:xfrm>
              <a:blipFill>
                <a:blip r:embed="rId2"/>
                <a:stretch>
                  <a:fillRect l="-738"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0227914"/>
                  </p:ext>
                </p:extLst>
              </p:nvPr>
            </p:nvGraphicFramePr>
            <p:xfrm>
              <a:off x="8382000" y="32004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0227914"/>
                  </p:ext>
                </p:extLst>
              </p:nvPr>
            </p:nvGraphicFramePr>
            <p:xfrm>
              <a:off x="8382000" y="32004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101176" r="-244604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101176" r="-146377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101176" r="-45324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101176" r="-6780" b="-2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203571" r="-244604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203571" r="-146377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203571" r="-45324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203571" r="-6780" b="-1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300000" r="-244604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300000" r="-146377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300000" r="-45324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300000" r="-6780" b="-7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548387" r="-244604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548387" r="-146377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548387" r="-45324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548387" r="-6780" b="-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381000" y="1447800"/>
            <a:ext cx="7141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Precision/Recall for clusters and </a:t>
            </a:r>
            <a:r>
              <a:rPr lang="en-US" sz="2800" dirty="0" err="1">
                <a:solidFill>
                  <a:srgbClr val="C00000"/>
                </a:solidFill>
              </a:rPr>
              <a:t>clusterings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50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44488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522412"/>
            <a:ext cx="109982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Center-based Clusters: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set of objects such that an object in a cluster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closer</a:t>
            </a:r>
            <a:r>
              <a:rPr lang="en-US" dirty="0"/>
              <a:t> (more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dirty="0"/>
              <a:t>) to the “center” of a cluster, than to the center of any other cluster 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The center of a cluster is often a </a:t>
            </a:r>
            <a:r>
              <a:rPr lang="en-US" dirty="0">
                <a:solidFill>
                  <a:srgbClr val="FF0000"/>
                </a:solidFill>
              </a:rPr>
              <a:t>centroid</a:t>
            </a:r>
            <a:r>
              <a:rPr lang="en-US" dirty="0"/>
              <a:t>, the minimizer of distances from all the points in the cluster, or a </a:t>
            </a:r>
            <a:r>
              <a:rPr lang="en-US" dirty="0" err="1">
                <a:solidFill>
                  <a:srgbClr val="FF0000"/>
                </a:solidFill>
              </a:rPr>
              <a:t>medoid</a:t>
            </a:r>
            <a:r>
              <a:rPr lang="en-US" dirty="0"/>
              <a:t>, the most “representative” point of a cluster </a:t>
            </a:r>
          </a:p>
          <a:p>
            <a:pPr marL="342900" indent="-342900">
              <a:lnSpc>
                <a:spcPct val="90000"/>
              </a:lnSpc>
            </a:pPr>
            <a:endParaRPr lang="en-US" dirty="0"/>
          </a:p>
        </p:txBody>
      </p:sp>
      <p:sp>
        <p:nvSpPr>
          <p:cNvPr id="1543172" name="Oval 4"/>
          <p:cNvSpPr>
            <a:spLocks noChangeAspect="1" noChangeArrowheads="1"/>
          </p:cNvSpPr>
          <p:nvPr/>
        </p:nvSpPr>
        <p:spPr bwMode="auto">
          <a:xfrm>
            <a:off x="2667000" y="4570412"/>
            <a:ext cx="1371600" cy="1371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3" name="Oval 5"/>
          <p:cNvSpPr>
            <a:spLocks noChangeAspect="1" noChangeArrowheads="1"/>
          </p:cNvSpPr>
          <p:nvPr/>
        </p:nvSpPr>
        <p:spPr bwMode="auto">
          <a:xfrm>
            <a:off x="4038600" y="4570412"/>
            <a:ext cx="1371600" cy="13716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4" name="Oval 6"/>
          <p:cNvSpPr>
            <a:spLocks noChangeAspect="1" noChangeArrowheads="1"/>
          </p:cNvSpPr>
          <p:nvPr/>
        </p:nvSpPr>
        <p:spPr bwMode="auto">
          <a:xfrm>
            <a:off x="6846888" y="4708526"/>
            <a:ext cx="1166812" cy="1100137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5" name="Oval 7"/>
          <p:cNvSpPr>
            <a:spLocks noChangeAspect="1" noChangeArrowheads="1"/>
          </p:cNvSpPr>
          <p:nvPr/>
        </p:nvSpPr>
        <p:spPr bwMode="auto">
          <a:xfrm>
            <a:off x="8218488" y="4708526"/>
            <a:ext cx="1166812" cy="1100137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6" name="Text Box 8"/>
          <p:cNvSpPr txBox="1">
            <a:spLocks noChangeArrowheads="1"/>
          </p:cNvSpPr>
          <p:nvPr/>
        </p:nvSpPr>
        <p:spPr bwMode="auto">
          <a:xfrm>
            <a:off x="4495800" y="6170613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 center-based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287622602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and bad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6586604"/>
                  </p:ext>
                </p:extLst>
              </p:nvPr>
            </p:nvGraphicFramePr>
            <p:xfrm>
              <a:off x="6934200" y="1827958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6586604"/>
                  </p:ext>
                </p:extLst>
              </p:nvPr>
            </p:nvGraphicFramePr>
            <p:xfrm>
              <a:off x="6934200" y="1827958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102381" r="-273913" b="-29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102381" r="-171942" b="-29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102381" r="-73188" b="-29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102381" r="-4124" b="-294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200000" r="-273913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200000" r="-171942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200000" r="-73188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200000" r="-4124" b="-1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303571" r="-273913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303571" r="-171942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303571" r="-73188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303571" r="-4124" b="-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538095" r="-273913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538095" r="-171942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444559"/>
                  </p:ext>
                </p:extLst>
              </p:nvPr>
            </p:nvGraphicFramePr>
            <p:xfrm>
              <a:off x="1219200" y="1828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444559"/>
                  </p:ext>
                </p:extLst>
              </p:nvPr>
            </p:nvGraphicFramePr>
            <p:xfrm>
              <a:off x="1219200" y="1828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101176" r="-2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101176" r="-1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101176" r="-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101176" r="-5155" b="-2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203571" r="-2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203571" r="-1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203571" r="-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203571" r="-5155" b="-1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300000" r="-2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300000" r="-1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300000" r="-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300000" r="-5155" b="-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548387" r="-2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548387" r="-1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1256669" y="4495800"/>
            <a:ext cx="40511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Purity</a:t>
            </a:r>
            <a:r>
              <a:rPr lang="en-US" sz="2400" dirty="0"/>
              <a:t>: (0.94, 0.81, 0.85) </a:t>
            </a:r>
          </a:p>
          <a:p>
            <a:r>
              <a:rPr lang="en-US" sz="2400" dirty="0"/>
              <a:t>	– overall 0.86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Precision</a:t>
            </a:r>
            <a:r>
              <a:rPr lang="en-US" sz="2400" dirty="0"/>
              <a:t>: (0.94, 0.81, 0.85) </a:t>
            </a:r>
          </a:p>
          <a:p>
            <a:r>
              <a:rPr lang="en-US" sz="2400" dirty="0"/>
              <a:t>	– overall 0.86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Recall</a:t>
            </a:r>
            <a:r>
              <a:rPr lang="en-US" sz="2400" dirty="0"/>
              <a:t>: (0.85, 0.9, 0.85)  </a:t>
            </a:r>
          </a:p>
          <a:p>
            <a:r>
              <a:rPr lang="en-US" sz="2400" dirty="0"/>
              <a:t>	- overall 0.87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7672" y="4523601"/>
            <a:ext cx="40511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Purity</a:t>
            </a:r>
            <a:r>
              <a:rPr lang="en-US" sz="2400" dirty="0"/>
              <a:t>: (0.38, 0.38, 0.38) </a:t>
            </a:r>
          </a:p>
          <a:p>
            <a:r>
              <a:rPr lang="en-US" sz="2400" dirty="0"/>
              <a:t>	– overall 0.38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Precision</a:t>
            </a:r>
            <a:r>
              <a:rPr lang="en-US" sz="2400" dirty="0"/>
              <a:t>: (0.38, 0.38, 0.38) </a:t>
            </a:r>
          </a:p>
          <a:p>
            <a:r>
              <a:rPr lang="en-US" sz="2400" dirty="0"/>
              <a:t>	– overall 0.38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Recall</a:t>
            </a:r>
            <a:r>
              <a:rPr lang="en-US" sz="2400" dirty="0"/>
              <a:t>: (0.35, 0.42, 0.38) </a:t>
            </a:r>
          </a:p>
          <a:p>
            <a:r>
              <a:rPr lang="en-US" sz="2400" dirty="0"/>
              <a:t>	– overall 0.39 </a:t>
            </a:r>
          </a:p>
        </p:txBody>
      </p:sp>
    </p:spTree>
    <p:extLst>
      <p:ext uri="{BB962C8B-B14F-4D97-AF65-F5344CB8AC3E}">
        <p14:creationId xmlns:p14="http://schemas.microsoft.com/office/powerpoint/2010/main" val="123086216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3048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165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3048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101176" r="-2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101176" r="-1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101176" r="-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101176" r="-5155" b="-2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203571" r="-2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203571" r="-1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203571" r="-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203571" r="-5155" b="-1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300000" r="-2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300000" r="-1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300000" r="-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300000" r="-5155" b="-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548387" r="-2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548387" r="-1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7543800" y="3124200"/>
            <a:ext cx="27446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Cluster 1: </a:t>
            </a:r>
          </a:p>
          <a:p>
            <a:pPr lvl="1"/>
            <a:r>
              <a:rPr lang="en-US" sz="2800" dirty="0"/>
              <a:t>Purity: 1</a:t>
            </a:r>
          </a:p>
          <a:p>
            <a:pPr lvl="1"/>
            <a:r>
              <a:rPr lang="en-US" sz="2800" dirty="0"/>
              <a:t>Precision: 1</a:t>
            </a:r>
          </a:p>
          <a:p>
            <a:pPr lvl="1"/>
            <a:r>
              <a:rPr lang="en-US" sz="2800" dirty="0"/>
              <a:t>Recall: 0.35  </a:t>
            </a:r>
          </a:p>
        </p:txBody>
      </p:sp>
    </p:spTree>
    <p:extLst>
      <p:ext uri="{BB962C8B-B14F-4D97-AF65-F5344CB8AC3E}">
        <p14:creationId xmlns:p14="http://schemas.microsoft.com/office/powerpoint/2010/main" val="309595915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External Measures of Cluster Validity: Entropy and Purity</a:t>
            </a:r>
          </a:p>
        </p:txBody>
      </p:sp>
      <p:graphicFrame>
        <p:nvGraphicFramePr>
          <p:cNvPr id="1677315" name="Object 3"/>
          <p:cNvGraphicFramePr>
            <a:graphicFrameLocks noChangeAspect="1"/>
          </p:cNvGraphicFramePr>
          <p:nvPr/>
        </p:nvGraphicFramePr>
        <p:xfrm>
          <a:off x="2057400" y="1600200"/>
          <a:ext cx="77533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9304826" imgH="6119390" progId="Paint.Picture">
                  <p:embed/>
                </p:oleObj>
              </mc:Choice>
              <mc:Fallback>
                <p:oleObj name="Bitmap Image" r:id="rId2" imgW="9304826" imgH="6119390" progId="Paint.Picture">
                  <p:embed/>
                  <p:pic>
                    <p:nvPicPr>
                      <p:cNvPr id="1677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64"/>
                      <a:stretch>
                        <a:fillRect/>
                      </a:stretch>
                    </p:blipFill>
                    <p:spPr bwMode="auto">
                      <a:xfrm>
                        <a:off x="2057400" y="1600200"/>
                        <a:ext cx="77533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51885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0200" y="1499161"/>
            <a:ext cx="8458200" cy="5105400"/>
          </a:xfrm>
        </p:spPr>
        <p:txBody>
          <a:bodyPr/>
          <a:lstStyle/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/>
              <a:t>   “The validation of clustering structures is the most difficult and frustrating part of cluster analysis. </a:t>
            </a:r>
          </a:p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/>
              <a:t>   Without a strong effort in this direction, cluster analysis will remain a black art accessible only to those true believers who have experience and great courage.”</a:t>
            </a:r>
          </a:p>
          <a:p>
            <a:pPr marL="342900" indent="-342900">
              <a:spcBef>
                <a:spcPct val="0"/>
              </a:spcBef>
            </a:pPr>
            <a:endParaRPr lang="en-US" dirty="0"/>
          </a:p>
          <a:p>
            <a:pPr marL="342900" indent="-342900">
              <a:spcBef>
                <a:spcPct val="0"/>
              </a:spcBef>
              <a:buNone/>
            </a:pPr>
            <a:r>
              <a:rPr lang="en-US" i="1" dirty="0"/>
              <a:t>Algorithms for Clustering Data</a:t>
            </a:r>
            <a:r>
              <a:rPr lang="en-US" dirty="0"/>
              <a:t>, Jain and </a:t>
            </a:r>
            <a:r>
              <a:rPr lang="en-US" dirty="0" err="1"/>
              <a:t>Dubes</a:t>
            </a:r>
            <a:endParaRPr lang="en-US" dirty="0"/>
          </a:p>
        </p:txBody>
      </p:sp>
      <p:sp>
        <p:nvSpPr>
          <p:cNvPr id="16783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Comment on Cluster Validity</a:t>
            </a:r>
          </a:p>
        </p:txBody>
      </p:sp>
    </p:spTree>
    <p:extLst>
      <p:ext uri="{BB962C8B-B14F-4D97-AF65-F5344CB8AC3E}">
        <p14:creationId xmlns:p14="http://schemas.microsoft.com/office/powerpoint/2010/main" val="268025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9749" y="331787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2412"/>
            <a:ext cx="113538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Contiguous Clusters </a:t>
            </a:r>
            <a:r>
              <a:rPr lang="en-US" dirty="0"/>
              <a:t>(Nearest neighbor or Transitive)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set of points such that a point in a cluster is closer (or more similar) to one or more other points in the cluster than to any point not in the cluster.</a:t>
            </a:r>
          </a:p>
          <a:p>
            <a:pPr marL="342900" indent="-342900">
              <a:lnSpc>
                <a:spcPct val="90000"/>
              </a:lnSpc>
            </a:pPr>
            <a:endParaRPr lang="en-US" sz="2400" dirty="0"/>
          </a:p>
        </p:txBody>
      </p:sp>
      <p:grpSp>
        <p:nvGrpSpPr>
          <p:cNvPr id="1544207" name="Group 15"/>
          <p:cNvGrpSpPr>
            <a:grpSpLocks/>
          </p:cNvGrpSpPr>
          <p:nvPr/>
        </p:nvGrpSpPr>
        <p:grpSpPr bwMode="auto">
          <a:xfrm>
            <a:off x="1905000" y="4189412"/>
            <a:ext cx="8534400" cy="1219200"/>
            <a:chOff x="950" y="2544"/>
            <a:chExt cx="4106" cy="576"/>
          </a:xfrm>
        </p:grpSpPr>
        <p:sp>
          <p:nvSpPr>
            <p:cNvPr id="1544196" name="Freeform 4" descr="Large grid"/>
            <p:cNvSpPr>
              <a:spLocks noChangeAspect="1"/>
            </p:cNvSpPr>
            <p:nvPr/>
          </p:nvSpPr>
          <p:spPr bwMode="auto">
            <a:xfrm>
              <a:off x="950" y="2552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99CC00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7" name="Freeform 5" descr="Large grid"/>
            <p:cNvSpPr>
              <a:spLocks noChangeAspect="1"/>
            </p:cNvSpPr>
            <p:nvPr/>
          </p:nvSpPr>
          <p:spPr bwMode="auto">
            <a:xfrm>
              <a:off x="1061" y="2618"/>
              <a:ext cx="267" cy="459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rnd" cmpd="sng">
              <a:solidFill>
                <a:srgbClr val="0000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8" name="Freeform 6" descr="Large grid"/>
            <p:cNvSpPr>
              <a:spLocks noChangeAspect="1"/>
            </p:cNvSpPr>
            <p:nvPr/>
          </p:nvSpPr>
          <p:spPr bwMode="auto">
            <a:xfrm>
              <a:off x="1195" y="2663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FF7C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9" name="Oval 7"/>
            <p:cNvSpPr>
              <a:spLocks noChangeAspect="1" noChangeArrowheads="1"/>
            </p:cNvSpPr>
            <p:nvPr/>
          </p:nvSpPr>
          <p:spPr bwMode="auto">
            <a:xfrm>
              <a:off x="2171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0" name="AutoShape 8"/>
            <p:cNvSpPr>
              <a:spLocks noChangeAspect="1" noChangeArrowheads="1"/>
            </p:cNvSpPr>
            <p:nvPr/>
          </p:nvSpPr>
          <p:spPr bwMode="auto">
            <a:xfrm rot="-5400000">
              <a:off x="1942" y="2382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1" name="Oval 9"/>
            <p:cNvSpPr>
              <a:spLocks noChangeAspect="1" noChangeArrowheads="1"/>
            </p:cNvSpPr>
            <p:nvPr/>
          </p:nvSpPr>
          <p:spPr bwMode="auto">
            <a:xfrm>
              <a:off x="2504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2" name="Line 10"/>
            <p:cNvSpPr>
              <a:spLocks noChangeAspect="1" noChangeShapeType="1"/>
            </p:cNvSpPr>
            <p:nvPr/>
          </p:nvSpPr>
          <p:spPr bwMode="auto">
            <a:xfrm>
              <a:off x="2305" y="2818"/>
              <a:ext cx="199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3" name="Oval 11"/>
            <p:cNvSpPr>
              <a:spLocks noChangeAspect="1" noChangeArrowheads="1"/>
            </p:cNvSpPr>
            <p:nvPr/>
          </p:nvSpPr>
          <p:spPr bwMode="auto">
            <a:xfrm>
              <a:off x="4236" y="2633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4" name="Oval 12"/>
            <p:cNvSpPr>
              <a:spLocks noChangeAspect="1" noChangeArrowheads="1"/>
            </p:cNvSpPr>
            <p:nvPr/>
          </p:nvSpPr>
          <p:spPr bwMode="auto">
            <a:xfrm>
              <a:off x="4680" y="2633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5" name="Oval 13"/>
            <p:cNvSpPr>
              <a:spLocks noChangeAspect="1" noChangeArrowheads="1"/>
            </p:cNvSpPr>
            <p:nvPr/>
          </p:nvSpPr>
          <p:spPr bwMode="auto">
            <a:xfrm>
              <a:off x="2992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6" name="Oval 14"/>
            <p:cNvSpPr>
              <a:spLocks noChangeAspect="1" noChangeArrowheads="1"/>
            </p:cNvSpPr>
            <p:nvPr/>
          </p:nvSpPr>
          <p:spPr bwMode="auto">
            <a:xfrm>
              <a:off x="3391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4208" name="Text Box 16"/>
          <p:cNvSpPr txBox="1">
            <a:spLocks noChangeArrowheads="1"/>
          </p:cNvSpPr>
          <p:nvPr/>
        </p:nvSpPr>
        <p:spPr bwMode="auto">
          <a:xfrm>
            <a:off x="4495800" y="6170613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 contiguous clusters</a:t>
            </a:r>
          </a:p>
        </p:txBody>
      </p:sp>
    </p:spTree>
    <p:extLst>
      <p:ext uri="{BB962C8B-B14F-4D97-AF65-F5344CB8AC3E}">
        <p14:creationId xmlns:p14="http://schemas.microsoft.com/office/powerpoint/2010/main" val="478335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55600" y="444764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5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1201400" cy="4889236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Density-based clusters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dense region of points, which is separated by low-density regions, from other regions of high density.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Used when the clusters are irregular or intertwined, and when noise and outliers are present. </a:t>
            </a:r>
          </a:p>
        </p:txBody>
      </p:sp>
      <p:grpSp>
        <p:nvGrpSpPr>
          <p:cNvPr id="1545228" name="Group 12"/>
          <p:cNvGrpSpPr>
            <a:grpSpLocks/>
          </p:cNvGrpSpPr>
          <p:nvPr/>
        </p:nvGrpSpPr>
        <p:grpSpPr bwMode="auto">
          <a:xfrm>
            <a:off x="1828800" y="4035848"/>
            <a:ext cx="8610600" cy="1676400"/>
            <a:chOff x="1056" y="3072"/>
            <a:chExt cx="3840" cy="720"/>
          </a:xfrm>
        </p:grpSpPr>
        <p:sp>
          <p:nvSpPr>
            <p:cNvPr id="1545218" name="Rectangle 2"/>
            <p:cNvSpPr>
              <a:spLocks noChangeArrowheads="1"/>
            </p:cNvSpPr>
            <p:nvPr/>
          </p:nvSpPr>
          <p:spPr bwMode="auto">
            <a:xfrm>
              <a:off x="1056" y="3072"/>
              <a:ext cx="3840" cy="72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1" name="Oval 5"/>
            <p:cNvSpPr>
              <a:spLocks noChangeAspect="1" noChangeArrowheads="1"/>
            </p:cNvSpPr>
            <p:nvPr/>
          </p:nvSpPr>
          <p:spPr bwMode="auto">
            <a:xfrm>
              <a:off x="1599" y="3374"/>
              <a:ext cx="134" cy="134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2" name="AutoShape 6"/>
            <p:cNvSpPr>
              <a:spLocks noChangeAspect="1" noChangeArrowheads="1"/>
            </p:cNvSpPr>
            <p:nvPr/>
          </p:nvSpPr>
          <p:spPr bwMode="auto">
            <a:xfrm rot="-5400000">
              <a:off x="1370" y="3006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3" name="Oval 7"/>
            <p:cNvSpPr>
              <a:spLocks noChangeAspect="1" noChangeArrowheads="1"/>
            </p:cNvSpPr>
            <p:nvPr/>
          </p:nvSpPr>
          <p:spPr bwMode="auto">
            <a:xfrm>
              <a:off x="1932" y="3374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4" name="Oval 8"/>
            <p:cNvSpPr>
              <a:spLocks noChangeAspect="1" noChangeArrowheads="1"/>
            </p:cNvSpPr>
            <p:nvPr/>
          </p:nvSpPr>
          <p:spPr bwMode="auto">
            <a:xfrm>
              <a:off x="3664" y="3257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5" name="Oval 9"/>
            <p:cNvSpPr>
              <a:spLocks noChangeAspect="1" noChangeArrowheads="1"/>
            </p:cNvSpPr>
            <p:nvPr/>
          </p:nvSpPr>
          <p:spPr bwMode="auto">
            <a:xfrm>
              <a:off x="4108" y="3257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6" name="Oval 10"/>
            <p:cNvSpPr>
              <a:spLocks noChangeAspect="1" noChangeArrowheads="1"/>
            </p:cNvSpPr>
            <p:nvPr/>
          </p:nvSpPr>
          <p:spPr bwMode="auto">
            <a:xfrm>
              <a:off x="2420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7" name="Oval 11"/>
            <p:cNvSpPr>
              <a:spLocks noChangeAspect="1" noChangeArrowheads="1"/>
            </p:cNvSpPr>
            <p:nvPr/>
          </p:nvSpPr>
          <p:spPr bwMode="auto">
            <a:xfrm>
              <a:off x="2819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5229" name="Text Box 13"/>
          <p:cNvSpPr txBox="1">
            <a:spLocks noChangeArrowheads="1"/>
          </p:cNvSpPr>
          <p:nvPr/>
        </p:nvSpPr>
        <p:spPr bwMode="auto">
          <a:xfrm>
            <a:off x="4495800" y="5791201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 density-based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356526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6095"/>
            <a:ext cx="8509000" cy="1219200"/>
          </a:xfrm>
        </p:spPr>
        <p:txBody>
          <a:bodyPr>
            <a:no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9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7988"/>
            <a:ext cx="11353800" cy="4875212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Shared Property or Conceptual Clusters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Finds clusters that share some common property or represent a particular concept. </a:t>
            </a:r>
          </a:p>
        </p:txBody>
      </p:sp>
      <p:sp>
        <p:nvSpPr>
          <p:cNvPr id="1590285" name="Text Box 13"/>
          <p:cNvSpPr txBox="1">
            <a:spLocks noChangeArrowheads="1"/>
          </p:cNvSpPr>
          <p:nvPr/>
        </p:nvSpPr>
        <p:spPr bwMode="auto">
          <a:xfrm>
            <a:off x="3429000" y="5497274"/>
            <a:ext cx="579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cluster is defined as a set of points that lie on a circle</a:t>
            </a:r>
          </a:p>
        </p:txBody>
      </p:sp>
      <p:sp>
        <p:nvSpPr>
          <p:cNvPr id="1590287" name="AutoShape 15"/>
          <p:cNvSpPr>
            <a:spLocks noChangeArrowheads="1"/>
          </p:cNvSpPr>
          <p:nvPr/>
        </p:nvSpPr>
        <p:spPr bwMode="auto">
          <a:xfrm>
            <a:off x="43434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0288" name="AutoShape 16"/>
          <p:cNvSpPr>
            <a:spLocks noChangeArrowheads="1"/>
          </p:cNvSpPr>
          <p:nvPr/>
        </p:nvSpPr>
        <p:spPr bwMode="auto">
          <a:xfrm>
            <a:off x="54102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7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11658599" cy="495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Clustering as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optimization problem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Finds clusters that minimize or maximize an </a:t>
            </a:r>
            <a:r>
              <a:rPr lang="en-US" dirty="0">
                <a:solidFill>
                  <a:srgbClr val="00B0F0"/>
                </a:solidFill>
              </a:rPr>
              <a:t>objective function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Consider all possible ways of dividing the points into clusters and compute the `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dirty="0"/>
              <a:t>' of each clustering using the objective function to find the best one.  </a:t>
            </a:r>
          </a:p>
          <a:p>
            <a:pPr lvl="2"/>
            <a:r>
              <a:rPr lang="en-US" dirty="0"/>
              <a:t>Usually, finding the best is NP-hard (no polynomial algorithm).</a:t>
            </a:r>
          </a:p>
          <a:p>
            <a:pPr lvl="1"/>
            <a:r>
              <a:rPr lang="en-US" dirty="0"/>
              <a:t>Can have </a:t>
            </a:r>
            <a:r>
              <a:rPr lang="en-US" dirty="0">
                <a:solidFill>
                  <a:srgbClr val="00B0F0"/>
                </a:solidFill>
              </a:rPr>
              <a:t>global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local</a:t>
            </a:r>
            <a:r>
              <a:rPr lang="en-US" dirty="0"/>
              <a:t> objectives.</a:t>
            </a:r>
          </a:p>
          <a:p>
            <a:pPr lvl="2"/>
            <a:r>
              <a:rPr lang="en-US" dirty="0"/>
              <a:t> Hierarchical clustering algorithms typically have local objectives</a:t>
            </a:r>
          </a:p>
          <a:p>
            <a:pPr lvl="2"/>
            <a:r>
              <a:rPr lang="en-US" dirty="0"/>
              <a:t> </a:t>
            </a:r>
            <a:r>
              <a:rPr lang="en-US" dirty="0" err="1"/>
              <a:t>Partitional</a:t>
            </a:r>
            <a:r>
              <a:rPr lang="en-US" dirty="0"/>
              <a:t> algorithms typically have global objectives</a:t>
            </a:r>
          </a:p>
          <a:p>
            <a:pPr lvl="1"/>
            <a:r>
              <a:rPr lang="en-US" dirty="0"/>
              <a:t>A variation of the global objective function approach is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fit</a:t>
            </a:r>
            <a:r>
              <a:rPr lang="en-US" dirty="0"/>
              <a:t> the data to a </a:t>
            </a:r>
            <a:r>
              <a:rPr lang="en-US" dirty="0">
                <a:solidFill>
                  <a:srgbClr val="00B0F0"/>
                </a:solidFill>
              </a:rPr>
              <a:t>parameterized (probabilistic) model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parameters</a:t>
            </a:r>
            <a:r>
              <a:rPr lang="en-US" dirty="0"/>
              <a:t> for the model are determined from the data, and they determine the clustering</a:t>
            </a:r>
          </a:p>
          <a:p>
            <a:pPr lvl="2"/>
            <a:r>
              <a:rPr lang="en-US" dirty="0"/>
              <a:t> E.g., </a:t>
            </a:r>
            <a:r>
              <a:rPr lang="en-US" dirty="0">
                <a:solidFill>
                  <a:srgbClr val="00B0F0"/>
                </a:solidFill>
              </a:rPr>
              <a:t>Mixture models </a:t>
            </a:r>
            <a:r>
              <a:rPr lang="en-US" dirty="0"/>
              <a:t>assume that the data is a ‘mixture' of a number of statistical distributions.  </a:t>
            </a:r>
          </a:p>
        </p:txBody>
      </p:sp>
    </p:spTree>
    <p:extLst>
      <p:ext uri="{BB962C8B-B14F-4D97-AF65-F5344CB8AC3E}">
        <p14:creationId xmlns:p14="http://schemas.microsoft.com/office/powerpoint/2010/main" val="2318126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Algorithms</a:t>
            </a:r>
          </a:p>
        </p:txBody>
      </p:sp>
      <p:sp>
        <p:nvSpPr>
          <p:cNvPr id="1591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and its variants</a:t>
            </a:r>
          </a:p>
          <a:p>
            <a:pPr lvl="4"/>
            <a:endParaRPr lang="en-US" dirty="0"/>
          </a:p>
          <a:p>
            <a:r>
              <a:rPr lang="en-US" dirty="0"/>
              <a:t>Hierarchical clustering</a:t>
            </a:r>
          </a:p>
          <a:p>
            <a:endParaRPr lang="en-US" dirty="0"/>
          </a:p>
          <a:p>
            <a:r>
              <a:rPr lang="en-US" dirty="0"/>
              <a:t>DBSCAN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24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4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80400" cy="1219200"/>
          </a:xfrm>
        </p:spPr>
        <p:txBody>
          <a:bodyPr>
            <a:normAutofit/>
          </a:bodyPr>
          <a:lstStyle/>
          <a:p>
            <a:r>
              <a:rPr lang="en-US" sz="3600" dirty="0"/>
              <a:t>K-means Clustering</a:t>
            </a:r>
          </a:p>
        </p:txBody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11049000" cy="43434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dirty="0" err="1"/>
              <a:t>Partitional</a:t>
            </a:r>
            <a:r>
              <a:rPr lang="en-US" dirty="0"/>
              <a:t> clustering approach 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Each cluster is associated with a </a:t>
            </a:r>
            <a:r>
              <a:rPr lang="en-US" dirty="0">
                <a:solidFill>
                  <a:srgbClr val="FF0000"/>
                </a:solidFill>
              </a:rPr>
              <a:t>centroid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(center point) 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Each point is assigned to the cluster with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closest</a:t>
            </a:r>
            <a:r>
              <a:rPr lang="en-US" dirty="0"/>
              <a:t> centroid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Number of clusters,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, must be specified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objective</a:t>
            </a:r>
            <a:r>
              <a:rPr lang="en-US" dirty="0"/>
              <a:t> is to:</a:t>
            </a:r>
          </a:p>
          <a:p>
            <a:pPr marL="807720" lvl="1" indent="-533400">
              <a:lnSpc>
                <a:spcPct val="90000"/>
              </a:lnSpc>
            </a:pPr>
            <a:r>
              <a:rPr lang="en-US" dirty="0"/>
              <a:t>find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centroids</a:t>
            </a:r>
            <a:r>
              <a:rPr lang="en-US" dirty="0"/>
              <a:t> and </a:t>
            </a:r>
          </a:p>
          <a:p>
            <a:pPr marL="807720" lvl="1" indent="-533400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assignment</a:t>
            </a:r>
            <a:r>
              <a:rPr lang="en-US" dirty="0"/>
              <a:t>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points to clusters/centroids </a:t>
            </a:r>
          </a:p>
          <a:p>
            <a:pPr marL="807720" lvl="1" indent="-533400">
              <a:lnSpc>
                <a:spcPct val="90000"/>
              </a:lnSpc>
            </a:pPr>
            <a:r>
              <a:rPr lang="en-US" dirty="0"/>
              <a:t>so as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minimize the sum of distances </a:t>
            </a:r>
            <a:r>
              <a:rPr lang="en-US" dirty="0"/>
              <a:t>of the points to their respective </a:t>
            </a:r>
            <a:r>
              <a:rPr lang="en-US" dirty="0">
                <a:solidFill>
                  <a:srgbClr val="0070C0"/>
                </a:solidFill>
              </a:rPr>
              <a:t>centroid</a:t>
            </a:r>
          </a:p>
        </p:txBody>
      </p:sp>
    </p:spTree>
    <p:extLst>
      <p:ext uri="{BB962C8B-B14F-4D97-AF65-F5344CB8AC3E}">
        <p14:creationId xmlns:p14="http://schemas.microsoft.com/office/powerpoint/2010/main" val="2119926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81200"/>
                <a:ext cx="10972800" cy="4495800"/>
              </a:xfrm>
            </p:spPr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Problem: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Given a set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rgbClr val="0070C0"/>
                    </a:solidFill>
                  </a:rPr>
                  <a:t>n </a:t>
                </a:r>
                <a:r>
                  <a:rPr lang="en-US" dirty="0"/>
                  <a:t>objects and an integer </a:t>
                </a:r>
                <a:r>
                  <a:rPr lang="en-US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dirty="0"/>
                  <a:t>group the points into </a:t>
                </a:r>
                <a:r>
                  <a:rPr lang="en-US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/>
                  <a:t> clusters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 {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𝐶𝑘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/>
                  <a:t>such that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𝑑𝑖𝑠𝑡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buNone/>
                  <a:defRPr/>
                </a:pPr>
                <a:r>
                  <a:rPr lang="en-US" dirty="0"/>
                  <a:t>	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minimized</a:t>
                </a:r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centroid </a:t>
                </a:r>
                <a:r>
                  <a:rPr lang="en-US" dirty="0"/>
                  <a:t>of the points in 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pPr>
                  <a:defRPr/>
                </a:pPr>
                <a:r>
                  <a:rPr lang="en-US" dirty="0"/>
                  <a:t>Note: We need to find </a:t>
                </a:r>
                <a:r>
                  <a:rPr lang="en-US" dirty="0">
                    <a:solidFill>
                      <a:srgbClr val="FF0000"/>
                    </a:solidFill>
                  </a:rPr>
                  <a:t>both</a:t>
                </a:r>
                <a:r>
                  <a:rPr lang="en-US" dirty="0"/>
                  <a:t> the </a:t>
                </a:r>
                <a:r>
                  <a:rPr lang="en-US" dirty="0">
                    <a:solidFill>
                      <a:srgbClr val="0070C0"/>
                    </a:solidFill>
                  </a:rPr>
                  <a:t>grouping</a:t>
                </a:r>
                <a:r>
                  <a:rPr lang="en-US" dirty="0"/>
                  <a:t> into clusters </a:t>
                </a:r>
                <a:r>
                  <a:rPr lang="en-US" dirty="0">
                    <a:solidFill>
                      <a:srgbClr val="FF0000"/>
                    </a:solidFill>
                  </a:rPr>
                  <a:t>and</a:t>
                </a:r>
                <a:r>
                  <a:rPr lang="en-US" dirty="0"/>
                  <a:t> the </a:t>
                </a:r>
                <a:r>
                  <a:rPr lang="en-US" dirty="0">
                    <a:solidFill>
                      <a:srgbClr val="0070C0"/>
                    </a:solidFill>
                  </a:rPr>
                  <a:t>centroids</a:t>
                </a:r>
                <a:r>
                  <a:rPr lang="en-US" dirty="0"/>
                  <a:t> per cluster.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81200"/>
                <a:ext cx="10972800" cy="4495800"/>
              </a:xfrm>
              <a:blipFill>
                <a:blip r:embed="rId2"/>
                <a:stretch>
                  <a:fillRect l="-722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12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/>
              <a:t>?</a:t>
            </a:r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599" y="1524000"/>
            <a:ext cx="11048993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grouping</a:t>
            </a:r>
            <a:r>
              <a:rPr lang="en-US" sz="2400" dirty="0"/>
              <a:t> of objects such that the objects in a </a:t>
            </a:r>
            <a:r>
              <a:rPr lang="en-US" sz="2400" dirty="0">
                <a:solidFill>
                  <a:srgbClr val="0070C0"/>
                </a:solidFill>
              </a:rPr>
              <a:t>group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0070C0"/>
                </a:solidFill>
              </a:rPr>
              <a:t>cluster</a:t>
            </a:r>
            <a:r>
              <a:rPr lang="en-US" sz="2400" dirty="0"/>
              <a:t>) are similar (or related) to one another and different from (or unrelated to) the objects in other groups (clusters)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4800600" y="3951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6781800" y="3048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4419600" y="4038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2819400" y="3352800"/>
            <a:ext cx="2286000" cy="1676400"/>
            <a:chOff x="816" y="1776"/>
            <a:chExt cx="1440" cy="1056"/>
          </a:xfrm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1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 lnSpcReduction="10000"/>
              </a:bodyPr>
              <a:lstStyle/>
              <a:p>
                <a:pPr>
                  <a:defRPr/>
                </a:pPr>
                <a:r>
                  <a:rPr lang="en-US" dirty="0"/>
                  <a:t>Most common definition is with </a:t>
                </a:r>
                <a:r>
                  <a:rPr lang="en-US" dirty="0" err="1"/>
                  <a:t>euclidean</a:t>
                </a:r>
                <a:r>
                  <a:rPr lang="en-US" dirty="0"/>
                  <a:t> distance, minimizing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Sum of Squares Error (SSE)</a:t>
                </a:r>
                <a:r>
                  <a:rPr lang="en-US" dirty="0"/>
                  <a:t> – distance function</a:t>
                </a:r>
              </a:p>
              <a:p>
                <a:pPr lvl="1">
                  <a:defRPr/>
                </a:pPr>
                <a:r>
                  <a:rPr lang="en-US" dirty="0"/>
                  <a:t>Sometimes K-means is defined like that</a:t>
                </a:r>
              </a:p>
              <a:p>
                <a:pPr>
                  <a:defRPr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Problem: </a:t>
                </a:r>
                <a:r>
                  <a:rPr lang="en-US" dirty="0"/>
                  <a:t>Given a set </a:t>
                </a:r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chemeClr val="accent1"/>
                    </a:solidFill>
                  </a:rPr>
                  <a:t>n</a:t>
                </a:r>
                <a:r>
                  <a:rPr lang="en-US" dirty="0"/>
                  <a:t> points in a </a:t>
                </a:r>
                <a:r>
                  <a:rPr lang="en-US" dirty="0">
                    <a:solidFill>
                      <a:schemeClr val="accent1"/>
                    </a:solidFill>
                  </a:rPr>
                  <a:t>d</a:t>
                </a:r>
                <a:r>
                  <a:rPr lang="en-US" dirty="0"/>
                  <a:t>-dimensional space and an integer </a:t>
                </a:r>
                <a:r>
                  <a:rPr lang="en-US" dirty="0">
                    <a:solidFill>
                      <a:schemeClr val="accent1"/>
                    </a:solidFill>
                  </a:rPr>
                  <a:t>K </a:t>
                </a:r>
                <a:r>
                  <a:rPr lang="en-US" dirty="0"/>
                  <a:t>group the points into </a:t>
                </a:r>
                <a:r>
                  <a:rPr lang="en-US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/>
                  <a:t> clusters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= {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chemeClr val="accent1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,…,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𝐶𝑘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/>
                  <a:t>such that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buNone/>
                  <a:defRPr/>
                </a:pPr>
                <a:r>
                  <a:rPr lang="en-US" dirty="0"/>
                  <a:t>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minimized</a:t>
                </a:r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mean </a:t>
                </a:r>
                <a:r>
                  <a:rPr lang="en-US" dirty="0"/>
                  <a:t>of the points in 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610600" y="4953000"/>
            <a:ext cx="309571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Sum of Squares Error (SSE)</a:t>
            </a:r>
          </a:p>
        </p:txBody>
      </p:sp>
    </p:spTree>
    <p:extLst>
      <p:ext uri="{BB962C8B-B14F-4D97-AF65-F5344CB8AC3E}">
        <p14:creationId xmlns:p14="http://schemas.microsoft.com/office/powerpoint/2010/main" val="3559631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05800" cy="990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Complexity of the k-means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1201400" cy="4876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NP-hard</a:t>
            </a:r>
            <a:r>
              <a:rPr lang="en-US" dirty="0"/>
              <a:t> if the dimensionality of the data is at least 2 (</a:t>
            </a:r>
            <a:r>
              <a:rPr lang="en-US" dirty="0">
                <a:solidFill>
                  <a:schemeClr val="accent1"/>
                </a:solidFill>
              </a:rPr>
              <a:t>d≥2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/>
              <a:t>Finding the best solution in polynomial time is infeasible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For </a:t>
            </a:r>
            <a:r>
              <a:rPr lang="en-US" dirty="0">
                <a:solidFill>
                  <a:schemeClr val="accent1"/>
                </a:solidFill>
              </a:rPr>
              <a:t>d=1</a:t>
            </a:r>
            <a:r>
              <a:rPr lang="en-US" dirty="0"/>
              <a:t> the problem is solvable in polynomial time (how?)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simple iterative algorithm works quite well in practice</a:t>
            </a:r>
          </a:p>
        </p:txBody>
      </p:sp>
    </p:spTree>
    <p:extLst>
      <p:ext uri="{BB962C8B-B14F-4D97-AF65-F5344CB8AC3E}">
        <p14:creationId xmlns:p14="http://schemas.microsoft.com/office/powerpoint/2010/main" val="3458885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30A8CB-EB47-457B-B1E7-A729DFDF512F}"/>
                  </a:ext>
                </a:extLst>
              </p:cNvPr>
              <p:cNvSpPr txBox="1"/>
              <p:nvPr/>
            </p:nvSpPr>
            <p:spPr>
              <a:xfrm>
                <a:off x="533400" y="2895600"/>
                <a:ext cx="11201400" cy="224676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Select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points as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initial centroids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:r>
                  <a:rPr lang="en-US" sz="2800" b="1" dirty="0"/>
                  <a:t>repeat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      Form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clusters by assigning each point to the closest centroid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      Compute the new </a:t>
                </a:r>
                <a:r>
                  <a:rPr lang="en-US" sz="2800" dirty="0">
                    <a:solidFill>
                      <a:srgbClr val="0070C0"/>
                    </a:solidFill>
                  </a:rPr>
                  <a:t>centroid</a:t>
                </a:r>
                <a:r>
                  <a:rPr lang="en-US" sz="2800" dirty="0"/>
                  <a:t>* of each cluster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:r>
                  <a:rPr lang="en-US" sz="2800" b="1" dirty="0"/>
                  <a:t>until</a:t>
                </a:r>
                <a:r>
                  <a:rPr lang="en-US" sz="2800" dirty="0"/>
                  <a:t> The centroids do not change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30A8CB-EB47-457B-B1E7-A729DFDF5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95600"/>
                <a:ext cx="11201400" cy="2246769"/>
              </a:xfrm>
              <a:prstGeom prst="rect">
                <a:avLst/>
              </a:prstGeom>
              <a:blipFill>
                <a:blip r:embed="rId3"/>
                <a:stretch>
                  <a:fillRect l="-924" t="-2426" r="-54" b="-61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8041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K-means Algorithm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9525000" cy="1905000"/>
          </a:xfrm>
        </p:spPr>
        <p:txBody>
          <a:bodyPr/>
          <a:lstStyle/>
          <a:p>
            <a:r>
              <a:rPr lang="en-US" dirty="0"/>
              <a:t>Also known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Lloyd’s algorithm</a:t>
            </a:r>
            <a:r>
              <a:rPr lang="en-US" dirty="0"/>
              <a:t>.</a:t>
            </a:r>
          </a:p>
          <a:p>
            <a:r>
              <a:rPr lang="en-US" dirty="0"/>
              <a:t>K-means is sometimes synonymous with this algorithm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925645"/>
            <a:ext cx="6553200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ectangle 3"/>
          <p:cNvSpPr/>
          <p:nvPr/>
        </p:nvSpPr>
        <p:spPr>
          <a:xfrm>
            <a:off x="533400" y="4214122"/>
            <a:ext cx="8171503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D2723-205B-457E-9199-21D26A92141B}"/>
              </a:ext>
            </a:extLst>
          </p:cNvPr>
          <p:cNvSpPr txBox="1"/>
          <p:nvPr/>
        </p:nvSpPr>
        <p:spPr>
          <a:xfrm>
            <a:off x="1066800" y="5648962"/>
            <a:ext cx="8275319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*The centroid of a set of points is the point that is minimizes the sum of distances from the points in the set</a:t>
            </a:r>
          </a:p>
        </p:txBody>
      </p:sp>
    </p:spTree>
    <p:extLst>
      <p:ext uri="{BB962C8B-B14F-4D97-AF65-F5344CB8AC3E}">
        <p14:creationId xmlns:p14="http://schemas.microsoft.com/office/powerpoint/2010/main" val="9629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95299"/>
            <a:ext cx="8863806" cy="990600"/>
          </a:xfrm>
        </p:spPr>
        <p:txBody>
          <a:bodyPr>
            <a:no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1595395" name="Text Box 3"/>
          <p:cNvSpPr txBox="1">
            <a:spLocks noChangeArrowheads="1"/>
          </p:cNvSpPr>
          <p:nvPr/>
        </p:nvSpPr>
        <p:spPr bwMode="auto">
          <a:xfrm>
            <a:off x="2133600" y="478472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5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0999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Example</a:t>
            </a:r>
          </a:p>
        </p:txBody>
      </p:sp>
      <p:sp>
        <p:nvSpPr>
          <p:cNvPr id="1596419" name="Text Box 3"/>
          <p:cNvSpPr txBox="1">
            <a:spLocks noChangeArrowheads="1"/>
          </p:cNvSpPr>
          <p:nvPr/>
        </p:nvSpPr>
        <p:spPr bwMode="auto">
          <a:xfrm>
            <a:off x="2133600" y="472757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6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41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41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941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168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Algorithm – Initialization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centroids are often chosen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Clusters produced vary from one run to another.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02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1"/>
            <a:ext cx="8280400" cy="838200"/>
          </a:xfrm>
        </p:spPr>
        <p:txBody>
          <a:bodyPr>
            <a:normAutofit/>
          </a:bodyPr>
          <a:lstStyle/>
          <a:p>
            <a:r>
              <a:rPr lang="en-US" dirty="0"/>
              <a:t>Two different K-means </a:t>
            </a:r>
            <a:r>
              <a:rPr lang="en-US" dirty="0" err="1"/>
              <a:t>Clusterings</a:t>
            </a:r>
            <a:endParaRPr lang="en-US" dirty="0"/>
          </a:p>
        </p:txBody>
      </p:sp>
      <p:pic>
        <p:nvPicPr>
          <p:cNvPr id="1594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4" y="1295401"/>
            <a:ext cx="3043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4372" name="Text Box 4"/>
          <p:cNvSpPr txBox="1">
            <a:spLocks noChangeArrowheads="1"/>
          </p:cNvSpPr>
          <p:nvPr/>
        </p:nvSpPr>
        <p:spPr bwMode="auto">
          <a:xfrm>
            <a:off x="2133600" y="4419600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4373" name="Group 5"/>
          <p:cNvGrpSpPr>
            <a:grpSpLocks/>
          </p:cNvGrpSpPr>
          <p:nvPr/>
        </p:nvGrpSpPr>
        <p:grpSpPr bwMode="auto">
          <a:xfrm>
            <a:off x="6629400" y="3660776"/>
            <a:ext cx="3048000" cy="2587625"/>
            <a:chOff x="3216" y="2306"/>
            <a:chExt cx="1920" cy="1630"/>
          </a:xfrm>
        </p:grpSpPr>
        <p:pic>
          <p:nvPicPr>
            <p:cNvPr id="15943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5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Sub-optimal Clustering</a:t>
              </a:r>
            </a:p>
          </p:txBody>
        </p:sp>
      </p:grpSp>
      <p:grpSp>
        <p:nvGrpSpPr>
          <p:cNvPr id="1594376" name="Group 8"/>
          <p:cNvGrpSpPr>
            <a:grpSpLocks/>
          </p:cNvGrpSpPr>
          <p:nvPr/>
        </p:nvGrpSpPr>
        <p:grpSpPr bwMode="auto">
          <a:xfrm>
            <a:off x="2514600" y="3660776"/>
            <a:ext cx="3043238" cy="2587625"/>
            <a:chOff x="624" y="2306"/>
            <a:chExt cx="1917" cy="1630"/>
          </a:xfrm>
        </p:grpSpPr>
        <p:pic>
          <p:nvPicPr>
            <p:cNvPr id="159437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8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Optimal Clustering</a:t>
              </a:r>
            </a:p>
          </p:txBody>
        </p:sp>
      </p:grpSp>
      <p:sp>
        <p:nvSpPr>
          <p:cNvPr id="1594379" name="Text Box 11"/>
          <p:cNvSpPr txBox="1">
            <a:spLocks noChangeArrowheads="1"/>
          </p:cNvSpPr>
          <p:nvPr/>
        </p:nvSpPr>
        <p:spPr bwMode="auto">
          <a:xfrm>
            <a:off x="6781800" y="1927227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Original Points</a:t>
            </a:r>
          </a:p>
        </p:txBody>
      </p:sp>
    </p:spTree>
    <p:extLst>
      <p:ext uri="{BB962C8B-B14F-4D97-AF65-F5344CB8AC3E}">
        <p14:creationId xmlns:p14="http://schemas.microsoft.com/office/powerpoint/2010/main" val="165376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0999"/>
            <a:ext cx="8839200" cy="1066800"/>
          </a:xfrm>
        </p:spPr>
        <p:txBody>
          <a:bodyPr>
            <a:noAutofit/>
          </a:bodyPr>
          <a:lstStyle/>
          <a:p>
            <a:r>
              <a:rPr lang="en-US" dirty="0"/>
              <a:t>Importance of Choosing Initial Centroids</a:t>
            </a:r>
          </a:p>
        </p:txBody>
      </p:sp>
      <p:sp>
        <p:nvSpPr>
          <p:cNvPr id="1598467" name="Text Box 3"/>
          <p:cNvSpPr txBox="1">
            <a:spLocks noChangeArrowheads="1"/>
          </p:cNvSpPr>
          <p:nvPr/>
        </p:nvSpPr>
        <p:spPr bwMode="auto">
          <a:xfrm>
            <a:off x="2133600" y="486092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8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6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2589"/>
            <a:ext cx="8534400" cy="914400"/>
          </a:xfrm>
        </p:spPr>
        <p:txBody>
          <a:bodyPr>
            <a:noAutofit/>
          </a:bodyPr>
          <a:lstStyle/>
          <a:p>
            <a:r>
              <a:rPr lang="en-US" sz="3600" dirty="0"/>
              <a:t>Importance of Choosing Initial Centroids …</a:t>
            </a:r>
          </a:p>
        </p:txBody>
      </p:sp>
      <p:sp>
        <p:nvSpPr>
          <p:cNvPr id="1599491" name="Text Box 3"/>
          <p:cNvSpPr txBox="1">
            <a:spLocks noChangeArrowheads="1"/>
          </p:cNvSpPr>
          <p:nvPr/>
        </p:nvSpPr>
        <p:spPr bwMode="auto">
          <a:xfrm>
            <a:off x="2133600" y="465137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9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417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417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417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90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591800" cy="4876800"/>
          </a:xfrm>
        </p:spPr>
        <p:txBody>
          <a:bodyPr/>
          <a:lstStyle/>
          <a:p>
            <a:r>
              <a:rPr lang="en-US" dirty="0"/>
              <a:t>Do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multiple runs </a:t>
            </a:r>
            <a:r>
              <a:rPr lang="en-US" dirty="0"/>
              <a:t>and select the clustering with the smallest error</a:t>
            </a:r>
          </a:p>
          <a:p>
            <a:endParaRPr lang="en-US" dirty="0"/>
          </a:p>
          <a:p>
            <a:r>
              <a:rPr lang="en-US" dirty="0"/>
              <a:t>Select original set of  points by methods other than random . E.g.,  pick the most distant (from each other) points as cluster centers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K-means++ </a:t>
            </a:r>
            <a:r>
              <a:rPr lang="en-US" dirty="0"/>
              <a:t>algorithm)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3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456983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Why Cluster Analysis</a:t>
            </a:r>
          </a:p>
        </p:txBody>
      </p:sp>
      <p:sp>
        <p:nvSpPr>
          <p:cNvPr id="1565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76524" y="1447801"/>
            <a:ext cx="5062275" cy="51816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/>
              <a:t>Understanding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</a:rPr>
              <a:t>Group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related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documents </a:t>
            </a:r>
            <a:r>
              <a:rPr lang="en-US" sz="2000" dirty="0"/>
              <a:t>for browsing,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genes and proteins</a:t>
            </a:r>
            <a:r>
              <a:rPr lang="en-US" sz="2000" dirty="0"/>
              <a:t> that have similar functionality,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stocks </a:t>
            </a:r>
            <a:r>
              <a:rPr lang="en-US" sz="2000" dirty="0"/>
              <a:t>with similar price fluctuations,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users</a:t>
            </a:r>
            <a:r>
              <a:rPr lang="en-US" sz="2000" dirty="0"/>
              <a:t> with same behavior</a:t>
            </a:r>
            <a:endParaRPr lang="en-US" sz="2000" b="1" dirty="0"/>
          </a:p>
          <a:p>
            <a:pPr>
              <a:spcBef>
                <a:spcPct val="20000"/>
              </a:spcBef>
            </a:pPr>
            <a:endParaRPr lang="en-US" sz="2400" b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Summarization</a:t>
            </a:r>
          </a:p>
          <a:p>
            <a:pPr lvl="1">
              <a:spcBef>
                <a:spcPct val="20000"/>
              </a:spcBef>
            </a:pPr>
            <a:r>
              <a:rPr lang="en-US" sz="2000" dirty="0"/>
              <a:t>Reduce the size of large data sets</a:t>
            </a:r>
          </a:p>
          <a:p>
            <a:pPr lvl="1">
              <a:spcBef>
                <a:spcPct val="20000"/>
              </a:spcBef>
            </a:pPr>
            <a:endParaRPr lang="en-US" sz="2000" dirty="0"/>
          </a:p>
          <a:p>
            <a:r>
              <a:rPr lang="en-US" sz="2400" b="1" dirty="0"/>
              <a:t>Applications</a:t>
            </a:r>
          </a:p>
          <a:p>
            <a:pPr lvl="1"/>
            <a:r>
              <a:rPr lang="en-US" sz="2000" dirty="0"/>
              <a:t>Recommendation systems</a:t>
            </a:r>
          </a:p>
          <a:p>
            <a:pPr lvl="1"/>
            <a:r>
              <a:rPr lang="en-US" sz="2000" dirty="0"/>
              <a:t>Search Personalization</a:t>
            </a:r>
          </a:p>
          <a:p>
            <a:endParaRPr lang="en-US" sz="2400" dirty="0"/>
          </a:p>
        </p:txBody>
      </p:sp>
      <p:graphicFrame>
        <p:nvGraphicFramePr>
          <p:cNvPr id="1565700" name="Object 102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38688084"/>
              </p:ext>
            </p:extLst>
          </p:nvPr>
        </p:nvGraphicFramePr>
        <p:xfrm>
          <a:off x="5867400" y="1524000"/>
          <a:ext cx="4800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20181" imgH="3122232" progId="Word.Document.8">
                  <p:embed/>
                </p:oleObj>
              </mc:Choice>
              <mc:Fallback>
                <p:oleObj name="Document" r:id="rId3" imgW="5620181" imgH="31222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524000"/>
                        <a:ext cx="4800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5702" name="Picture 1030" descr="precip_au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2122" r="11072" b="18182"/>
          <a:stretch>
            <a:fillRect/>
          </a:stretch>
        </p:blipFill>
        <p:spPr>
          <a:xfrm>
            <a:off x="6962775" y="4038601"/>
            <a:ext cx="3657600" cy="2474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5704" name="Text Box 1032"/>
          <p:cNvSpPr txBox="1">
            <a:spLocks noChangeArrowheads="1"/>
          </p:cNvSpPr>
          <p:nvPr/>
        </p:nvSpPr>
        <p:spPr bwMode="auto">
          <a:xfrm>
            <a:off x="6934200" y="6019800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Clustering precipitation in Australia</a:t>
            </a:r>
          </a:p>
        </p:txBody>
      </p:sp>
    </p:spTree>
    <p:extLst>
      <p:ext uri="{BB962C8B-B14F-4D97-AF65-F5344CB8AC3E}">
        <p14:creationId xmlns:p14="http://schemas.microsoft.com/office/powerpoint/2010/main" val="144735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Algorithm – Centroids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‘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Closeness</a:t>
            </a:r>
            <a:r>
              <a:rPr lang="en-US" dirty="0"/>
              <a:t>’ is measured by some similarity or distance function</a:t>
            </a:r>
          </a:p>
          <a:p>
            <a:pPr lvl="1"/>
            <a:r>
              <a:rPr lang="en-US" dirty="0"/>
              <a:t>E.g., Euclidean distance (SSE), cosine similarity, correlation, etc.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centroid</a:t>
            </a:r>
            <a:r>
              <a:rPr lang="en-US" dirty="0"/>
              <a:t> depends on the distance function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minimizer</a:t>
            </a:r>
            <a:r>
              <a:rPr lang="en-US" dirty="0"/>
              <a:t> for the distance function</a:t>
            </a:r>
          </a:p>
          <a:p>
            <a:r>
              <a:rPr lang="en-US" dirty="0">
                <a:solidFill>
                  <a:srgbClr val="0070C0"/>
                </a:solidFill>
              </a:rPr>
              <a:t>Centroid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mean</a:t>
            </a:r>
            <a:r>
              <a:rPr lang="en-US" dirty="0"/>
              <a:t> of the points in the cluster for SSE, and cosine similarity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median</a:t>
            </a:r>
            <a:r>
              <a:rPr lang="en-US" dirty="0"/>
              <a:t> for Manhattan distance.</a:t>
            </a:r>
          </a:p>
          <a:p>
            <a:pPr lvl="1"/>
            <a:endParaRPr lang="en-US" dirty="0"/>
          </a:p>
          <a:p>
            <a:r>
              <a:rPr lang="en-US" dirty="0"/>
              <a:t>Finding the centroid is not always easy </a:t>
            </a:r>
          </a:p>
          <a:p>
            <a:pPr lvl="1"/>
            <a:r>
              <a:rPr lang="en-US" dirty="0"/>
              <a:t>It can be an NP-hard problem for some distance functions</a:t>
            </a:r>
          </a:p>
          <a:p>
            <a:pPr lvl="2"/>
            <a:r>
              <a:rPr lang="en-US" dirty="0"/>
              <a:t>E.g., median for multiple dimensions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42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Algorithm – Convergence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K-means will </a:t>
            </a:r>
            <a:r>
              <a:rPr lang="en-US" dirty="0">
                <a:solidFill>
                  <a:srgbClr val="0070C0"/>
                </a:solidFill>
              </a:rPr>
              <a:t>converge</a:t>
            </a:r>
            <a:r>
              <a:rPr lang="en-US" dirty="0"/>
              <a:t> for common similarity measures mentioned above.</a:t>
            </a:r>
          </a:p>
          <a:p>
            <a:pPr lvl="1"/>
            <a:r>
              <a:rPr lang="en-US" dirty="0"/>
              <a:t>Most of the convergence happens in the first few iterations.</a:t>
            </a:r>
          </a:p>
          <a:p>
            <a:pPr lvl="1"/>
            <a:r>
              <a:rPr lang="en-US" dirty="0"/>
              <a:t>Often the stopping condition is changed to ‘</a:t>
            </a:r>
            <a:r>
              <a:rPr lang="en-US" dirty="0">
                <a:solidFill>
                  <a:srgbClr val="00B050"/>
                </a:solidFill>
              </a:rPr>
              <a:t>Until relatively few points change clusters</a:t>
            </a:r>
            <a:r>
              <a:rPr lang="en-US" dirty="0"/>
              <a:t>’</a:t>
            </a:r>
          </a:p>
          <a:p>
            <a:r>
              <a:rPr lang="en-US" dirty="0"/>
              <a:t>Complexity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O( n * K * I * d 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 = number of points,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 = number of clusters,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</a:t>
            </a:r>
            <a:r>
              <a:rPr lang="en-US" dirty="0"/>
              <a:t> = number of iterations,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 = dimensionality</a:t>
            </a:r>
          </a:p>
          <a:p>
            <a:r>
              <a:rPr lang="en-US" dirty="0"/>
              <a:t>In general a fast and efficient algorithm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78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K-means</a:t>
            </a:r>
          </a:p>
        </p:txBody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has problems when clusters are of different: </a:t>
            </a:r>
          </a:p>
          <a:p>
            <a:pPr lvl="1"/>
            <a:r>
              <a:rPr lang="en-US" dirty="0"/>
              <a:t>sizes</a:t>
            </a:r>
          </a:p>
          <a:p>
            <a:pPr lvl="1"/>
            <a:r>
              <a:rPr lang="en-US" dirty="0"/>
              <a:t>densities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non-globular</a:t>
            </a:r>
            <a:r>
              <a:rPr lang="en-US" dirty="0"/>
              <a:t> shapes</a:t>
            </a:r>
          </a:p>
          <a:p>
            <a:endParaRPr lang="en-US" dirty="0"/>
          </a:p>
          <a:p>
            <a:r>
              <a:rPr lang="en-US" dirty="0"/>
              <a:t>K-means has problems when the data contains outliers.</a:t>
            </a:r>
          </a:p>
        </p:txBody>
      </p:sp>
    </p:spTree>
    <p:extLst>
      <p:ext uri="{BB962C8B-B14F-4D97-AF65-F5344CB8AC3E}">
        <p14:creationId xmlns:p14="http://schemas.microsoft.com/office/powerpoint/2010/main" val="1070988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75458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Sizes</a:t>
            </a:r>
          </a:p>
        </p:txBody>
      </p:sp>
      <p:sp>
        <p:nvSpPr>
          <p:cNvPr id="161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524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pic>
        <p:nvPicPr>
          <p:cNvPr id="1612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2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2806" name="Text Box 6"/>
          <p:cNvSpPr txBox="1">
            <a:spLocks noChangeArrowheads="1"/>
          </p:cNvSpPr>
          <p:nvPr/>
        </p:nvSpPr>
        <p:spPr bwMode="auto">
          <a:xfrm>
            <a:off x="2286000" y="5348288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sp>
        <p:nvSpPr>
          <p:cNvPr id="1612807" name="Rectangle 7"/>
          <p:cNvSpPr>
            <a:spLocks noChangeArrowheads="1"/>
          </p:cNvSpPr>
          <p:nvPr/>
        </p:nvSpPr>
        <p:spPr bwMode="auto">
          <a:xfrm>
            <a:off x="6858000" y="5297487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34689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80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0701"/>
            <a:ext cx="8610600" cy="9906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Density</a:t>
            </a:r>
          </a:p>
        </p:txBody>
      </p:sp>
      <p:sp>
        <p:nvSpPr>
          <p:cNvPr id="161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 dirty="0"/>
          </a:p>
          <a:p>
            <a:pPr marL="990600" lvl="1" indent="-533400">
              <a:lnSpc>
                <a:spcPct val="90000"/>
              </a:lnSpc>
            </a:pPr>
            <a:endParaRPr lang="en-US" dirty="0"/>
          </a:p>
          <a:p>
            <a:pPr marL="990600" lvl="1" indent="-533400">
              <a:lnSpc>
                <a:spcPct val="90000"/>
              </a:lnSpc>
            </a:pPr>
            <a:endParaRPr lang="en-US" sz="2000" dirty="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1613828" name="Text Box 4"/>
          <p:cNvSpPr txBox="1">
            <a:spLocks noChangeArrowheads="1"/>
          </p:cNvSpPr>
          <p:nvPr/>
        </p:nvSpPr>
        <p:spPr bwMode="auto">
          <a:xfrm>
            <a:off x="2286000" y="5424488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13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3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3831" name="Rectangle 7"/>
          <p:cNvSpPr>
            <a:spLocks noChangeArrowheads="1"/>
          </p:cNvSpPr>
          <p:nvPr/>
        </p:nvSpPr>
        <p:spPr bwMode="auto">
          <a:xfrm>
            <a:off x="6858000" y="5373687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14422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83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338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Non-globular Shapes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817688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sp>
        <p:nvSpPr>
          <p:cNvPr id="1614852" name="Text Box 4"/>
          <p:cNvSpPr txBox="1">
            <a:spLocks noChangeArrowheads="1"/>
          </p:cNvSpPr>
          <p:nvPr/>
        </p:nvSpPr>
        <p:spPr bwMode="auto">
          <a:xfrm>
            <a:off x="2667000" y="5551488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148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48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4855" name="Rectangle 7"/>
          <p:cNvSpPr>
            <a:spLocks noChangeArrowheads="1"/>
          </p:cNvSpPr>
          <p:nvPr/>
        </p:nvSpPr>
        <p:spPr bwMode="auto">
          <a:xfrm>
            <a:off x="6858000" y="5576887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K-means (2 Clusters)</a:t>
            </a:r>
          </a:p>
        </p:txBody>
      </p:sp>
    </p:spTree>
    <p:extLst>
      <p:ext uri="{BB962C8B-B14F-4D97-AF65-F5344CB8AC3E}">
        <p14:creationId xmlns:p14="http://schemas.microsoft.com/office/powerpoint/2010/main" val="2838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85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2914"/>
            <a:ext cx="8686800" cy="9144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pic>
        <p:nvPicPr>
          <p:cNvPr id="1615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7" name="Text Box 5"/>
          <p:cNvSpPr txBox="1">
            <a:spLocks noChangeArrowheads="1"/>
          </p:cNvSpPr>
          <p:nvPr/>
        </p:nvSpPr>
        <p:spPr bwMode="auto">
          <a:xfrm>
            <a:off x="2286000" y="4953001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				K-means Clusters</a:t>
            </a:r>
          </a:p>
        </p:txBody>
      </p:sp>
      <p:pic>
        <p:nvPicPr>
          <p:cNvPr id="16158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9" name="Rectangle 7"/>
          <p:cNvSpPr>
            <a:spLocks noChangeArrowheads="1"/>
          </p:cNvSpPr>
          <p:nvPr/>
        </p:nvSpPr>
        <p:spPr bwMode="auto">
          <a:xfrm>
            <a:off x="2667000" y="5562601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One solution is to use many clusters.</a:t>
            </a:r>
          </a:p>
          <a:p>
            <a:pPr lvl="1"/>
            <a:r>
              <a:rPr lang="en-US" sz="2000" dirty="0"/>
              <a:t>Find parts of clusters, but need to put together.</a:t>
            </a:r>
          </a:p>
        </p:txBody>
      </p:sp>
    </p:spTree>
    <p:extLst>
      <p:ext uri="{BB962C8B-B14F-4D97-AF65-F5344CB8AC3E}">
        <p14:creationId xmlns:p14="http://schemas.microsoft.com/office/powerpoint/2010/main" val="2377237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9839"/>
            <a:ext cx="8280400" cy="85725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sp>
        <p:nvSpPr>
          <p:cNvPr id="1616900" name="Text Box 4"/>
          <p:cNvSpPr txBox="1">
            <a:spLocks noChangeArrowheads="1"/>
          </p:cNvSpPr>
          <p:nvPr/>
        </p:nvSpPr>
        <p:spPr bwMode="auto">
          <a:xfrm>
            <a:off x="2286000" y="5500688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				K-means Clusters</a:t>
            </a:r>
          </a:p>
        </p:txBody>
      </p:sp>
      <p:pic>
        <p:nvPicPr>
          <p:cNvPr id="16169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69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716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812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2913"/>
            <a:ext cx="8610600" cy="12192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919288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sp>
        <p:nvSpPr>
          <p:cNvPr id="1617924" name="Text Box 4"/>
          <p:cNvSpPr txBox="1">
            <a:spLocks noChangeArrowheads="1"/>
          </p:cNvSpPr>
          <p:nvPr/>
        </p:nvSpPr>
        <p:spPr bwMode="auto">
          <a:xfrm>
            <a:off x="2667000" y="5653088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				K-means Clusters</a:t>
            </a:r>
          </a:p>
        </p:txBody>
      </p:sp>
      <p:pic>
        <p:nvPicPr>
          <p:cNvPr id="1617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4" y="1995487"/>
            <a:ext cx="42687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76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K-</a:t>
            </a:r>
            <a:r>
              <a:rPr lang="en-US" dirty="0" err="1">
                <a:solidFill>
                  <a:srgbClr val="FF0000"/>
                </a:solidFill>
              </a:rPr>
              <a:t>medoids</a:t>
            </a:r>
            <a:r>
              <a:rPr lang="en-US" dirty="0"/>
              <a:t>: Similar problem definition as in K-means, but the centroid of the cluster is defined to be one of the points in the cluster (the </a:t>
            </a:r>
            <a:r>
              <a:rPr lang="en-US" dirty="0" err="1">
                <a:solidFill>
                  <a:srgbClr val="00B0F0"/>
                </a:solidFill>
              </a:rPr>
              <a:t>medoid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K-centers</a:t>
            </a:r>
            <a:r>
              <a:rPr lang="en-US" dirty="0"/>
              <a:t>: Similar problem definition as in K-means, but the goal now is to minimize the maximum </a:t>
            </a:r>
            <a:r>
              <a:rPr lang="en-US" dirty="0">
                <a:solidFill>
                  <a:srgbClr val="00B0F0"/>
                </a:solidFill>
              </a:rPr>
              <a:t>diameter </a:t>
            </a:r>
            <a:r>
              <a:rPr lang="en-US" dirty="0"/>
              <a:t>of the clusters</a:t>
            </a:r>
          </a:p>
          <a:p>
            <a:pPr lvl="1"/>
            <a:r>
              <a:rPr lang="en-US" dirty="0"/>
              <a:t>diameter of a cluster is maximum distance between any two points in the cluster.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2C38A-017F-5647-92E0-547AC6FC6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95"/>
            <a:ext cx="12192000" cy="683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applications of cluster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Snow, London 1854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213134"/>
            <a:ext cx="6781800" cy="443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652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BD5E1-27F5-AB49-A322-FA26C11EB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D95C0-5020-004F-BB3F-AB2FFAC16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3FEAFC-952B-CC49-A252-D42684291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0" y="0"/>
            <a:ext cx="12101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07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32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main types of hierarchical clustering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Agglomerative</a:t>
            </a:r>
            <a:r>
              <a:rPr lang="en-US" dirty="0"/>
              <a:t>:  </a:t>
            </a:r>
          </a:p>
          <a:p>
            <a:pPr lvl="2"/>
            <a:r>
              <a:rPr lang="en-US" dirty="0"/>
              <a:t> Start with the points as individual clusters</a:t>
            </a:r>
          </a:p>
          <a:p>
            <a:pPr lvl="2"/>
            <a:r>
              <a:rPr lang="en-US" dirty="0"/>
              <a:t> At each step, merge the closest pair of clusters until only one cluster (or k clusters) left</a:t>
            </a:r>
          </a:p>
          <a:p>
            <a:pPr lvl="4"/>
            <a:endParaRPr lang="en-US" sz="2000" dirty="0"/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Divisive</a:t>
            </a:r>
            <a:r>
              <a:rPr lang="en-US" dirty="0"/>
              <a:t>:  </a:t>
            </a:r>
          </a:p>
          <a:p>
            <a:pPr lvl="2"/>
            <a:r>
              <a:rPr lang="en-US" dirty="0"/>
              <a:t> Start with one, all-inclusive cluster </a:t>
            </a:r>
          </a:p>
          <a:p>
            <a:pPr lvl="2"/>
            <a:r>
              <a:rPr lang="en-US" dirty="0"/>
              <a:t> At each step, split a cluster until each cluster contains a point (or there are k clusters)</a:t>
            </a:r>
          </a:p>
          <a:p>
            <a:pPr lvl="4"/>
            <a:endParaRPr lang="en-US" sz="2000" dirty="0"/>
          </a:p>
          <a:p>
            <a:r>
              <a:rPr lang="en-US" dirty="0"/>
              <a:t>Traditional hierarchical algorithms use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distance matrix</a:t>
            </a:r>
          </a:p>
          <a:p>
            <a:pPr lvl="1"/>
            <a:r>
              <a:rPr lang="en-US" dirty="0"/>
              <a:t>Merge or split one cluster at a time</a:t>
            </a:r>
          </a:p>
          <a:p>
            <a:pPr lvl="4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75581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 </a:t>
            </a:r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Produces a set of nested clusters organized as a hierarchical tree</a:t>
            </a:r>
          </a:p>
          <a:p>
            <a:r>
              <a:rPr lang="en-US" dirty="0"/>
              <a:t>Can be visualized as a </a:t>
            </a:r>
            <a:r>
              <a:rPr lang="en-US" dirty="0" err="1">
                <a:solidFill>
                  <a:srgbClr val="FF0000"/>
                </a:solidFill>
              </a:rPr>
              <a:t>dendrogram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 tree like diagram that records the sequences of merges or splits</a:t>
            </a:r>
          </a:p>
        </p:txBody>
      </p:sp>
      <p:pic>
        <p:nvPicPr>
          <p:cNvPr id="1618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4087814"/>
            <a:ext cx="34591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18949" name="Object 5"/>
          <p:cNvGraphicFramePr>
            <a:graphicFrameLocks noChangeAspect="1"/>
          </p:cNvGraphicFramePr>
          <p:nvPr/>
        </p:nvGraphicFramePr>
        <p:xfrm>
          <a:off x="6781800" y="3857626"/>
          <a:ext cx="23193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168720" imgH="3227760" progId="Visio.Drawing.6">
                  <p:embed/>
                </p:oleObj>
              </mc:Choice>
              <mc:Fallback>
                <p:oleObj name="VISIO" r:id="rId3" imgW="3168720" imgH="3227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857626"/>
                        <a:ext cx="2319338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2703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Strengths of Hierarchical Clustering</a:t>
            </a:r>
          </a:p>
        </p:txBody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not have to assume any particular number of clusters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Any desired number of clusters can be obtained by ‘cutting’ the </a:t>
            </a:r>
            <a:r>
              <a:rPr lang="en-US" dirty="0" err="1"/>
              <a:t>dendogram</a:t>
            </a:r>
            <a:r>
              <a:rPr lang="en-US" dirty="0"/>
              <a:t> at the proper level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Dendrograms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may</a:t>
            </a:r>
            <a:r>
              <a:rPr lang="en-US" dirty="0"/>
              <a:t> correspond to meaningful </a:t>
            </a:r>
            <a:r>
              <a:rPr lang="en-US" dirty="0">
                <a:solidFill>
                  <a:srgbClr val="FF0000"/>
                </a:solidFill>
              </a:rPr>
              <a:t>taxonomies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Example in biological sciences (e.g., animal kingdom, phylogeny reconstruction, …)</a:t>
            </a:r>
          </a:p>
        </p:txBody>
      </p:sp>
    </p:spTree>
    <p:extLst>
      <p:ext uri="{BB962C8B-B14F-4D97-AF65-F5344CB8AC3E}">
        <p14:creationId xmlns:p14="http://schemas.microsoft.com/office/powerpoint/2010/main" val="36770135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Agglomerative Clustering Algorithm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11277600" cy="49530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dirty="0"/>
              <a:t>Most popular hierarchical clustering technique</a:t>
            </a:r>
          </a:p>
          <a:p>
            <a:pPr marL="2209800" lvl="4" indent="-381000">
              <a:lnSpc>
                <a:spcPct val="90000"/>
              </a:lnSpc>
            </a:pPr>
            <a:endParaRPr lang="en-US" sz="900" dirty="0"/>
          </a:p>
          <a:p>
            <a:pPr marL="533400" indent="-533400">
              <a:lnSpc>
                <a:spcPct val="90000"/>
              </a:lnSpc>
            </a:pPr>
            <a:r>
              <a:rPr lang="en-US" dirty="0"/>
              <a:t>Basic algorithm is straightforward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dirty="0"/>
              <a:t>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matrix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dirty="0"/>
              <a:t>Let each data point be a cluster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b="1" dirty="0"/>
              <a:t>Repeat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Merge</a:t>
            </a:r>
            <a:r>
              <a:rPr lang="en-US" dirty="0"/>
              <a:t> the two closest clusters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Update</a:t>
            </a:r>
            <a:r>
              <a:rPr lang="en-US" dirty="0"/>
              <a:t> the proximity matrix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b="1" dirty="0"/>
              <a:t>Until</a:t>
            </a:r>
            <a:r>
              <a:rPr lang="en-US" dirty="0"/>
              <a:t> only a single cluster remains</a:t>
            </a:r>
          </a:p>
          <a:p>
            <a:pPr marL="990600" lvl="1" indent="-533400">
              <a:lnSpc>
                <a:spcPct val="90000"/>
              </a:lnSpc>
              <a:buNone/>
            </a:pPr>
            <a:r>
              <a:rPr lang="en-US" sz="1050" dirty="0"/>
              <a:t> 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Key operation is the computation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of two </a:t>
            </a:r>
            <a:r>
              <a:rPr lang="en-US" dirty="0">
                <a:solidFill>
                  <a:srgbClr val="0070C0"/>
                </a:solidFill>
              </a:rPr>
              <a:t>clusters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Different approaches to defining the </a:t>
            </a:r>
            <a:r>
              <a:rPr lang="en-US" dirty="0">
                <a:solidFill>
                  <a:srgbClr val="FF0000"/>
                </a:solidFill>
              </a:rPr>
              <a:t>distance between clusters </a:t>
            </a:r>
            <a:r>
              <a:rPr lang="en-US" dirty="0"/>
              <a:t>distinguish the different algorithms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8C0AA4-B0E6-4670-A9FD-00C68D8B5E72}"/>
              </a:ext>
            </a:extLst>
          </p:cNvPr>
          <p:cNvSpPr/>
          <p:nvPr/>
        </p:nvSpPr>
        <p:spPr>
          <a:xfrm>
            <a:off x="838200" y="2590800"/>
            <a:ext cx="6019800" cy="25908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190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Situation 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1721"/>
            <a:ext cx="11277600" cy="4876800"/>
          </a:xfrm>
        </p:spPr>
        <p:txBody>
          <a:bodyPr/>
          <a:lstStyle/>
          <a:p>
            <a:r>
              <a:rPr lang="en-US" dirty="0"/>
              <a:t>Start with </a:t>
            </a:r>
            <a:r>
              <a:rPr lang="en-US" dirty="0">
                <a:solidFill>
                  <a:srgbClr val="00B0F0"/>
                </a:solidFill>
              </a:rPr>
              <a:t>single-point clusters </a:t>
            </a:r>
            <a:r>
              <a:rPr lang="en-US" dirty="0"/>
              <a:t>and a proximity matrix </a:t>
            </a:r>
            <a:r>
              <a:rPr lang="en-US" dirty="0">
                <a:solidFill>
                  <a:srgbClr val="FF0000"/>
                </a:solidFill>
              </a:rPr>
              <a:t>between points</a:t>
            </a:r>
          </a:p>
          <a:p>
            <a:pPr lvl="1"/>
            <a:endParaRPr lang="en-US" dirty="0"/>
          </a:p>
        </p:txBody>
      </p:sp>
      <p:sp>
        <p:nvSpPr>
          <p:cNvPr id="1623044" name="Oval 4"/>
          <p:cNvSpPr>
            <a:spLocks noChangeArrowheads="1"/>
          </p:cNvSpPr>
          <p:nvPr/>
        </p:nvSpPr>
        <p:spPr bwMode="auto">
          <a:xfrm>
            <a:off x="2209800" y="44037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5" name="Oval 5"/>
          <p:cNvSpPr>
            <a:spLocks noChangeArrowheads="1"/>
          </p:cNvSpPr>
          <p:nvPr/>
        </p:nvSpPr>
        <p:spPr bwMode="auto">
          <a:xfrm>
            <a:off x="4267200" y="5470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6" name="Oval 6"/>
          <p:cNvSpPr>
            <a:spLocks noChangeArrowheads="1"/>
          </p:cNvSpPr>
          <p:nvPr/>
        </p:nvSpPr>
        <p:spPr bwMode="auto">
          <a:xfrm>
            <a:off x="3124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7" name="Oval 7"/>
          <p:cNvSpPr>
            <a:spLocks noChangeArrowheads="1"/>
          </p:cNvSpPr>
          <p:nvPr/>
        </p:nvSpPr>
        <p:spPr bwMode="auto">
          <a:xfrm>
            <a:off x="2971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8" name="Oval 8"/>
          <p:cNvSpPr>
            <a:spLocks noChangeArrowheads="1"/>
          </p:cNvSpPr>
          <p:nvPr/>
        </p:nvSpPr>
        <p:spPr bwMode="auto">
          <a:xfrm>
            <a:off x="4648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9" name="Oval 9"/>
          <p:cNvSpPr>
            <a:spLocks noChangeArrowheads="1"/>
          </p:cNvSpPr>
          <p:nvPr/>
        </p:nvSpPr>
        <p:spPr bwMode="auto">
          <a:xfrm>
            <a:off x="3124200" y="2955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0" name="Oval 10"/>
          <p:cNvSpPr>
            <a:spLocks noChangeArrowheads="1"/>
          </p:cNvSpPr>
          <p:nvPr/>
        </p:nvSpPr>
        <p:spPr bwMode="auto">
          <a:xfrm>
            <a:off x="1981200" y="4708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1" name="Oval 11"/>
          <p:cNvSpPr>
            <a:spLocks noChangeArrowheads="1"/>
          </p:cNvSpPr>
          <p:nvPr/>
        </p:nvSpPr>
        <p:spPr bwMode="auto">
          <a:xfrm>
            <a:off x="3352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2" name="Oval 12"/>
          <p:cNvSpPr>
            <a:spLocks noChangeArrowheads="1"/>
          </p:cNvSpPr>
          <p:nvPr/>
        </p:nvSpPr>
        <p:spPr bwMode="auto">
          <a:xfrm>
            <a:off x="4648200" y="5089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3" name="Oval 13"/>
          <p:cNvSpPr>
            <a:spLocks noChangeArrowheads="1"/>
          </p:cNvSpPr>
          <p:nvPr/>
        </p:nvSpPr>
        <p:spPr bwMode="auto">
          <a:xfrm>
            <a:off x="3657600" y="3032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4" name="Oval 14"/>
          <p:cNvSpPr>
            <a:spLocks noChangeArrowheads="1"/>
          </p:cNvSpPr>
          <p:nvPr/>
        </p:nvSpPr>
        <p:spPr bwMode="auto">
          <a:xfrm>
            <a:off x="4724400" y="4098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5" name="Oval 15"/>
          <p:cNvSpPr>
            <a:spLocks noChangeArrowheads="1"/>
          </p:cNvSpPr>
          <p:nvPr/>
        </p:nvSpPr>
        <p:spPr bwMode="auto">
          <a:xfrm>
            <a:off x="5257800" y="3184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3056" name="Group 16"/>
          <p:cNvGrpSpPr>
            <a:grpSpLocks/>
          </p:cNvGrpSpPr>
          <p:nvPr/>
        </p:nvGrpSpPr>
        <p:grpSpPr bwMode="auto">
          <a:xfrm>
            <a:off x="6781800" y="2286001"/>
            <a:ext cx="3200400" cy="2789237"/>
            <a:chOff x="3456" y="1622"/>
            <a:chExt cx="2160" cy="2058"/>
          </a:xfrm>
        </p:grpSpPr>
        <p:sp>
          <p:nvSpPr>
            <p:cNvPr id="1623057" name="Line 17"/>
            <p:cNvSpPr>
              <a:spLocks noChangeShapeType="1"/>
            </p:cNvSpPr>
            <p:nvPr/>
          </p:nvSpPr>
          <p:spPr bwMode="auto">
            <a:xfrm>
              <a:off x="369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8" name="Line 18"/>
            <p:cNvSpPr>
              <a:spLocks noChangeShapeType="1"/>
            </p:cNvSpPr>
            <p:nvPr/>
          </p:nvSpPr>
          <p:spPr bwMode="auto">
            <a:xfrm>
              <a:off x="3504" y="1814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9" name="Line 19"/>
            <p:cNvSpPr>
              <a:spLocks noChangeShapeType="1"/>
            </p:cNvSpPr>
            <p:nvPr/>
          </p:nvSpPr>
          <p:spPr bwMode="auto">
            <a:xfrm>
              <a:off x="4012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0" name="Line 20"/>
            <p:cNvSpPr>
              <a:spLocks noChangeShapeType="1"/>
            </p:cNvSpPr>
            <p:nvPr/>
          </p:nvSpPr>
          <p:spPr bwMode="auto">
            <a:xfrm>
              <a:off x="4329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1" name="Line 21"/>
            <p:cNvSpPr>
              <a:spLocks noChangeShapeType="1"/>
            </p:cNvSpPr>
            <p:nvPr/>
          </p:nvSpPr>
          <p:spPr bwMode="auto">
            <a:xfrm>
              <a:off x="464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2" name="Line 22"/>
            <p:cNvSpPr>
              <a:spLocks noChangeShapeType="1"/>
            </p:cNvSpPr>
            <p:nvPr/>
          </p:nvSpPr>
          <p:spPr bwMode="auto">
            <a:xfrm>
              <a:off x="4963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3" name="Line 23"/>
            <p:cNvSpPr>
              <a:spLocks noChangeShapeType="1"/>
            </p:cNvSpPr>
            <p:nvPr/>
          </p:nvSpPr>
          <p:spPr bwMode="auto">
            <a:xfrm>
              <a:off x="5280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4" name="Line 24"/>
            <p:cNvSpPr>
              <a:spLocks noChangeShapeType="1"/>
            </p:cNvSpPr>
            <p:nvPr/>
          </p:nvSpPr>
          <p:spPr bwMode="auto">
            <a:xfrm>
              <a:off x="3504" y="20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5" name="Line 25"/>
            <p:cNvSpPr>
              <a:spLocks noChangeShapeType="1"/>
            </p:cNvSpPr>
            <p:nvPr/>
          </p:nvSpPr>
          <p:spPr bwMode="auto">
            <a:xfrm>
              <a:off x="3504" y="23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6" name="Line 26"/>
            <p:cNvSpPr>
              <a:spLocks noChangeShapeType="1"/>
            </p:cNvSpPr>
            <p:nvPr/>
          </p:nvSpPr>
          <p:spPr bwMode="auto">
            <a:xfrm>
              <a:off x="3504" y="25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7" name="Line 27"/>
            <p:cNvSpPr>
              <a:spLocks noChangeShapeType="1"/>
            </p:cNvSpPr>
            <p:nvPr/>
          </p:nvSpPr>
          <p:spPr bwMode="auto">
            <a:xfrm>
              <a:off x="3504" y="28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8" name="Line 28"/>
            <p:cNvSpPr>
              <a:spLocks noChangeShapeType="1"/>
            </p:cNvSpPr>
            <p:nvPr/>
          </p:nvSpPr>
          <p:spPr bwMode="auto">
            <a:xfrm>
              <a:off x="3504" y="311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9" name="Text Box 29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0" name="Text Box 30"/>
            <p:cNvSpPr txBox="1">
              <a:spLocks noChangeArrowheads="1"/>
            </p:cNvSpPr>
            <p:nvPr/>
          </p:nvSpPr>
          <p:spPr bwMode="auto">
            <a:xfrm>
              <a:off x="3456" y="2390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1" name="Text Box 31"/>
            <p:cNvSpPr txBox="1">
              <a:spLocks noChangeArrowheads="1"/>
            </p:cNvSpPr>
            <p:nvPr/>
          </p:nvSpPr>
          <p:spPr bwMode="auto">
            <a:xfrm>
              <a:off x="3456" y="2917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2" name="Text Box 32"/>
            <p:cNvSpPr txBox="1">
              <a:spLocks noChangeArrowheads="1"/>
            </p:cNvSpPr>
            <p:nvPr/>
          </p:nvSpPr>
          <p:spPr bwMode="auto">
            <a:xfrm>
              <a:off x="3456" y="2593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p4</a:t>
              </a:r>
              <a:endParaRPr lang="en-US" dirty="0"/>
            </a:p>
          </p:txBody>
        </p:sp>
        <p:sp>
          <p:nvSpPr>
            <p:cNvPr id="1623073" name="Text Box 33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4" name="Text Box 34"/>
            <p:cNvSpPr txBox="1">
              <a:spLocks noChangeArrowheads="1"/>
            </p:cNvSpPr>
            <p:nvPr/>
          </p:nvSpPr>
          <p:spPr bwMode="auto">
            <a:xfrm>
              <a:off x="3744" y="1622"/>
              <a:ext cx="33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5" name="Text Box 35"/>
            <p:cNvSpPr txBox="1">
              <a:spLocks noChangeArrowheads="1"/>
            </p:cNvSpPr>
            <p:nvPr/>
          </p:nvSpPr>
          <p:spPr bwMode="auto">
            <a:xfrm>
              <a:off x="4032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6" name="Text Box 36"/>
            <p:cNvSpPr txBox="1">
              <a:spLocks noChangeArrowheads="1"/>
            </p:cNvSpPr>
            <p:nvPr/>
          </p:nvSpPr>
          <p:spPr bwMode="auto">
            <a:xfrm>
              <a:off x="4368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7" name="Text Box 37"/>
            <p:cNvSpPr txBox="1">
              <a:spLocks noChangeArrowheads="1"/>
            </p:cNvSpPr>
            <p:nvPr/>
          </p:nvSpPr>
          <p:spPr bwMode="auto">
            <a:xfrm>
              <a:off x="4704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3078" name="Text Box 38"/>
            <p:cNvSpPr txBox="1">
              <a:spLocks noChangeArrowheads="1"/>
            </p:cNvSpPr>
            <p:nvPr/>
          </p:nvSpPr>
          <p:spPr bwMode="auto">
            <a:xfrm>
              <a:off x="4944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9" name="Text Box 39"/>
            <p:cNvSpPr txBox="1">
              <a:spLocks noChangeArrowheads="1"/>
            </p:cNvSpPr>
            <p:nvPr/>
          </p:nvSpPr>
          <p:spPr bwMode="auto">
            <a:xfrm>
              <a:off x="5280" y="1622"/>
              <a:ext cx="33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3080" name="Text Box 40"/>
            <p:cNvSpPr txBox="1">
              <a:spLocks noChangeArrowheads="1"/>
            </p:cNvSpPr>
            <p:nvPr/>
          </p:nvSpPr>
          <p:spPr bwMode="auto">
            <a:xfrm>
              <a:off x="3504" y="3072"/>
              <a:ext cx="192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</p:txBody>
        </p:sp>
      </p:grpSp>
      <p:sp>
        <p:nvSpPr>
          <p:cNvPr id="1623081" name="Text Box 41"/>
          <p:cNvSpPr txBox="1">
            <a:spLocks noChangeArrowheads="1"/>
          </p:cNvSpPr>
          <p:nvPr/>
        </p:nvSpPr>
        <p:spPr bwMode="auto">
          <a:xfrm>
            <a:off x="7315200" y="4718051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3082" name="Object 4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096001" y="5610226"/>
          <a:ext cx="40560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949438" imgH="1399827" progId="Visio.Drawing.6">
                  <p:embed/>
                </p:oleObj>
              </mc:Choice>
              <mc:Fallback>
                <p:oleObj name="Visio" r:id="rId2" imgW="7949438" imgH="139982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5610226"/>
                        <a:ext cx="40560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70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1338" y="417439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3014"/>
            <a:ext cx="117348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After some merging steps, we have some clusters and a proximity matrix </a:t>
            </a:r>
            <a:r>
              <a:rPr lang="en-US" sz="2200" dirty="0">
                <a:solidFill>
                  <a:srgbClr val="FF0000"/>
                </a:solidFill>
              </a:rPr>
              <a:t>between clusters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4068" name="Freeform 4"/>
          <p:cNvSpPr>
            <a:spLocks/>
          </p:cNvSpPr>
          <p:nvPr/>
        </p:nvSpPr>
        <p:spPr bwMode="auto">
          <a:xfrm>
            <a:off x="2133600" y="3886201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69" name="Freeform 5"/>
          <p:cNvSpPr>
            <a:spLocks/>
          </p:cNvSpPr>
          <p:nvPr/>
        </p:nvSpPr>
        <p:spPr bwMode="auto">
          <a:xfrm rot="16200000">
            <a:off x="3124200" y="26670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0" name="Freeform 6"/>
          <p:cNvSpPr>
            <a:spLocks/>
          </p:cNvSpPr>
          <p:nvPr/>
        </p:nvSpPr>
        <p:spPr bwMode="auto">
          <a:xfrm rot="10800000">
            <a:off x="4876800" y="30480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1" name="Freeform 7"/>
          <p:cNvSpPr>
            <a:spLocks/>
          </p:cNvSpPr>
          <p:nvPr/>
        </p:nvSpPr>
        <p:spPr bwMode="auto">
          <a:xfrm>
            <a:off x="2819400" y="4953001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2" name="Freeform 8"/>
          <p:cNvSpPr>
            <a:spLocks/>
          </p:cNvSpPr>
          <p:nvPr/>
        </p:nvSpPr>
        <p:spPr bwMode="auto">
          <a:xfrm rot="10800000">
            <a:off x="4114800" y="48768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3" name="Text Box 9"/>
          <p:cNvSpPr txBox="1">
            <a:spLocks noChangeArrowheads="1"/>
          </p:cNvSpPr>
          <p:nvPr/>
        </p:nvSpPr>
        <p:spPr bwMode="auto">
          <a:xfrm>
            <a:off x="2209800" y="4061618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4074" name="Text Box 10"/>
          <p:cNvSpPr txBox="1">
            <a:spLocks noChangeArrowheads="1"/>
          </p:cNvSpPr>
          <p:nvPr/>
        </p:nvSpPr>
        <p:spPr bwMode="auto">
          <a:xfrm>
            <a:off x="4953000" y="3311556"/>
            <a:ext cx="609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4075" name="Text Box 11"/>
          <p:cNvSpPr txBox="1">
            <a:spLocks noChangeArrowheads="1"/>
          </p:cNvSpPr>
          <p:nvPr/>
        </p:nvSpPr>
        <p:spPr bwMode="auto">
          <a:xfrm>
            <a:off x="3048000" y="5181600"/>
            <a:ext cx="546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4076" name="Text Box 12"/>
          <p:cNvSpPr txBox="1">
            <a:spLocks noChangeArrowheads="1"/>
          </p:cNvSpPr>
          <p:nvPr/>
        </p:nvSpPr>
        <p:spPr bwMode="auto">
          <a:xfrm>
            <a:off x="4267200" y="5105400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4077" name="Text Box 13"/>
          <p:cNvSpPr txBox="1">
            <a:spLocks noChangeArrowheads="1"/>
          </p:cNvSpPr>
          <p:nvPr/>
        </p:nvSpPr>
        <p:spPr bwMode="auto">
          <a:xfrm>
            <a:off x="3276600" y="2942224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4078" name="Group 14"/>
          <p:cNvGrpSpPr>
            <a:grpSpLocks/>
          </p:cNvGrpSpPr>
          <p:nvPr/>
        </p:nvGrpSpPr>
        <p:grpSpPr bwMode="auto">
          <a:xfrm>
            <a:off x="7010400" y="1901826"/>
            <a:ext cx="2895600" cy="2277759"/>
            <a:chOff x="3456" y="1440"/>
            <a:chExt cx="1872" cy="1547"/>
          </a:xfrm>
        </p:grpSpPr>
        <p:sp>
          <p:nvSpPr>
            <p:cNvPr id="1624079" name="Text Box 1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80" name="Text Box 16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1" name="Line 17"/>
            <p:cNvSpPr>
              <a:spLocks noChangeShapeType="1"/>
            </p:cNvSpPr>
            <p:nvPr/>
          </p:nvSpPr>
          <p:spPr bwMode="auto">
            <a:xfrm>
              <a:off x="369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2" name="Line 18"/>
            <p:cNvSpPr>
              <a:spLocks noChangeShapeType="1"/>
            </p:cNvSpPr>
            <p:nvPr/>
          </p:nvSpPr>
          <p:spPr bwMode="auto">
            <a:xfrm>
              <a:off x="3504" y="163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3" name="Line 19"/>
            <p:cNvSpPr>
              <a:spLocks noChangeShapeType="1"/>
            </p:cNvSpPr>
            <p:nvPr/>
          </p:nvSpPr>
          <p:spPr bwMode="auto">
            <a:xfrm>
              <a:off x="528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4" name="Line 20"/>
            <p:cNvSpPr>
              <a:spLocks noChangeShapeType="1"/>
            </p:cNvSpPr>
            <p:nvPr/>
          </p:nvSpPr>
          <p:spPr bwMode="auto">
            <a:xfrm>
              <a:off x="3504" y="2928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5" name="Text Box 21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6" name="Text Box 22"/>
            <p:cNvSpPr txBox="1">
              <a:spLocks noChangeArrowheads="1"/>
            </p:cNvSpPr>
            <p:nvPr/>
          </p:nvSpPr>
          <p:spPr bwMode="auto">
            <a:xfrm>
              <a:off x="3456" y="2207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87" name="Text Box 23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88" name="Text Box 24"/>
            <p:cNvSpPr txBox="1">
              <a:spLocks noChangeArrowheads="1"/>
            </p:cNvSpPr>
            <p:nvPr/>
          </p:nvSpPr>
          <p:spPr bwMode="auto">
            <a:xfrm>
              <a:off x="3456" y="2434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4089" name="Text Box 25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90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91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4092" name="Text Box 28"/>
            <p:cNvSpPr txBox="1">
              <a:spLocks noChangeArrowheads="1"/>
            </p:cNvSpPr>
            <p:nvPr/>
          </p:nvSpPr>
          <p:spPr bwMode="auto">
            <a:xfrm>
              <a:off x="4992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93" name="Line 29"/>
            <p:cNvSpPr>
              <a:spLocks noChangeShapeType="1"/>
            </p:cNvSpPr>
            <p:nvPr/>
          </p:nvSpPr>
          <p:spPr bwMode="auto">
            <a:xfrm>
              <a:off x="3504" y="187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4" name="Line 30"/>
            <p:cNvSpPr>
              <a:spLocks noChangeShapeType="1"/>
            </p:cNvSpPr>
            <p:nvPr/>
          </p:nvSpPr>
          <p:spPr bwMode="auto">
            <a:xfrm>
              <a:off x="3504" y="240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5" name="Line 31"/>
            <p:cNvSpPr>
              <a:spLocks noChangeShapeType="1"/>
            </p:cNvSpPr>
            <p:nvPr/>
          </p:nvSpPr>
          <p:spPr bwMode="auto">
            <a:xfrm>
              <a:off x="3504" y="216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6" name="Line 32"/>
            <p:cNvSpPr>
              <a:spLocks noChangeShapeType="1"/>
            </p:cNvSpPr>
            <p:nvPr/>
          </p:nvSpPr>
          <p:spPr bwMode="auto">
            <a:xfrm>
              <a:off x="3504" y="264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7" name="Line 33"/>
            <p:cNvSpPr>
              <a:spLocks noChangeShapeType="1"/>
            </p:cNvSpPr>
            <p:nvPr/>
          </p:nvSpPr>
          <p:spPr bwMode="auto">
            <a:xfrm>
              <a:off x="403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8" name="Line 34"/>
            <p:cNvSpPr>
              <a:spLocks noChangeShapeType="1"/>
            </p:cNvSpPr>
            <p:nvPr/>
          </p:nvSpPr>
          <p:spPr bwMode="auto">
            <a:xfrm>
              <a:off x="432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9" name="Line 35"/>
            <p:cNvSpPr>
              <a:spLocks noChangeShapeType="1"/>
            </p:cNvSpPr>
            <p:nvPr/>
          </p:nvSpPr>
          <p:spPr bwMode="auto">
            <a:xfrm>
              <a:off x="465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100" name="Line 36"/>
            <p:cNvSpPr>
              <a:spLocks noChangeShapeType="1"/>
            </p:cNvSpPr>
            <p:nvPr/>
          </p:nvSpPr>
          <p:spPr bwMode="auto">
            <a:xfrm>
              <a:off x="499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4101" name="Text Box 37"/>
          <p:cNvSpPr txBox="1">
            <a:spLocks noChangeArrowheads="1"/>
          </p:cNvSpPr>
          <p:nvPr/>
        </p:nvSpPr>
        <p:spPr bwMode="auto">
          <a:xfrm>
            <a:off x="7380654" y="4061619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4102" name="Object 3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72200" y="4713288"/>
          <a:ext cx="408305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591349" imgH="2996548" progId="Visio.Drawing.6">
                  <p:embed/>
                </p:oleObj>
              </mc:Choice>
              <mc:Fallback>
                <p:oleObj name="Visio" r:id="rId2" imgW="7591349" imgH="29965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713288"/>
                        <a:ext cx="4083050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1414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152" y="423395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28433"/>
            <a:ext cx="115062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We want to merge the two closest clusters (</a:t>
            </a:r>
            <a:r>
              <a:rPr lang="en-US" sz="2200" dirty="0" err="1"/>
              <a:t>C2</a:t>
            </a:r>
            <a:r>
              <a:rPr lang="en-US" sz="2200" dirty="0"/>
              <a:t> and </a:t>
            </a:r>
            <a:r>
              <a:rPr lang="en-US" sz="2200" dirty="0" err="1"/>
              <a:t>C5</a:t>
            </a:r>
            <a:r>
              <a:rPr lang="en-US" sz="2200" dirty="0"/>
              <a:t>)  and update the proximity matrix.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5092" name="Freeform 4"/>
          <p:cNvSpPr>
            <a:spLocks/>
          </p:cNvSpPr>
          <p:nvPr/>
        </p:nvSpPr>
        <p:spPr bwMode="auto">
          <a:xfrm>
            <a:off x="2133600" y="4249738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3" name="Freeform 5"/>
          <p:cNvSpPr>
            <a:spLocks/>
          </p:cNvSpPr>
          <p:nvPr/>
        </p:nvSpPr>
        <p:spPr bwMode="auto">
          <a:xfrm rot="16200000">
            <a:off x="3124200" y="3030537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4" name="Freeform 6"/>
          <p:cNvSpPr>
            <a:spLocks/>
          </p:cNvSpPr>
          <p:nvPr/>
        </p:nvSpPr>
        <p:spPr bwMode="auto">
          <a:xfrm rot="10800000">
            <a:off x="4876800" y="34115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5" name="Freeform 7"/>
          <p:cNvSpPr>
            <a:spLocks/>
          </p:cNvSpPr>
          <p:nvPr/>
        </p:nvSpPr>
        <p:spPr bwMode="auto">
          <a:xfrm>
            <a:off x="2819400" y="5316538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6" name="Freeform 8"/>
          <p:cNvSpPr>
            <a:spLocks/>
          </p:cNvSpPr>
          <p:nvPr/>
        </p:nvSpPr>
        <p:spPr bwMode="auto">
          <a:xfrm rot="10800000">
            <a:off x="4114800" y="52403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7" name="Text Box 9"/>
          <p:cNvSpPr txBox="1">
            <a:spLocks noChangeArrowheads="1"/>
          </p:cNvSpPr>
          <p:nvPr/>
        </p:nvSpPr>
        <p:spPr bwMode="auto">
          <a:xfrm>
            <a:off x="2209800" y="4432299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C1</a:t>
            </a:r>
            <a:endParaRPr lang="en-US" dirty="0"/>
          </a:p>
        </p:txBody>
      </p:sp>
      <p:sp>
        <p:nvSpPr>
          <p:cNvPr id="1625098" name="Text Box 10"/>
          <p:cNvSpPr txBox="1">
            <a:spLocks noChangeArrowheads="1"/>
          </p:cNvSpPr>
          <p:nvPr/>
        </p:nvSpPr>
        <p:spPr bwMode="auto">
          <a:xfrm>
            <a:off x="4953000" y="3640137"/>
            <a:ext cx="60960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5099" name="Text Box 11"/>
          <p:cNvSpPr txBox="1">
            <a:spLocks noChangeArrowheads="1"/>
          </p:cNvSpPr>
          <p:nvPr/>
        </p:nvSpPr>
        <p:spPr bwMode="auto">
          <a:xfrm>
            <a:off x="3048000" y="5468937"/>
            <a:ext cx="546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5100" name="Text Box 12"/>
          <p:cNvSpPr txBox="1">
            <a:spLocks noChangeArrowheads="1"/>
          </p:cNvSpPr>
          <p:nvPr/>
        </p:nvSpPr>
        <p:spPr bwMode="auto">
          <a:xfrm>
            <a:off x="4267200" y="5468937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5101" name="Text Box 13"/>
          <p:cNvSpPr txBox="1">
            <a:spLocks noChangeArrowheads="1"/>
          </p:cNvSpPr>
          <p:nvPr/>
        </p:nvSpPr>
        <p:spPr bwMode="auto">
          <a:xfrm>
            <a:off x="3276600" y="3265353"/>
            <a:ext cx="495300" cy="37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5102" name="Group 14"/>
          <p:cNvGrpSpPr>
            <a:grpSpLocks/>
          </p:cNvGrpSpPr>
          <p:nvPr/>
        </p:nvGrpSpPr>
        <p:grpSpPr bwMode="auto">
          <a:xfrm>
            <a:off x="7010400" y="2039938"/>
            <a:ext cx="2971800" cy="2259611"/>
            <a:chOff x="3456" y="1094"/>
            <a:chExt cx="1920" cy="1548"/>
          </a:xfrm>
        </p:grpSpPr>
        <p:sp>
          <p:nvSpPr>
            <p:cNvPr id="1625103" name="Text Box 15"/>
            <p:cNvSpPr txBox="1">
              <a:spLocks noChangeArrowheads="1"/>
            </p:cNvSpPr>
            <p:nvPr/>
          </p:nvSpPr>
          <p:spPr bwMode="auto">
            <a:xfrm>
              <a:off x="4032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04" name="Text Box 16"/>
            <p:cNvSpPr txBox="1">
              <a:spLocks noChangeArrowheads="1"/>
            </p:cNvSpPr>
            <p:nvPr/>
          </p:nvSpPr>
          <p:spPr bwMode="auto">
            <a:xfrm>
              <a:off x="3744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05" name="Line 17"/>
            <p:cNvSpPr>
              <a:spLocks noChangeShapeType="1"/>
            </p:cNvSpPr>
            <p:nvPr/>
          </p:nvSpPr>
          <p:spPr bwMode="auto">
            <a:xfrm>
              <a:off x="369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6" name="Line 18"/>
            <p:cNvSpPr>
              <a:spLocks noChangeShapeType="1"/>
            </p:cNvSpPr>
            <p:nvPr/>
          </p:nvSpPr>
          <p:spPr bwMode="auto">
            <a:xfrm>
              <a:off x="3504" y="128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7" name="Line 19"/>
            <p:cNvSpPr>
              <a:spLocks noChangeShapeType="1"/>
            </p:cNvSpPr>
            <p:nvPr/>
          </p:nvSpPr>
          <p:spPr bwMode="auto">
            <a:xfrm>
              <a:off x="528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8" name="Line 20"/>
            <p:cNvSpPr>
              <a:spLocks noChangeShapeType="1"/>
            </p:cNvSpPr>
            <p:nvPr/>
          </p:nvSpPr>
          <p:spPr bwMode="auto">
            <a:xfrm>
              <a:off x="3504" y="258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9" name="Text Box 21"/>
            <p:cNvSpPr txBox="1">
              <a:spLocks noChangeArrowheads="1"/>
            </p:cNvSpPr>
            <p:nvPr/>
          </p:nvSpPr>
          <p:spPr bwMode="auto">
            <a:xfrm>
              <a:off x="3456" y="133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10" name="Text Box 22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1" name="Text Box 23"/>
            <p:cNvSpPr txBox="1">
              <a:spLocks noChangeArrowheads="1"/>
            </p:cNvSpPr>
            <p:nvPr/>
          </p:nvSpPr>
          <p:spPr bwMode="auto">
            <a:xfrm>
              <a:off x="3456" y="2389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C5</a:t>
              </a:r>
              <a:endParaRPr lang="en-US" dirty="0"/>
            </a:p>
          </p:txBody>
        </p:sp>
        <p:sp>
          <p:nvSpPr>
            <p:cNvPr id="1625112" name="Text Box 24"/>
            <p:cNvSpPr txBox="1">
              <a:spLocks noChangeArrowheads="1"/>
            </p:cNvSpPr>
            <p:nvPr/>
          </p:nvSpPr>
          <p:spPr bwMode="auto">
            <a:xfrm>
              <a:off x="3456" y="2098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5113" name="Text Box 25"/>
            <p:cNvSpPr txBox="1">
              <a:spLocks noChangeArrowheads="1"/>
            </p:cNvSpPr>
            <p:nvPr/>
          </p:nvSpPr>
          <p:spPr bwMode="auto">
            <a:xfrm>
              <a:off x="3456" y="1622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14" name="Text Box 26"/>
            <p:cNvSpPr txBox="1">
              <a:spLocks noChangeArrowheads="1"/>
            </p:cNvSpPr>
            <p:nvPr/>
          </p:nvSpPr>
          <p:spPr bwMode="auto">
            <a:xfrm>
              <a:off x="4368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5" name="Text Box 27"/>
            <p:cNvSpPr txBox="1">
              <a:spLocks noChangeArrowheads="1"/>
            </p:cNvSpPr>
            <p:nvPr/>
          </p:nvSpPr>
          <p:spPr bwMode="auto">
            <a:xfrm>
              <a:off x="4704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5116" name="Text Box 28"/>
            <p:cNvSpPr txBox="1">
              <a:spLocks noChangeArrowheads="1"/>
            </p:cNvSpPr>
            <p:nvPr/>
          </p:nvSpPr>
          <p:spPr bwMode="auto">
            <a:xfrm>
              <a:off x="4992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5117" name="Line 29"/>
            <p:cNvSpPr>
              <a:spLocks noChangeShapeType="1"/>
            </p:cNvSpPr>
            <p:nvPr/>
          </p:nvSpPr>
          <p:spPr bwMode="auto">
            <a:xfrm>
              <a:off x="3504" y="152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8" name="Line 30"/>
            <p:cNvSpPr>
              <a:spLocks noChangeShapeType="1"/>
            </p:cNvSpPr>
            <p:nvPr/>
          </p:nvSpPr>
          <p:spPr bwMode="auto">
            <a:xfrm>
              <a:off x="3504" y="205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9" name="Line 31"/>
            <p:cNvSpPr>
              <a:spLocks noChangeShapeType="1"/>
            </p:cNvSpPr>
            <p:nvPr/>
          </p:nvSpPr>
          <p:spPr bwMode="auto">
            <a:xfrm>
              <a:off x="3504" y="181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0" name="Line 32"/>
            <p:cNvSpPr>
              <a:spLocks noChangeShapeType="1"/>
            </p:cNvSpPr>
            <p:nvPr/>
          </p:nvSpPr>
          <p:spPr bwMode="auto">
            <a:xfrm>
              <a:off x="3504" y="229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1" name="Line 33"/>
            <p:cNvSpPr>
              <a:spLocks noChangeShapeType="1"/>
            </p:cNvSpPr>
            <p:nvPr/>
          </p:nvSpPr>
          <p:spPr bwMode="auto">
            <a:xfrm>
              <a:off x="403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2" name="Line 34"/>
            <p:cNvSpPr>
              <a:spLocks noChangeShapeType="1"/>
            </p:cNvSpPr>
            <p:nvPr/>
          </p:nvSpPr>
          <p:spPr bwMode="auto">
            <a:xfrm>
              <a:off x="432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3" name="Line 35"/>
            <p:cNvSpPr>
              <a:spLocks noChangeShapeType="1"/>
            </p:cNvSpPr>
            <p:nvPr/>
          </p:nvSpPr>
          <p:spPr bwMode="auto">
            <a:xfrm>
              <a:off x="465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4" name="Line 36"/>
            <p:cNvSpPr>
              <a:spLocks noChangeShapeType="1"/>
            </p:cNvSpPr>
            <p:nvPr/>
          </p:nvSpPr>
          <p:spPr bwMode="auto">
            <a:xfrm>
              <a:off x="499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5" name="Rectangle 37" descr="Wide downward diagonal"/>
            <p:cNvSpPr>
              <a:spLocks noChangeArrowheads="1"/>
            </p:cNvSpPr>
            <p:nvPr/>
          </p:nvSpPr>
          <p:spPr bwMode="auto">
            <a:xfrm>
              <a:off x="3696" y="1526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6" name="Rectangle 38" descr="Wide downward diagonal"/>
            <p:cNvSpPr>
              <a:spLocks noChangeArrowheads="1"/>
            </p:cNvSpPr>
            <p:nvPr/>
          </p:nvSpPr>
          <p:spPr bwMode="auto">
            <a:xfrm>
              <a:off x="3696" y="2294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7" name="Rectangle 39" descr="Wide downward diagonal"/>
            <p:cNvSpPr>
              <a:spLocks noChangeArrowheads="1"/>
            </p:cNvSpPr>
            <p:nvPr/>
          </p:nvSpPr>
          <p:spPr bwMode="auto">
            <a:xfrm rot="5400000">
              <a:off x="3521" y="1783"/>
              <a:ext cx="1298" cy="299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8" name="Rectangle 40" descr="Wide downward diagonal"/>
            <p:cNvSpPr>
              <a:spLocks noChangeArrowheads="1"/>
            </p:cNvSpPr>
            <p:nvPr/>
          </p:nvSpPr>
          <p:spPr bwMode="auto">
            <a:xfrm rot="5400000">
              <a:off x="4477" y="1778"/>
              <a:ext cx="1297" cy="311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5129" name="Oval 41"/>
          <p:cNvSpPr>
            <a:spLocks noChangeArrowheads="1"/>
          </p:cNvSpPr>
          <p:nvPr/>
        </p:nvSpPr>
        <p:spPr bwMode="auto">
          <a:xfrm>
            <a:off x="2514600" y="5011737"/>
            <a:ext cx="2514600" cy="1295400"/>
          </a:xfrm>
          <a:prstGeom prst="ellips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30" name="Text Box 42"/>
          <p:cNvSpPr txBox="1">
            <a:spLocks noChangeArrowheads="1"/>
          </p:cNvSpPr>
          <p:nvPr/>
        </p:nvSpPr>
        <p:spPr bwMode="auto">
          <a:xfrm>
            <a:off x="7315200" y="423386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5131" name="Object 4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72200" y="4859338"/>
          <a:ext cx="408305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591349" imgH="3431733" progId="Visio.Drawing.6">
                  <p:embed/>
                </p:oleObj>
              </mc:Choice>
              <mc:Fallback>
                <p:oleObj name="Visio" r:id="rId2" imgW="7591349" imgH="343173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859338"/>
                        <a:ext cx="40830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0311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416005"/>
            <a:ext cx="8229600" cy="990600"/>
          </a:xfrm>
        </p:spPr>
        <p:txBody>
          <a:bodyPr/>
          <a:lstStyle/>
          <a:p>
            <a:r>
              <a:rPr lang="en-US" dirty="0"/>
              <a:t>After Merging</a:t>
            </a:r>
          </a:p>
        </p:txBody>
      </p:sp>
      <p:sp>
        <p:nvSpPr>
          <p:cNvPr id="162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99060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The question is “How do we update the proximity matrix?”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6116" name="Freeform 4"/>
          <p:cNvSpPr>
            <a:spLocks/>
          </p:cNvSpPr>
          <p:nvPr/>
        </p:nvSpPr>
        <p:spPr bwMode="auto">
          <a:xfrm>
            <a:off x="2133600" y="4191001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7" name="Freeform 5"/>
          <p:cNvSpPr>
            <a:spLocks/>
          </p:cNvSpPr>
          <p:nvPr/>
        </p:nvSpPr>
        <p:spPr bwMode="auto">
          <a:xfrm rot="16200000">
            <a:off x="3124200" y="29718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8" name="Freeform 6"/>
          <p:cNvSpPr>
            <a:spLocks/>
          </p:cNvSpPr>
          <p:nvPr/>
        </p:nvSpPr>
        <p:spPr bwMode="auto">
          <a:xfrm rot="10800000">
            <a:off x="4838700" y="3400862"/>
            <a:ext cx="8382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9" name="Freeform 7"/>
          <p:cNvSpPr>
            <a:spLocks/>
          </p:cNvSpPr>
          <p:nvPr/>
        </p:nvSpPr>
        <p:spPr bwMode="auto">
          <a:xfrm>
            <a:off x="2819400" y="5257801"/>
            <a:ext cx="23622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20" name="Text Box 8"/>
          <p:cNvSpPr txBox="1">
            <a:spLocks noChangeArrowheads="1"/>
          </p:cNvSpPr>
          <p:nvPr/>
        </p:nvSpPr>
        <p:spPr bwMode="auto">
          <a:xfrm>
            <a:off x="2209800" y="42672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21" name="Text Box 9"/>
          <p:cNvSpPr txBox="1">
            <a:spLocks noChangeArrowheads="1"/>
          </p:cNvSpPr>
          <p:nvPr/>
        </p:nvSpPr>
        <p:spPr bwMode="auto">
          <a:xfrm>
            <a:off x="4953000" y="36576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6122" name="Text Box 10"/>
          <p:cNvSpPr txBox="1">
            <a:spLocks noChangeArrowheads="1"/>
          </p:cNvSpPr>
          <p:nvPr/>
        </p:nvSpPr>
        <p:spPr bwMode="auto">
          <a:xfrm>
            <a:off x="3429000" y="5486399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C2 U C5</a:t>
            </a:r>
          </a:p>
        </p:txBody>
      </p:sp>
      <p:sp>
        <p:nvSpPr>
          <p:cNvPr id="1626123" name="Text Box 11"/>
          <p:cNvSpPr txBox="1">
            <a:spLocks noChangeArrowheads="1"/>
          </p:cNvSpPr>
          <p:nvPr/>
        </p:nvSpPr>
        <p:spPr bwMode="auto">
          <a:xfrm>
            <a:off x="3276600" y="3276600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24" name="Text Box 12"/>
          <p:cNvSpPr txBox="1">
            <a:spLocks noChangeArrowheads="1"/>
          </p:cNvSpPr>
          <p:nvPr/>
        </p:nvSpPr>
        <p:spPr bwMode="auto">
          <a:xfrm>
            <a:off x="7518400" y="3021232"/>
            <a:ext cx="2247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?      ?       ?      ?    	   </a:t>
            </a:r>
          </a:p>
        </p:txBody>
      </p:sp>
      <p:sp>
        <p:nvSpPr>
          <p:cNvPr id="1626125" name="Text Box 13"/>
          <p:cNvSpPr txBox="1">
            <a:spLocks noChangeArrowheads="1"/>
          </p:cNvSpPr>
          <p:nvPr/>
        </p:nvSpPr>
        <p:spPr bwMode="auto">
          <a:xfrm>
            <a:off x="8175625" y="2667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6" name="Text Box 14"/>
          <p:cNvSpPr txBox="1">
            <a:spLocks noChangeArrowheads="1"/>
          </p:cNvSpPr>
          <p:nvPr/>
        </p:nvSpPr>
        <p:spPr bwMode="auto">
          <a:xfrm>
            <a:off x="8175625" y="35052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7" name="Text Box 15"/>
          <p:cNvSpPr txBox="1">
            <a:spLocks noChangeArrowheads="1"/>
          </p:cNvSpPr>
          <p:nvPr/>
        </p:nvSpPr>
        <p:spPr bwMode="auto">
          <a:xfrm>
            <a:off x="8175625" y="38862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8" name="Text Box 16"/>
          <p:cNvSpPr txBox="1">
            <a:spLocks noChangeArrowheads="1"/>
          </p:cNvSpPr>
          <p:nvPr/>
        </p:nvSpPr>
        <p:spPr bwMode="auto">
          <a:xfrm>
            <a:off x="8099425" y="1727199"/>
            <a:ext cx="511174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29" name="Text Box 17"/>
          <p:cNvSpPr txBox="1">
            <a:spLocks noChangeArrowheads="1"/>
          </p:cNvSpPr>
          <p:nvPr/>
        </p:nvSpPr>
        <p:spPr bwMode="auto">
          <a:xfrm>
            <a:off x="7620000" y="2286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0" name="Line 18"/>
          <p:cNvSpPr>
            <a:spLocks noChangeShapeType="1"/>
          </p:cNvSpPr>
          <p:nvPr/>
        </p:nvSpPr>
        <p:spPr bwMode="auto">
          <a:xfrm>
            <a:off x="7543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1" name="Line 19"/>
          <p:cNvSpPr>
            <a:spLocks noChangeShapeType="1"/>
          </p:cNvSpPr>
          <p:nvPr/>
        </p:nvSpPr>
        <p:spPr bwMode="auto">
          <a:xfrm>
            <a:off x="7239000" y="2590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2" name="Text Box 20"/>
          <p:cNvSpPr txBox="1">
            <a:spLocks noChangeArrowheads="1"/>
          </p:cNvSpPr>
          <p:nvPr/>
        </p:nvSpPr>
        <p:spPr bwMode="auto">
          <a:xfrm>
            <a:off x="7162800" y="2667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3" name="Text Box 21"/>
          <p:cNvSpPr txBox="1">
            <a:spLocks noChangeArrowheads="1"/>
          </p:cNvSpPr>
          <p:nvPr/>
        </p:nvSpPr>
        <p:spPr bwMode="auto">
          <a:xfrm>
            <a:off x="7162800" y="3458527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34" name="Text Box 22"/>
          <p:cNvSpPr txBox="1">
            <a:spLocks noChangeArrowheads="1"/>
          </p:cNvSpPr>
          <p:nvPr/>
        </p:nvSpPr>
        <p:spPr bwMode="auto">
          <a:xfrm>
            <a:off x="7162800" y="38862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5" name="Text Box 23"/>
          <p:cNvSpPr txBox="1">
            <a:spLocks noChangeArrowheads="1"/>
          </p:cNvSpPr>
          <p:nvPr/>
        </p:nvSpPr>
        <p:spPr bwMode="auto">
          <a:xfrm>
            <a:off x="6477000" y="3018473"/>
            <a:ext cx="1066800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36" name="Text Box 24"/>
          <p:cNvSpPr txBox="1">
            <a:spLocks noChangeArrowheads="1"/>
          </p:cNvSpPr>
          <p:nvPr/>
        </p:nvSpPr>
        <p:spPr bwMode="auto">
          <a:xfrm>
            <a:off x="8610600" y="2286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C3</a:t>
            </a:r>
          </a:p>
        </p:txBody>
      </p:sp>
      <p:sp>
        <p:nvSpPr>
          <p:cNvPr id="1626137" name="Text Box 25"/>
          <p:cNvSpPr txBox="1">
            <a:spLocks noChangeArrowheads="1"/>
          </p:cNvSpPr>
          <p:nvPr/>
        </p:nvSpPr>
        <p:spPr bwMode="auto">
          <a:xfrm>
            <a:off x="9144000" y="2286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8" name="Line 26"/>
          <p:cNvSpPr>
            <a:spLocks noChangeShapeType="1"/>
          </p:cNvSpPr>
          <p:nvPr/>
        </p:nvSpPr>
        <p:spPr bwMode="auto">
          <a:xfrm>
            <a:off x="7239000" y="2971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9" name="Line 27"/>
          <p:cNvSpPr>
            <a:spLocks noChangeShapeType="1"/>
          </p:cNvSpPr>
          <p:nvPr/>
        </p:nvSpPr>
        <p:spPr bwMode="auto">
          <a:xfrm>
            <a:off x="7239000" y="3810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0" name="Line 28"/>
          <p:cNvSpPr>
            <a:spLocks noChangeShapeType="1"/>
          </p:cNvSpPr>
          <p:nvPr/>
        </p:nvSpPr>
        <p:spPr bwMode="auto">
          <a:xfrm>
            <a:off x="7239000" y="3429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1" name="Line 29"/>
          <p:cNvSpPr>
            <a:spLocks noChangeShapeType="1"/>
          </p:cNvSpPr>
          <p:nvPr/>
        </p:nvSpPr>
        <p:spPr bwMode="auto">
          <a:xfrm>
            <a:off x="7239000" y="4191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2" name="Line 30"/>
          <p:cNvSpPr>
            <a:spLocks noChangeShapeType="1"/>
          </p:cNvSpPr>
          <p:nvPr/>
        </p:nvSpPr>
        <p:spPr bwMode="auto">
          <a:xfrm>
            <a:off x="8077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3" name="Line 31"/>
          <p:cNvSpPr>
            <a:spLocks noChangeShapeType="1"/>
          </p:cNvSpPr>
          <p:nvPr/>
        </p:nvSpPr>
        <p:spPr bwMode="auto">
          <a:xfrm>
            <a:off x="85344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4" name="Line 32"/>
          <p:cNvSpPr>
            <a:spLocks noChangeShapeType="1"/>
          </p:cNvSpPr>
          <p:nvPr/>
        </p:nvSpPr>
        <p:spPr bwMode="auto">
          <a:xfrm>
            <a:off x="9067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5" name="Line 33"/>
          <p:cNvSpPr>
            <a:spLocks noChangeShapeType="1"/>
          </p:cNvSpPr>
          <p:nvPr/>
        </p:nvSpPr>
        <p:spPr bwMode="auto">
          <a:xfrm>
            <a:off x="9601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6" name="Text Box 34"/>
          <p:cNvSpPr txBox="1">
            <a:spLocks noChangeArrowheads="1"/>
          </p:cNvSpPr>
          <p:nvPr/>
        </p:nvSpPr>
        <p:spPr bwMode="auto">
          <a:xfrm>
            <a:off x="7315200" y="4267201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6147" name="Object 3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72200" y="4740276"/>
          <a:ext cx="408305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591349" imgH="3654718" progId="Visio.Drawing.6">
                  <p:embed/>
                </p:oleObj>
              </mc:Choice>
              <mc:Fallback>
                <p:oleObj name="Visio" r:id="rId2" imgW="7591349" imgH="365471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740276"/>
                        <a:ext cx="408305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84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527561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Notion of a Cluster can be Ambiguous</a:t>
            </a:r>
          </a:p>
        </p:txBody>
      </p:sp>
      <p:grpSp>
        <p:nvGrpSpPr>
          <p:cNvPr id="1537115" name="Group 91"/>
          <p:cNvGrpSpPr>
            <a:grpSpLocks/>
          </p:cNvGrpSpPr>
          <p:nvPr/>
        </p:nvGrpSpPr>
        <p:grpSpPr bwMode="auto">
          <a:xfrm>
            <a:off x="1616584" y="2192816"/>
            <a:ext cx="3344863" cy="1479550"/>
            <a:chOff x="432" y="1200"/>
            <a:chExt cx="2107" cy="932"/>
          </a:xfrm>
        </p:grpSpPr>
        <p:grpSp>
          <p:nvGrpSpPr>
            <p:cNvPr id="1537027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1537028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29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0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1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2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3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4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5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6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7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8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9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0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1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2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3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4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5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6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7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1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 New Roman" charset="0"/>
                  <a:cs typeface="Times New Roman" charset="0"/>
                </a:rPr>
                <a:t>How many clusters?</a:t>
              </a:r>
              <a:endParaRPr lang="en-US" sz="1600">
                <a:latin typeface="Times New Roman" charset="0"/>
              </a:endParaRPr>
            </a:p>
          </p:txBody>
        </p:sp>
      </p:grpSp>
      <p:grpSp>
        <p:nvGrpSpPr>
          <p:cNvPr id="1537118" name="Group 94"/>
          <p:cNvGrpSpPr>
            <a:grpSpLocks/>
          </p:cNvGrpSpPr>
          <p:nvPr/>
        </p:nvGrpSpPr>
        <p:grpSpPr bwMode="auto">
          <a:xfrm>
            <a:off x="6906742" y="4403783"/>
            <a:ext cx="3344862" cy="1371600"/>
            <a:chOff x="3125" y="2592"/>
            <a:chExt cx="2107" cy="864"/>
          </a:xfrm>
        </p:grpSpPr>
        <p:grpSp>
          <p:nvGrpSpPr>
            <p:cNvPr id="1537090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1537091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2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3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4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8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9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0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1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2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3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4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5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6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7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8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9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10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2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 New Roman" charset="0"/>
                  <a:cs typeface="Times New Roman" charset="0"/>
                </a:rPr>
                <a:t>Four Clusters</a:t>
              </a:r>
              <a:r>
                <a:rPr lang="en-US" sz="160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7" name="Group 93"/>
          <p:cNvGrpSpPr>
            <a:grpSpLocks/>
          </p:cNvGrpSpPr>
          <p:nvPr/>
        </p:nvGrpSpPr>
        <p:grpSpPr bwMode="auto">
          <a:xfrm>
            <a:off x="1537418" y="4404523"/>
            <a:ext cx="3344863" cy="1371600"/>
            <a:chOff x="432" y="2592"/>
            <a:chExt cx="2107" cy="864"/>
          </a:xfrm>
        </p:grpSpPr>
        <p:grpSp>
          <p:nvGrpSpPr>
            <p:cNvPr id="1537069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1537070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1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2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3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4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5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6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7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8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9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0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1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2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3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4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5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6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7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8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9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3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>
                  <a:latin typeface="Times New Roman" charset="0"/>
                  <a:cs typeface="Times New Roman" charset="0"/>
                </a:rPr>
                <a:t>Two Clusters</a:t>
              </a:r>
              <a:r>
                <a:rPr lang="en-US" sz="1600" dirty="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6" name="Group 92"/>
          <p:cNvGrpSpPr>
            <a:grpSpLocks/>
          </p:cNvGrpSpPr>
          <p:nvPr/>
        </p:nvGrpSpPr>
        <p:grpSpPr bwMode="auto">
          <a:xfrm>
            <a:off x="6859588" y="2156619"/>
            <a:ext cx="3344862" cy="1479550"/>
            <a:chOff x="3125" y="1200"/>
            <a:chExt cx="2107" cy="932"/>
          </a:xfrm>
        </p:grpSpPr>
        <p:grpSp>
          <p:nvGrpSpPr>
            <p:cNvPr id="1537048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1537049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0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1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2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9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0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1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2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3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4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5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6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7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8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4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>
                  <a:latin typeface="Times New Roman" charset="0"/>
                  <a:cs typeface="Times New Roman" charset="0"/>
                </a:rPr>
                <a:t>Six Clusters</a:t>
              </a:r>
              <a:r>
                <a:rPr lang="en-US" sz="1600" dirty="0">
                  <a:latin typeface="Times New Roman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38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191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9963" y="28019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27140" name="Group 4"/>
          <p:cNvGrpSpPr>
            <a:grpSpLocks/>
          </p:cNvGrpSpPr>
          <p:nvPr/>
        </p:nvGrpSpPr>
        <p:grpSpPr bwMode="auto">
          <a:xfrm>
            <a:off x="7086600" y="1524001"/>
            <a:ext cx="3429000" cy="2667000"/>
            <a:chOff x="3456" y="1440"/>
            <a:chExt cx="2160" cy="1680"/>
          </a:xfrm>
        </p:grpSpPr>
        <p:sp>
          <p:nvSpPr>
            <p:cNvPr id="1627141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2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3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4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5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6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7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8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9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0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1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2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3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4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55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56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57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58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9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60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61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62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63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</p:grpSp>
      <p:sp>
        <p:nvSpPr>
          <p:cNvPr id="1627165" name="Line 29"/>
          <p:cNvSpPr>
            <a:spLocks noChangeShapeType="1"/>
          </p:cNvSpPr>
          <p:nvPr/>
        </p:nvSpPr>
        <p:spPr bwMode="auto">
          <a:xfrm>
            <a:off x="3810000" y="2514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6" name="Text Box 30"/>
          <p:cNvSpPr txBox="1">
            <a:spLocks noChangeArrowheads="1"/>
          </p:cNvSpPr>
          <p:nvPr/>
        </p:nvSpPr>
        <p:spPr bwMode="auto">
          <a:xfrm>
            <a:off x="3810000" y="2057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Similarity?</a:t>
            </a:r>
          </a:p>
        </p:txBody>
      </p:sp>
      <p:sp>
        <p:nvSpPr>
          <p:cNvPr id="1627167" name="Rectangle 31"/>
          <p:cNvSpPr>
            <a:spLocks noChangeArrowheads="1"/>
          </p:cNvSpPr>
          <p:nvPr/>
        </p:nvSpPr>
        <p:spPr bwMode="auto">
          <a:xfrm>
            <a:off x="500063" y="3657600"/>
            <a:ext cx="730249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  <p:sp>
        <p:nvSpPr>
          <p:cNvPr id="1627168" name="Freeform 32" descr="5%"/>
          <p:cNvSpPr>
            <a:spLocks/>
          </p:cNvSpPr>
          <p:nvPr/>
        </p:nvSpPr>
        <p:spPr bwMode="auto">
          <a:xfrm rot="-5400000">
            <a:off x="2062957" y="17470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9" name="Oval 33"/>
          <p:cNvSpPr>
            <a:spLocks noChangeArrowheads="1"/>
          </p:cNvSpPr>
          <p:nvPr/>
        </p:nvSpPr>
        <p:spPr bwMode="auto">
          <a:xfrm rot="-5400000">
            <a:off x="3352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0" name="Oval 34"/>
          <p:cNvSpPr>
            <a:spLocks noChangeArrowheads="1"/>
          </p:cNvSpPr>
          <p:nvPr/>
        </p:nvSpPr>
        <p:spPr bwMode="auto">
          <a:xfrm rot="-5400000">
            <a:off x="32766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1" name="Oval 35"/>
          <p:cNvSpPr>
            <a:spLocks noChangeArrowheads="1"/>
          </p:cNvSpPr>
          <p:nvPr/>
        </p:nvSpPr>
        <p:spPr bwMode="auto">
          <a:xfrm rot="-5400000">
            <a:off x="24384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2" name="Oval 36"/>
          <p:cNvSpPr>
            <a:spLocks noChangeArrowheads="1"/>
          </p:cNvSpPr>
          <p:nvPr/>
        </p:nvSpPr>
        <p:spPr bwMode="auto">
          <a:xfrm rot="-5400000">
            <a:off x="35036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3" name="Freeform 37" descr="5%"/>
          <p:cNvSpPr>
            <a:spLocks/>
          </p:cNvSpPr>
          <p:nvPr/>
        </p:nvSpPr>
        <p:spPr bwMode="auto">
          <a:xfrm rot="5400000" flipV="1">
            <a:off x="49530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74" name="Oval 38"/>
          <p:cNvSpPr>
            <a:spLocks noChangeArrowheads="1"/>
          </p:cNvSpPr>
          <p:nvPr/>
        </p:nvSpPr>
        <p:spPr bwMode="auto">
          <a:xfrm rot="5400000" flipV="1">
            <a:off x="64770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5" name="Oval 39"/>
          <p:cNvSpPr>
            <a:spLocks noChangeArrowheads="1"/>
          </p:cNvSpPr>
          <p:nvPr/>
        </p:nvSpPr>
        <p:spPr bwMode="auto">
          <a:xfrm rot="5400000" flipV="1">
            <a:off x="51165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6" name="Oval 40"/>
          <p:cNvSpPr>
            <a:spLocks noChangeArrowheads="1"/>
          </p:cNvSpPr>
          <p:nvPr/>
        </p:nvSpPr>
        <p:spPr bwMode="auto">
          <a:xfrm rot="5400000" flipV="1">
            <a:off x="5638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7" name="Oval 41"/>
          <p:cNvSpPr>
            <a:spLocks noChangeArrowheads="1"/>
          </p:cNvSpPr>
          <p:nvPr/>
        </p:nvSpPr>
        <p:spPr bwMode="auto">
          <a:xfrm rot="5400000" flipV="1">
            <a:off x="56388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8" name="Text Box 42"/>
          <p:cNvSpPr txBox="1">
            <a:spLocks noChangeArrowheads="1"/>
          </p:cNvSpPr>
          <p:nvPr/>
        </p:nvSpPr>
        <p:spPr bwMode="auto">
          <a:xfrm>
            <a:off x="9334500" y="4799012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43" name="Text Box 28">
            <a:extLst>
              <a:ext uri="{FF2B5EF4-FFF2-40B4-BE49-F238E27FC236}">
                <a16:creationId xmlns:a16="http://schemas.microsoft.com/office/drawing/2014/main" id="{951635E7-10F3-448D-97F6-D02D96335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962401"/>
            <a:ext cx="533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.</a:t>
            </a:r>
          </a:p>
          <a:p>
            <a:pPr>
              <a:spcBef>
                <a:spcPct val="50000"/>
              </a:spcBef>
            </a:pPr>
            <a:r>
              <a:rPr lang="en-US" sz="1600"/>
              <a:t>.</a:t>
            </a:r>
          </a:p>
          <a:p>
            <a:pPr>
              <a:spcBef>
                <a:spcPct val="50000"/>
              </a:spcBef>
            </a:pPr>
            <a:r>
              <a:rPr lang="en-US" sz="16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716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271" y="428009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28019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28164" name="Group 4"/>
          <p:cNvGrpSpPr>
            <a:grpSpLocks/>
          </p:cNvGrpSpPr>
          <p:nvPr/>
        </p:nvGrpSpPr>
        <p:grpSpPr bwMode="auto">
          <a:xfrm>
            <a:off x="7010400" y="1524001"/>
            <a:ext cx="3429000" cy="3508375"/>
            <a:chOff x="3456" y="1440"/>
            <a:chExt cx="2160" cy="2210"/>
          </a:xfrm>
        </p:grpSpPr>
        <p:sp>
          <p:nvSpPr>
            <p:cNvPr id="1628165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6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7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8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9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0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1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2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3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4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5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6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7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78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79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0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1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2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83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4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85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6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7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8188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8189" name="Freeform 29" descr="5%"/>
          <p:cNvSpPr>
            <a:spLocks/>
          </p:cNvSpPr>
          <p:nvPr/>
        </p:nvSpPr>
        <p:spPr bwMode="auto">
          <a:xfrm rot="-5400000">
            <a:off x="1986757" y="17470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0" name="Oval 30"/>
          <p:cNvSpPr>
            <a:spLocks noChangeArrowheads="1"/>
          </p:cNvSpPr>
          <p:nvPr/>
        </p:nvSpPr>
        <p:spPr bwMode="auto">
          <a:xfrm rot="-5400000">
            <a:off x="3276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1" name="Oval 31"/>
          <p:cNvSpPr>
            <a:spLocks noChangeArrowheads="1"/>
          </p:cNvSpPr>
          <p:nvPr/>
        </p:nvSpPr>
        <p:spPr bwMode="auto">
          <a:xfrm rot="-5400000">
            <a:off x="32004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2" name="Oval 32"/>
          <p:cNvSpPr>
            <a:spLocks noChangeArrowheads="1"/>
          </p:cNvSpPr>
          <p:nvPr/>
        </p:nvSpPr>
        <p:spPr bwMode="auto">
          <a:xfrm rot="-5400000">
            <a:off x="23622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3" name="Oval 33"/>
          <p:cNvSpPr>
            <a:spLocks noChangeArrowheads="1"/>
          </p:cNvSpPr>
          <p:nvPr/>
        </p:nvSpPr>
        <p:spPr bwMode="auto">
          <a:xfrm rot="-5400000">
            <a:off x="34274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4" name="Freeform 34" descr="5%"/>
          <p:cNvSpPr>
            <a:spLocks/>
          </p:cNvSpPr>
          <p:nvPr/>
        </p:nvSpPr>
        <p:spPr bwMode="auto">
          <a:xfrm rot="5400000" flipV="1">
            <a:off x="48768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5" name="Oval 35"/>
          <p:cNvSpPr>
            <a:spLocks noChangeArrowheads="1"/>
          </p:cNvSpPr>
          <p:nvPr/>
        </p:nvSpPr>
        <p:spPr bwMode="auto">
          <a:xfrm rot="5400000" flipV="1">
            <a:off x="64008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6" name="Oval 36"/>
          <p:cNvSpPr>
            <a:spLocks noChangeArrowheads="1"/>
          </p:cNvSpPr>
          <p:nvPr/>
        </p:nvSpPr>
        <p:spPr bwMode="auto">
          <a:xfrm rot="5400000" flipV="1">
            <a:off x="50403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7" name="Oval 37"/>
          <p:cNvSpPr>
            <a:spLocks noChangeArrowheads="1"/>
          </p:cNvSpPr>
          <p:nvPr/>
        </p:nvSpPr>
        <p:spPr bwMode="auto">
          <a:xfrm rot="5400000" flipV="1">
            <a:off x="5562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8" name="Oval 38"/>
          <p:cNvSpPr>
            <a:spLocks noChangeArrowheads="1"/>
          </p:cNvSpPr>
          <p:nvPr/>
        </p:nvSpPr>
        <p:spPr bwMode="auto">
          <a:xfrm rot="5400000" flipV="1">
            <a:off x="55626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9" name="Line 39"/>
          <p:cNvSpPr>
            <a:spLocks noChangeShapeType="1"/>
          </p:cNvSpPr>
          <p:nvPr/>
        </p:nvSpPr>
        <p:spPr bwMode="auto">
          <a:xfrm flipV="1">
            <a:off x="3505200" y="2057400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0" name="Text Box 40"/>
          <p:cNvSpPr txBox="1">
            <a:spLocks noChangeArrowheads="1"/>
          </p:cNvSpPr>
          <p:nvPr/>
        </p:nvSpPr>
        <p:spPr bwMode="auto">
          <a:xfrm>
            <a:off x="9411024" y="475866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1628201" name="Rectangle 41"/>
          <p:cNvSpPr>
            <a:spLocks noChangeArrowheads="1"/>
          </p:cNvSpPr>
          <p:nvPr/>
        </p:nvSpPr>
        <p:spPr bwMode="auto">
          <a:xfrm>
            <a:off x="479271" y="3657600"/>
            <a:ext cx="721692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50311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2570"/>
            <a:ext cx="8280400" cy="13335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29543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29188" name="Group 4"/>
          <p:cNvGrpSpPr>
            <a:grpSpLocks/>
          </p:cNvGrpSpPr>
          <p:nvPr/>
        </p:nvGrpSpPr>
        <p:grpSpPr bwMode="auto">
          <a:xfrm>
            <a:off x="7010400" y="1676401"/>
            <a:ext cx="3429000" cy="3508375"/>
            <a:chOff x="3456" y="1440"/>
            <a:chExt cx="2160" cy="2210"/>
          </a:xfrm>
        </p:grpSpPr>
        <p:sp>
          <p:nvSpPr>
            <p:cNvPr id="1629189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0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1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2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3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4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5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6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7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8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9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0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1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2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3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04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05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6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7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8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9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10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11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9212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9213" name="Freeform 29" descr="5%"/>
          <p:cNvSpPr>
            <a:spLocks/>
          </p:cNvSpPr>
          <p:nvPr/>
        </p:nvSpPr>
        <p:spPr bwMode="auto">
          <a:xfrm rot="-5400000">
            <a:off x="1986757" y="18994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4" name="Oval 30"/>
          <p:cNvSpPr>
            <a:spLocks noChangeArrowheads="1"/>
          </p:cNvSpPr>
          <p:nvPr/>
        </p:nvSpPr>
        <p:spPr bwMode="auto">
          <a:xfrm rot="-5400000">
            <a:off x="3276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5" name="Oval 31"/>
          <p:cNvSpPr>
            <a:spLocks noChangeArrowheads="1"/>
          </p:cNvSpPr>
          <p:nvPr/>
        </p:nvSpPr>
        <p:spPr bwMode="auto">
          <a:xfrm rot="-5400000">
            <a:off x="32004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6" name="Oval 32"/>
          <p:cNvSpPr>
            <a:spLocks noChangeArrowheads="1"/>
          </p:cNvSpPr>
          <p:nvPr/>
        </p:nvSpPr>
        <p:spPr bwMode="auto">
          <a:xfrm rot="-5400000">
            <a:off x="23622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7" name="Oval 33"/>
          <p:cNvSpPr>
            <a:spLocks noChangeArrowheads="1"/>
          </p:cNvSpPr>
          <p:nvPr/>
        </p:nvSpPr>
        <p:spPr bwMode="auto">
          <a:xfrm rot="-5400000">
            <a:off x="3427413" y="2360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8" name="Freeform 34" descr="5%"/>
          <p:cNvSpPr>
            <a:spLocks/>
          </p:cNvSpPr>
          <p:nvPr/>
        </p:nvSpPr>
        <p:spPr bwMode="auto">
          <a:xfrm rot="5400000" flipV="1">
            <a:off x="4876800" y="17526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9" name="Oval 35"/>
          <p:cNvSpPr>
            <a:spLocks noChangeArrowheads="1"/>
          </p:cNvSpPr>
          <p:nvPr/>
        </p:nvSpPr>
        <p:spPr bwMode="auto">
          <a:xfrm rot="5400000" flipV="1">
            <a:off x="64008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0" name="Oval 36"/>
          <p:cNvSpPr>
            <a:spLocks noChangeArrowheads="1"/>
          </p:cNvSpPr>
          <p:nvPr/>
        </p:nvSpPr>
        <p:spPr bwMode="auto">
          <a:xfrm rot="5400000" flipV="1">
            <a:off x="50403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1" name="Oval 37"/>
          <p:cNvSpPr>
            <a:spLocks noChangeArrowheads="1"/>
          </p:cNvSpPr>
          <p:nvPr/>
        </p:nvSpPr>
        <p:spPr bwMode="auto">
          <a:xfrm rot="5400000" flipV="1">
            <a:off x="5562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2" name="Oval 38"/>
          <p:cNvSpPr>
            <a:spLocks noChangeArrowheads="1"/>
          </p:cNvSpPr>
          <p:nvPr/>
        </p:nvSpPr>
        <p:spPr bwMode="auto">
          <a:xfrm rot="5400000" flipV="1">
            <a:off x="5562600" y="1828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3" name="Line 39"/>
          <p:cNvSpPr>
            <a:spLocks noChangeShapeType="1"/>
          </p:cNvSpPr>
          <p:nvPr/>
        </p:nvSpPr>
        <p:spPr bwMode="auto">
          <a:xfrm flipV="1">
            <a:off x="2438400" y="2286000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24" name="Text Box 40"/>
          <p:cNvSpPr txBox="1">
            <a:spLocks noChangeArrowheads="1"/>
          </p:cNvSpPr>
          <p:nvPr/>
        </p:nvSpPr>
        <p:spPr bwMode="auto">
          <a:xfrm>
            <a:off x="9177523" y="4891088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1629225" name="Rectangle 41"/>
          <p:cNvSpPr>
            <a:spLocks noChangeArrowheads="1"/>
          </p:cNvSpPr>
          <p:nvPr/>
        </p:nvSpPr>
        <p:spPr bwMode="auto">
          <a:xfrm>
            <a:off x="533400" y="3810000"/>
            <a:ext cx="7162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04867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8170" y="250827"/>
            <a:ext cx="8280400" cy="1219199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26495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30212" name="Group 4"/>
          <p:cNvGrpSpPr>
            <a:grpSpLocks/>
          </p:cNvGrpSpPr>
          <p:nvPr/>
        </p:nvGrpSpPr>
        <p:grpSpPr bwMode="auto">
          <a:xfrm>
            <a:off x="7010400" y="1371601"/>
            <a:ext cx="3429000" cy="3508375"/>
            <a:chOff x="3456" y="1440"/>
            <a:chExt cx="2160" cy="2210"/>
          </a:xfrm>
        </p:grpSpPr>
        <p:sp>
          <p:nvSpPr>
            <p:cNvPr id="1630213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4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5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6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7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8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9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0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1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2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3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4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5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26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27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28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29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0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31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2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33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34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35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0236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0237" name="Freeform 29" descr="5%"/>
          <p:cNvSpPr>
            <a:spLocks/>
          </p:cNvSpPr>
          <p:nvPr/>
        </p:nvSpPr>
        <p:spPr bwMode="auto">
          <a:xfrm rot="-5400000">
            <a:off x="1986757" y="15946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38" name="Oval 30"/>
          <p:cNvSpPr>
            <a:spLocks noChangeArrowheads="1"/>
          </p:cNvSpPr>
          <p:nvPr/>
        </p:nvSpPr>
        <p:spPr bwMode="auto">
          <a:xfrm rot="-5400000">
            <a:off x="3276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39" name="Oval 31"/>
          <p:cNvSpPr>
            <a:spLocks noChangeArrowheads="1"/>
          </p:cNvSpPr>
          <p:nvPr/>
        </p:nvSpPr>
        <p:spPr bwMode="auto">
          <a:xfrm rot="-5400000">
            <a:off x="32004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0" name="Oval 32"/>
          <p:cNvSpPr>
            <a:spLocks noChangeArrowheads="1"/>
          </p:cNvSpPr>
          <p:nvPr/>
        </p:nvSpPr>
        <p:spPr bwMode="auto">
          <a:xfrm rot="-5400000">
            <a:off x="23622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1" name="Oval 33"/>
          <p:cNvSpPr>
            <a:spLocks noChangeArrowheads="1"/>
          </p:cNvSpPr>
          <p:nvPr/>
        </p:nvSpPr>
        <p:spPr bwMode="auto">
          <a:xfrm rot="-5400000">
            <a:off x="34274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2" name="Freeform 34" descr="5%"/>
          <p:cNvSpPr>
            <a:spLocks/>
          </p:cNvSpPr>
          <p:nvPr/>
        </p:nvSpPr>
        <p:spPr bwMode="auto">
          <a:xfrm rot="5400000" flipV="1">
            <a:off x="4876800" y="14478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3" name="Oval 35"/>
          <p:cNvSpPr>
            <a:spLocks noChangeArrowheads="1"/>
          </p:cNvSpPr>
          <p:nvPr/>
        </p:nvSpPr>
        <p:spPr bwMode="auto">
          <a:xfrm rot="5400000" flipV="1">
            <a:off x="64008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4" name="Oval 36"/>
          <p:cNvSpPr>
            <a:spLocks noChangeArrowheads="1"/>
          </p:cNvSpPr>
          <p:nvPr/>
        </p:nvSpPr>
        <p:spPr bwMode="auto">
          <a:xfrm rot="5400000" flipV="1">
            <a:off x="5040313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5" name="Oval 37"/>
          <p:cNvSpPr>
            <a:spLocks noChangeArrowheads="1"/>
          </p:cNvSpPr>
          <p:nvPr/>
        </p:nvSpPr>
        <p:spPr bwMode="auto">
          <a:xfrm rot="5400000" flipV="1">
            <a:off x="5562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6" name="Oval 38"/>
          <p:cNvSpPr>
            <a:spLocks noChangeArrowheads="1"/>
          </p:cNvSpPr>
          <p:nvPr/>
        </p:nvSpPr>
        <p:spPr bwMode="auto">
          <a:xfrm rot="5400000" flipV="1">
            <a:off x="5562600" y="1524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7" name="Line 39"/>
          <p:cNvSpPr>
            <a:spLocks noChangeShapeType="1"/>
          </p:cNvSpPr>
          <p:nvPr/>
        </p:nvSpPr>
        <p:spPr bwMode="auto">
          <a:xfrm>
            <a:off x="3352800" y="25146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8" name="Line 40"/>
          <p:cNvSpPr>
            <a:spLocks noChangeShapeType="1"/>
          </p:cNvSpPr>
          <p:nvPr/>
        </p:nvSpPr>
        <p:spPr bwMode="auto">
          <a:xfrm flipV="1">
            <a:off x="3352800" y="19812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9" name="Line 41"/>
          <p:cNvSpPr>
            <a:spLocks noChangeShapeType="1"/>
          </p:cNvSpPr>
          <p:nvPr/>
        </p:nvSpPr>
        <p:spPr bwMode="auto">
          <a:xfrm flipV="1">
            <a:off x="3352800" y="16002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0" name="Line 42"/>
          <p:cNvSpPr>
            <a:spLocks noChangeShapeType="1"/>
          </p:cNvSpPr>
          <p:nvPr/>
        </p:nvSpPr>
        <p:spPr bwMode="auto">
          <a:xfrm flipV="1">
            <a:off x="3352800" y="19812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1" name="Line 43"/>
          <p:cNvSpPr>
            <a:spLocks noChangeShapeType="1"/>
          </p:cNvSpPr>
          <p:nvPr/>
        </p:nvSpPr>
        <p:spPr bwMode="auto">
          <a:xfrm>
            <a:off x="3505200" y="21336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2" name="Line 44"/>
          <p:cNvSpPr>
            <a:spLocks noChangeShapeType="1"/>
          </p:cNvSpPr>
          <p:nvPr/>
        </p:nvSpPr>
        <p:spPr bwMode="auto">
          <a:xfrm flipV="1">
            <a:off x="3505200" y="19812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3" name="Line 45"/>
          <p:cNvSpPr>
            <a:spLocks noChangeShapeType="1"/>
          </p:cNvSpPr>
          <p:nvPr/>
        </p:nvSpPr>
        <p:spPr bwMode="auto">
          <a:xfrm flipV="1">
            <a:off x="3505200" y="16002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4" name="Line 46"/>
          <p:cNvSpPr>
            <a:spLocks noChangeShapeType="1"/>
          </p:cNvSpPr>
          <p:nvPr/>
        </p:nvSpPr>
        <p:spPr bwMode="auto">
          <a:xfrm flipV="1">
            <a:off x="3505200" y="19812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5" name="Line 47"/>
          <p:cNvSpPr>
            <a:spLocks noChangeShapeType="1"/>
          </p:cNvSpPr>
          <p:nvPr/>
        </p:nvSpPr>
        <p:spPr bwMode="auto">
          <a:xfrm>
            <a:off x="2438400" y="22098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6" name="Line 48"/>
          <p:cNvSpPr>
            <a:spLocks noChangeShapeType="1"/>
          </p:cNvSpPr>
          <p:nvPr/>
        </p:nvSpPr>
        <p:spPr bwMode="auto">
          <a:xfrm flipV="1">
            <a:off x="2438400" y="19812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7" name="Line 49"/>
          <p:cNvSpPr>
            <a:spLocks noChangeShapeType="1"/>
          </p:cNvSpPr>
          <p:nvPr/>
        </p:nvSpPr>
        <p:spPr bwMode="auto">
          <a:xfrm flipV="1">
            <a:off x="2438400" y="16002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8" name="Line 50"/>
          <p:cNvSpPr>
            <a:spLocks noChangeShapeType="1"/>
          </p:cNvSpPr>
          <p:nvPr/>
        </p:nvSpPr>
        <p:spPr bwMode="auto">
          <a:xfrm flipV="1">
            <a:off x="2438400" y="19812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9" name="Line 51"/>
          <p:cNvSpPr>
            <a:spLocks noChangeShapeType="1"/>
          </p:cNvSpPr>
          <p:nvPr/>
        </p:nvSpPr>
        <p:spPr bwMode="auto">
          <a:xfrm>
            <a:off x="3276600" y="17526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0" name="Line 52"/>
          <p:cNvSpPr>
            <a:spLocks noChangeShapeType="1"/>
          </p:cNvSpPr>
          <p:nvPr/>
        </p:nvSpPr>
        <p:spPr bwMode="auto">
          <a:xfrm>
            <a:off x="3276600" y="17526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1" name="Line 53"/>
          <p:cNvSpPr>
            <a:spLocks noChangeShapeType="1"/>
          </p:cNvSpPr>
          <p:nvPr/>
        </p:nvSpPr>
        <p:spPr bwMode="auto">
          <a:xfrm flipV="1">
            <a:off x="3276600" y="16002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2" name="Line 54"/>
          <p:cNvSpPr>
            <a:spLocks noChangeShapeType="1"/>
          </p:cNvSpPr>
          <p:nvPr/>
        </p:nvSpPr>
        <p:spPr bwMode="auto">
          <a:xfrm>
            <a:off x="3276600" y="17526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3" name="Text Box 55"/>
          <p:cNvSpPr txBox="1">
            <a:spLocks noChangeArrowheads="1"/>
          </p:cNvSpPr>
          <p:nvPr/>
        </p:nvSpPr>
        <p:spPr bwMode="auto">
          <a:xfrm>
            <a:off x="9525000" y="4555216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1630264" name="Rectangle 56"/>
          <p:cNvSpPr>
            <a:spLocks noChangeArrowheads="1"/>
          </p:cNvSpPr>
          <p:nvPr/>
        </p:nvSpPr>
        <p:spPr bwMode="auto">
          <a:xfrm>
            <a:off x="588170" y="3505200"/>
            <a:ext cx="710803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  <p:graphicFrame>
        <p:nvGraphicFramePr>
          <p:cNvPr id="57" name="Object 4">
            <a:extLst>
              <a:ext uri="{FF2B5EF4-FFF2-40B4-BE49-F238E27FC236}">
                <a16:creationId xmlns:a16="http://schemas.microsoft.com/office/drawing/2014/main" id="{758BBD20-4029-4319-A11C-F3906F5EB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177171"/>
              </p:ext>
            </p:extLst>
          </p:nvPr>
        </p:nvGraphicFramePr>
        <p:xfrm>
          <a:off x="6080920" y="5668051"/>
          <a:ext cx="55753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73240" imgH="698400" progId="Equation.3">
                  <p:embed/>
                </p:oleObj>
              </mc:Choice>
              <mc:Fallback>
                <p:oleObj name="Equation" r:id="rId2" imgW="3873240" imgH="698400" progId="Equation.3">
                  <p:embed/>
                  <p:pic>
                    <p:nvPicPr>
                      <p:cNvPr id="1640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920" y="5668051"/>
                        <a:ext cx="5575300" cy="9985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5901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Line 2"/>
          <p:cNvSpPr>
            <a:spLocks noChangeShapeType="1"/>
          </p:cNvSpPr>
          <p:nvPr/>
        </p:nvSpPr>
        <p:spPr bwMode="auto">
          <a:xfrm flipV="1">
            <a:off x="2895600" y="2514600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5" name="Freeform 3" descr="5%"/>
          <p:cNvSpPr>
            <a:spLocks/>
          </p:cNvSpPr>
          <p:nvPr/>
        </p:nvSpPr>
        <p:spPr bwMode="auto">
          <a:xfrm rot="-5400000">
            <a:off x="1986757" y="18232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619125" y="334170"/>
            <a:ext cx="8280400" cy="12192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1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63763" y="28781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31238" name="Group 6"/>
          <p:cNvGrpSpPr>
            <a:grpSpLocks/>
          </p:cNvGrpSpPr>
          <p:nvPr/>
        </p:nvGrpSpPr>
        <p:grpSpPr bwMode="auto">
          <a:xfrm>
            <a:off x="7010400" y="1600201"/>
            <a:ext cx="3429000" cy="3508375"/>
            <a:chOff x="3456" y="1440"/>
            <a:chExt cx="2160" cy="2210"/>
          </a:xfrm>
        </p:grpSpPr>
        <p:sp>
          <p:nvSpPr>
            <p:cNvPr id="1631239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0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1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2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3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4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5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6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7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8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9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0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1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2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3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54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55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6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7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8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9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60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61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1262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1263" name="Oval 31"/>
          <p:cNvSpPr>
            <a:spLocks noChangeArrowheads="1"/>
          </p:cNvSpPr>
          <p:nvPr/>
        </p:nvSpPr>
        <p:spPr bwMode="auto">
          <a:xfrm rot="-5400000">
            <a:off x="3276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4" name="Oval 32"/>
          <p:cNvSpPr>
            <a:spLocks noChangeArrowheads="1"/>
          </p:cNvSpPr>
          <p:nvPr/>
        </p:nvSpPr>
        <p:spPr bwMode="auto">
          <a:xfrm rot="-5400000">
            <a:off x="3200400" y="1981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5" name="Oval 33"/>
          <p:cNvSpPr>
            <a:spLocks noChangeArrowheads="1"/>
          </p:cNvSpPr>
          <p:nvPr/>
        </p:nvSpPr>
        <p:spPr bwMode="auto">
          <a:xfrm rot="-5400000">
            <a:off x="2362200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6" name="Oval 34"/>
          <p:cNvSpPr>
            <a:spLocks noChangeArrowheads="1"/>
          </p:cNvSpPr>
          <p:nvPr/>
        </p:nvSpPr>
        <p:spPr bwMode="auto">
          <a:xfrm rot="-5400000">
            <a:off x="3427413" y="22844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7" name="Freeform 35" descr="5%"/>
          <p:cNvSpPr>
            <a:spLocks/>
          </p:cNvSpPr>
          <p:nvPr/>
        </p:nvSpPr>
        <p:spPr bwMode="auto">
          <a:xfrm rot="5400000" flipV="1">
            <a:off x="4876800" y="16764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68" name="Oval 36"/>
          <p:cNvSpPr>
            <a:spLocks noChangeArrowheads="1"/>
          </p:cNvSpPr>
          <p:nvPr/>
        </p:nvSpPr>
        <p:spPr bwMode="auto">
          <a:xfrm rot="5400000" flipV="1">
            <a:off x="6400800" y="2133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9" name="Oval 37"/>
          <p:cNvSpPr>
            <a:spLocks noChangeArrowheads="1"/>
          </p:cNvSpPr>
          <p:nvPr/>
        </p:nvSpPr>
        <p:spPr bwMode="auto">
          <a:xfrm rot="5400000" flipV="1">
            <a:off x="5040313" y="2132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0" name="Oval 38"/>
          <p:cNvSpPr>
            <a:spLocks noChangeArrowheads="1"/>
          </p:cNvSpPr>
          <p:nvPr/>
        </p:nvSpPr>
        <p:spPr bwMode="auto">
          <a:xfrm rot="5400000" flipV="1">
            <a:off x="5562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1" name="Oval 39"/>
          <p:cNvSpPr>
            <a:spLocks noChangeArrowheads="1"/>
          </p:cNvSpPr>
          <p:nvPr/>
        </p:nvSpPr>
        <p:spPr bwMode="auto">
          <a:xfrm rot="5400000" flipV="1">
            <a:off x="55626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2" name="Text Box 40"/>
          <p:cNvSpPr txBox="1">
            <a:spLocks noChangeArrowheads="1"/>
          </p:cNvSpPr>
          <p:nvPr/>
        </p:nvSpPr>
        <p:spPr bwMode="auto">
          <a:xfrm>
            <a:off x="9496379" y="475684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31273" name="Rectangle 41"/>
          <p:cNvSpPr>
            <a:spLocks noChangeArrowheads="1"/>
          </p:cNvSpPr>
          <p:nvPr/>
        </p:nvSpPr>
        <p:spPr bwMode="auto">
          <a:xfrm>
            <a:off x="619125" y="3733800"/>
            <a:ext cx="70770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  <p:sp>
        <p:nvSpPr>
          <p:cNvPr id="1631274" name="Text Box 42"/>
          <p:cNvSpPr txBox="1">
            <a:spLocks noChangeArrowheads="1"/>
          </p:cNvSpPr>
          <p:nvPr/>
        </p:nvSpPr>
        <p:spPr bwMode="auto">
          <a:xfrm>
            <a:off x="2743200" y="2362200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631275" name="Text Box 43"/>
          <p:cNvSpPr txBox="1">
            <a:spLocks noChangeArrowheads="1"/>
          </p:cNvSpPr>
          <p:nvPr/>
        </p:nvSpPr>
        <p:spPr bwMode="auto">
          <a:xfrm>
            <a:off x="5638800" y="2362200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</p:spTree>
    <p:extLst>
      <p:ext uri="{BB962C8B-B14F-4D97-AF65-F5344CB8AC3E}">
        <p14:creationId xmlns:p14="http://schemas.microsoft.com/office/powerpoint/2010/main" val="15890790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Link – Complete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way to view the processing of the hierarchical algorithm is that we create links between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elements</a:t>
            </a:r>
            <a:r>
              <a:rPr lang="en-US" dirty="0"/>
              <a:t> in order of </a:t>
            </a:r>
            <a:r>
              <a:rPr lang="en-US" dirty="0">
                <a:solidFill>
                  <a:srgbClr val="0070C0"/>
                </a:solidFill>
              </a:rPr>
              <a:t>increasing distance</a:t>
            </a:r>
          </a:p>
          <a:p>
            <a:pPr lvl="1"/>
            <a:r>
              <a:rPr lang="en-US" dirty="0"/>
              <a:t>The MIN – </a:t>
            </a:r>
            <a:r>
              <a:rPr lang="en-US" dirty="0">
                <a:solidFill>
                  <a:srgbClr val="FF0000"/>
                </a:solidFill>
              </a:rPr>
              <a:t>Single Link</a:t>
            </a:r>
            <a:r>
              <a:rPr lang="en-US" dirty="0"/>
              <a:t>, will merge two clusters when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single pair </a:t>
            </a:r>
            <a:r>
              <a:rPr lang="en-US" dirty="0"/>
              <a:t>of elements is linked</a:t>
            </a:r>
          </a:p>
          <a:p>
            <a:pPr lvl="1"/>
            <a:r>
              <a:rPr lang="en-US" dirty="0"/>
              <a:t>The MAX – </a:t>
            </a:r>
            <a:r>
              <a:rPr lang="en-US" dirty="0">
                <a:solidFill>
                  <a:srgbClr val="FF0000"/>
                </a:solidFill>
              </a:rPr>
              <a:t>Complete Linkage </a:t>
            </a:r>
            <a:r>
              <a:rPr lang="en-US" dirty="0"/>
              <a:t>will merge two clusters when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all pairs </a:t>
            </a:r>
            <a:r>
              <a:rPr lang="en-US" dirty="0"/>
              <a:t>of elements have been linked.</a:t>
            </a:r>
          </a:p>
        </p:txBody>
      </p:sp>
    </p:spTree>
    <p:extLst>
      <p:ext uri="{BB962C8B-B14F-4D97-AF65-F5344CB8AC3E}">
        <p14:creationId xmlns:p14="http://schemas.microsoft.com/office/powerpoint/2010/main" val="28426136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>
            <a:stCxn id="1633289" idx="9"/>
            <a:endCxn id="1633286" idx="1"/>
          </p:cNvCxnSpPr>
          <p:nvPr/>
        </p:nvCxnSpPr>
        <p:spPr>
          <a:xfrm>
            <a:off x="2405063" y="3086100"/>
            <a:ext cx="827088" cy="14763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633290" idx="9"/>
            <a:endCxn id="1633291" idx="0"/>
          </p:cNvCxnSpPr>
          <p:nvPr/>
        </p:nvCxnSpPr>
        <p:spPr>
          <a:xfrm>
            <a:off x="4279902" y="3778250"/>
            <a:ext cx="631825" cy="650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4" y="221549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Clustering: MIN</a:t>
            </a:r>
          </a:p>
        </p:txBody>
      </p:sp>
      <p:sp>
        <p:nvSpPr>
          <p:cNvPr id="1633283" name="Text Box 3"/>
          <p:cNvSpPr txBox="1">
            <a:spLocks noChangeArrowheads="1"/>
          </p:cNvSpPr>
          <p:nvPr/>
        </p:nvSpPr>
        <p:spPr bwMode="auto">
          <a:xfrm>
            <a:off x="2438400" y="6034088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Nested Clusters</a:t>
            </a:r>
          </a:p>
        </p:txBody>
      </p:sp>
      <p:sp>
        <p:nvSpPr>
          <p:cNvPr id="1633284" name="Text Box 4"/>
          <p:cNvSpPr txBox="1">
            <a:spLocks noChangeArrowheads="1"/>
          </p:cNvSpPr>
          <p:nvPr/>
        </p:nvSpPr>
        <p:spPr bwMode="auto">
          <a:xfrm>
            <a:off x="5010151" y="6034088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Dendrogram</a:t>
            </a:r>
            <a:endParaRPr lang="en-US" dirty="0"/>
          </a:p>
        </p:txBody>
      </p:sp>
      <p:grpSp>
        <p:nvGrpSpPr>
          <p:cNvPr id="1633285" name="Group 5"/>
          <p:cNvGrpSpPr>
            <a:grpSpLocks/>
          </p:cNvGrpSpPr>
          <p:nvPr/>
        </p:nvGrpSpPr>
        <p:grpSpPr bwMode="auto">
          <a:xfrm>
            <a:off x="2271713" y="2092326"/>
            <a:ext cx="3055938" cy="2747963"/>
            <a:chOff x="471" y="1117"/>
            <a:chExt cx="1925" cy="1731"/>
          </a:xfrm>
        </p:grpSpPr>
        <p:sp>
          <p:nvSpPr>
            <p:cNvPr id="1633286" name="Freeform 6"/>
            <p:cNvSpPr>
              <a:spLocks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7" name="Freeform 7"/>
            <p:cNvSpPr>
              <a:spLocks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8" name="Freeform 8"/>
            <p:cNvSpPr>
              <a:spLocks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9" name="Freeform 9"/>
            <p:cNvSpPr>
              <a:spLocks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0" name="Freeform 10"/>
            <p:cNvSpPr>
              <a:spLocks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1" name="Freeform 11"/>
            <p:cNvSpPr>
              <a:spLocks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2" name="Rectangle 12"/>
            <p:cNvSpPr>
              <a:spLocks noChangeArrowheads="1"/>
            </p:cNvSpPr>
            <p:nvPr/>
          </p:nvSpPr>
          <p:spPr bwMode="auto">
            <a:xfrm>
              <a:off x="2032" y="1117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3293" name="Rectangle 13"/>
            <p:cNvSpPr>
              <a:spLocks noChangeArrowheads="1"/>
            </p:cNvSpPr>
            <p:nvPr/>
          </p:nvSpPr>
          <p:spPr bwMode="auto">
            <a:xfrm>
              <a:off x="1256" y="1764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3294" name="Rectangle 14"/>
            <p:cNvSpPr>
              <a:spLocks noChangeArrowheads="1"/>
            </p:cNvSpPr>
            <p:nvPr/>
          </p:nvSpPr>
          <p:spPr bwMode="auto">
            <a:xfrm>
              <a:off x="1810" y="2069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3295" name="Rectangle 15"/>
            <p:cNvSpPr>
              <a:spLocks noChangeArrowheads="1"/>
            </p:cNvSpPr>
            <p:nvPr/>
          </p:nvSpPr>
          <p:spPr bwMode="auto">
            <a:xfrm>
              <a:off x="1422" y="2635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3296" name="Rectangle 16"/>
            <p:cNvSpPr>
              <a:spLocks noChangeArrowheads="1"/>
            </p:cNvSpPr>
            <p:nvPr/>
          </p:nvSpPr>
          <p:spPr bwMode="auto">
            <a:xfrm>
              <a:off x="648" y="1626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3297" name="Rectangle 17"/>
            <p:cNvSpPr>
              <a:spLocks noChangeArrowheads="1"/>
            </p:cNvSpPr>
            <p:nvPr/>
          </p:nvSpPr>
          <p:spPr bwMode="auto">
            <a:xfrm>
              <a:off x="2307" y="2125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3298" name="Group 18"/>
          <p:cNvGrpSpPr>
            <a:grpSpLocks/>
          </p:cNvGrpSpPr>
          <p:nvPr/>
        </p:nvGrpSpPr>
        <p:grpSpPr bwMode="auto">
          <a:xfrm>
            <a:off x="4019550" y="3182937"/>
            <a:ext cx="1423988" cy="914400"/>
            <a:chOff x="1572" y="1804"/>
            <a:chExt cx="897" cy="576"/>
          </a:xfrm>
        </p:grpSpPr>
        <p:sp>
          <p:nvSpPr>
            <p:cNvPr id="1633299" name="Freeform 19"/>
            <p:cNvSpPr>
              <a:spLocks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0" name="Rectangle 20"/>
            <p:cNvSpPr>
              <a:spLocks noChangeArrowheads="1"/>
            </p:cNvSpPr>
            <p:nvPr/>
          </p:nvSpPr>
          <p:spPr bwMode="auto">
            <a:xfrm>
              <a:off x="1944" y="1804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3301" name="Group 21"/>
          <p:cNvGrpSpPr>
            <a:grpSpLocks/>
          </p:cNvGrpSpPr>
          <p:nvPr/>
        </p:nvGrpSpPr>
        <p:grpSpPr bwMode="auto">
          <a:xfrm>
            <a:off x="2051050" y="2808288"/>
            <a:ext cx="1735138" cy="1106488"/>
            <a:chOff x="332" y="1568"/>
            <a:chExt cx="1093" cy="697"/>
          </a:xfrm>
        </p:grpSpPr>
        <p:sp>
          <p:nvSpPr>
            <p:cNvPr id="1633302" name="Freeform 22"/>
            <p:cNvSpPr>
              <a:spLocks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3" name="Rectangle 23"/>
            <p:cNvSpPr>
              <a:spLocks noChangeArrowheads="1"/>
            </p:cNvSpPr>
            <p:nvPr/>
          </p:nvSpPr>
          <p:spPr bwMode="auto">
            <a:xfrm>
              <a:off x="949" y="2052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3304" name="Group 24"/>
          <p:cNvGrpSpPr>
            <a:grpSpLocks/>
          </p:cNvGrpSpPr>
          <p:nvPr/>
        </p:nvGrpSpPr>
        <p:grpSpPr bwMode="auto">
          <a:xfrm>
            <a:off x="1968501" y="2390776"/>
            <a:ext cx="3675063" cy="2097087"/>
            <a:chOff x="280" y="1305"/>
            <a:chExt cx="2315" cy="1321"/>
          </a:xfrm>
        </p:grpSpPr>
        <p:sp>
          <p:nvSpPr>
            <p:cNvPr id="1633305" name="Freeform 25"/>
            <p:cNvSpPr>
              <a:spLocks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6" name="Rectangle 26"/>
            <p:cNvSpPr>
              <a:spLocks noChangeArrowheads="1"/>
            </p:cNvSpPr>
            <p:nvPr/>
          </p:nvSpPr>
          <p:spPr bwMode="auto">
            <a:xfrm>
              <a:off x="1390" y="1305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</p:grpSp>
      <p:grpSp>
        <p:nvGrpSpPr>
          <p:cNvPr id="1633307" name="Group 27"/>
          <p:cNvGrpSpPr>
            <a:grpSpLocks/>
          </p:cNvGrpSpPr>
          <p:nvPr/>
        </p:nvGrpSpPr>
        <p:grpSpPr bwMode="auto">
          <a:xfrm>
            <a:off x="1906588" y="2270125"/>
            <a:ext cx="3795712" cy="2871788"/>
            <a:chOff x="241" y="1229"/>
            <a:chExt cx="2391" cy="1809"/>
          </a:xfrm>
        </p:grpSpPr>
        <p:sp>
          <p:nvSpPr>
            <p:cNvPr id="1633308" name="Freeform 28"/>
            <p:cNvSpPr>
              <a:spLocks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9" name="Rectangle 29"/>
            <p:cNvSpPr>
              <a:spLocks noChangeArrowheads="1"/>
            </p:cNvSpPr>
            <p:nvPr/>
          </p:nvSpPr>
          <p:spPr bwMode="auto">
            <a:xfrm>
              <a:off x="1239" y="2825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</p:grpSp>
      <p:grpSp>
        <p:nvGrpSpPr>
          <p:cNvPr id="1633310" name="Group 30"/>
          <p:cNvGrpSpPr>
            <a:grpSpLocks/>
          </p:cNvGrpSpPr>
          <p:nvPr/>
        </p:nvGrpSpPr>
        <p:grpSpPr bwMode="auto">
          <a:xfrm>
            <a:off x="1831976" y="1866900"/>
            <a:ext cx="4003675" cy="3530600"/>
            <a:chOff x="194" y="975"/>
            <a:chExt cx="2522" cy="2224"/>
          </a:xfrm>
        </p:grpSpPr>
        <p:sp>
          <p:nvSpPr>
            <p:cNvPr id="1633311" name="Rectangle 31"/>
            <p:cNvSpPr>
              <a:spLocks noChangeArrowheads="1"/>
            </p:cNvSpPr>
            <p:nvPr/>
          </p:nvSpPr>
          <p:spPr bwMode="auto">
            <a:xfrm>
              <a:off x="2138" y="975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3312" name="Freeform 32"/>
            <p:cNvSpPr>
              <a:spLocks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331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7162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13519"/>
              </p:ext>
            </p:extLst>
          </p:nvPr>
        </p:nvGraphicFramePr>
        <p:xfrm>
          <a:off x="6934201" y="137159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03613"/>
              </p:ext>
            </p:extLst>
          </p:nvPr>
        </p:nvGraphicFramePr>
        <p:xfrm>
          <a:off x="6934201" y="137160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955477"/>
              </p:ext>
            </p:extLst>
          </p:nvPr>
        </p:nvGraphicFramePr>
        <p:xfrm>
          <a:off x="6934201" y="139319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762177"/>
              </p:ext>
            </p:extLst>
          </p:nvPr>
        </p:nvGraphicFramePr>
        <p:xfrm>
          <a:off x="6934201" y="138684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92660"/>
              </p:ext>
            </p:extLst>
          </p:nvPr>
        </p:nvGraphicFramePr>
        <p:xfrm>
          <a:off x="6934201" y="139820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120132"/>
              </p:ext>
            </p:extLst>
          </p:nvPr>
        </p:nvGraphicFramePr>
        <p:xfrm>
          <a:off x="6934201" y="137731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47" name="Straight Connector 46"/>
          <p:cNvCxnSpPr>
            <a:stCxn id="1633286" idx="10"/>
            <a:endCxn id="1633290" idx="1"/>
          </p:cNvCxnSpPr>
          <p:nvPr/>
        </p:nvCxnSpPr>
        <p:spPr>
          <a:xfrm>
            <a:off x="3346452" y="3309939"/>
            <a:ext cx="803275" cy="414337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33290" idx="13"/>
            <a:endCxn id="1633288" idx="6"/>
          </p:cNvCxnSpPr>
          <p:nvPr/>
        </p:nvCxnSpPr>
        <p:spPr>
          <a:xfrm flipH="1">
            <a:off x="3700464" y="3816350"/>
            <a:ext cx="487363" cy="78105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33287" idx="12"/>
            <a:endCxn id="1633290" idx="5"/>
          </p:cNvCxnSpPr>
          <p:nvPr/>
        </p:nvCxnSpPr>
        <p:spPr>
          <a:xfrm flipH="1">
            <a:off x="4241802" y="2311401"/>
            <a:ext cx="360363" cy="137477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33286" idx="11"/>
            <a:endCxn id="1633288" idx="3"/>
          </p:cNvCxnSpPr>
          <p:nvPr/>
        </p:nvCxnSpPr>
        <p:spPr>
          <a:xfrm>
            <a:off x="3322639" y="3325814"/>
            <a:ext cx="301624" cy="125888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DE3EDE8-46C3-5345-9B23-9DE9F889E8DB}"/>
              </a:ext>
            </a:extLst>
          </p:cNvPr>
          <p:cNvSpPr/>
          <p:nvPr/>
        </p:nvSpPr>
        <p:spPr>
          <a:xfrm>
            <a:off x="6324600" y="4572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/>
              <a:t>The MIN – </a:t>
            </a:r>
            <a:r>
              <a:rPr lang="en-US" dirty="0">
                <a:solidFill>
                  <a:srgbClr val="FF0000"/>
                </a:solidFill>
              </a:rPr>
              <a:t>Single Link</a:t>
            </a:r>
            <a:r>
              <a:rPr lang="en-US" dirty="0"/>
              <a:t>, will merge two clusters when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single pair </a:t>
            </a:r>
            <a:r>
              <a:rPr lang="en-US" dirty="0"/>
              <a:t>of elements is linked</a:t>
            </a:r>
          </a:p>
        </p:txBody>
      </p:sp>
    </p:spTree>
    <p:extLst>
      <p:ext uri="{BB962C8B-B14F-4D97-AF65-F5344CB8AC3E}">
        <p14:creationId xmlns:p14="http://schemas.microsoft.com/office/powerpoint/2010/main" val="408526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328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2914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Strength of MIN</a:t>
            </a:r>
          </a:p>
        </p:txBody>
      </p:sp>
      <p:sp>
        <p:nvSpPr>
          <p:cNvPr id="1634307" name="Text Box 3"/>
          <p:cNvSpPr txBox="1">
            <a:spLocks noChangeArrowheads="1"/>
          </p:cNvSpPr>
          <p:nvPr/>
        </p:nvSpPr>
        <p:spPr bwMode="auto">
          <a:xfrm>
            <a:off x="2590800" y="4267201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grpSp>
        <p:nvGrpSpPr>
          <p:cNvPr id="1634308" name="Group 4"/>
          <p:cNvGrpSpPr>
            <a:grpSpLocks/>
          </p:cNvGrpSpPr>
          <p:nvPr/>
        </p:nvGrpSpPr>
        <p:grpSpPr bwMode="auto">
          <a:xfrm>
            <a:off x="6400800" y="1981201"/>
            <a:ext cx="4103688" cy="2652713"/>
            <a:chOff x="3072" y="1248"/>
            <a:chExt cx="2585" cy="1671"/>
          </a:xfrm>
        </p:grpSpPr>
        <p:sp>
          <p:nvSpPr>
            <p:cNvPr id="1634309" name="Text Box 5"/>
            <p:cNvSpPr txBox="1">
              <a:spLocks noChangeArrowheads="1"/>
            </p:cNvSpPr>
            <p:nvPr/>
          </p:nvSpPr>
          <p:spPr bwMode="auto">
            <a:xfrm>
              <a:off x="3408" y="268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  <p:pic>
          <p:nvPicPr>
            <p:cNvPr id="16343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8" r="7143"/>
            <a:stretch>
              <a:fillRect/>
            </a:stretch>
          </p:blipFill>
          <p:spPr bwMode="auto">
            <a:xfrm>
              <a:off x="3072" y="1248"/>
              <a:ext cx="2585" cy="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43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5357"/>
          <a:stretch>
            <a:fillRect/>
          </a:stretch>
        </p:blipFill>
        <p:spPr bwMode="auto">
          <a:xfrm>
            <a:off x="1676400" y="1981201"/>
            <a:ext cx="4186238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4312" name="Text Box 8"/>
          <p:cNvSpPr txBox="1">
            <a:spLocks noChangeArrowheads="1"/>
          </p:cNvSpPr>
          <p:nvPr/>
        </p:nvSpPr>
        <p:spPr bwMode="auto">
          <a:xfrm>
            <a:off x="2133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Can handle non-elliptical shapes</a:t>
            </a:r>
          </a:p>
        </p:txBody>
      </p:sp>
    </p:spTree>
    <p:extLst>
      <p:ext uri="{BB962C8B-B14F-4D97-AF65-F5344CB8AC3E}">
        <p14:creationId xmlns:p14="http://schemas.microsoft.com/office/powerpoint/2010/main" val="386202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12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Limitations of MIN</a:t>
            </a:r>
          </a:p>
        </p:txBody>
      </p:sp>
      <p:sp>
        <p:nvSpPr>
          <p:cNvPr id="1635331" name="Text Box 3"/>
          <p:cNvSpPr txBox="1">
            <a:spLocks noChangeArrowheads="1"/>
          </p:cNvSpPr>
          <p:nvPr/>
        </p:nvSpPr>
        <p:spPr bwMode="auto">
          <a:xfrm>
            <a:off x="2590800" y="4724401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35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5333" name="Group 5"/>
          <p:cNvGrpSpPr>
            <a:grpSpLocks/>
          </p:cNvGrpSpPr>
          <p:nvPr/>
        </p:nvGrpSpPr>
        <p:grpSpPr bwMode="auto">
          <a:xfrm>
            <a:off x="5789614" y="1524001"/>
            <a:ext cx="4268787" cy="3567113"/>
            <a:chOff x="2496" y="960"/>
            <a:chExt cx="2689" cy="2247"/>
          </a:xfrm>
        </p:grpSpPr>
        <p:sp>
          <p:nvSpPr>
            <p:cNvPr id="1635334" name="Text Box 6"/>
            <p:cNvSpPr txBox="1">
              <a:spLocks noChangeArrowheads="1"/>
            </p:cNvSpPr>
            <p:nvPr/>
          </p:nvSpPr>
          <p:spPr bwMode="auto">
            <a:xfrm>
              <a:off x="3072" y="2976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  <p:pic>
          <p:nvPicPr>
            <p:cNvPr id="163533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960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5336" name="Text Box 8"/>
          <p:cNvSpPr txBox="1">
            <a:spLocks noChangeArrowheads="1"/>
          </p:cNvSpPr>
          <p:nvPr/>
        </p:nvSpPr>
        <p:spPr bwMode="auto">
          <a:xfrm>
            <a:off x="2133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Sensitive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3834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5336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6" y="385185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Clustering: MAX</a:t>
            </a:r>
          </a:p>
        </p:txBody>
      </p:sp>
      <p:sp>
        <p:nvSpPr>
          <p:cNvPr id="1637379" name="Text Box 3"/>
          <p:cNvSpPr txBox="1">
            <a:spLocks noChangeArrowheads="1"/>
          </p:cNvSpPr>
          <p:nvPr/>
        </p:nvSpPr>
        <p:spPr bwMode="auto">
          <a:xfrm>
            <a:off x="2622550" y="56530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Nested Clusters</a:t>
            </a:r>
          </a:p>
        </p:txBody>
      </p:sp>
      <p:sp>
        <p:nvSpPr>
          <p:cNvPr id="1637380" name="Text Box 4"/>
          <p:cNvSpPr txBox="1">
            <a:spLocks noChangeArrowheads="1"/>
          </p:cNvSpPr>
          <p:nvPr/>
        </p:nvSpPr>
        <p:spPr bwMode="auto">
          <a:xfrm>
            <a:off x="4991326" y="5653088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Dendrogram</a:t>
            </a:r>
            <a:endParaRPr lang="en-US" dirty="0"/>
          </a:p>
        </p:txBody>
      </p:sp>
      <p:pic>
        <p:nvPicPr>
          <p:cNvPr id="16373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9829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7382" name="Group 6"/>
          <p:cNvGrpSpPr>
            <a:grpSpLocks/>
          </p:cNvGrpSpPr>
          <p:nvPr/>
        </p:nvGrpSpPr>
        <p:grpSpPr bwMode="auto">
          <a:xfrm>
            <a:off x="2316164" y="2128839"/>
            <a:ext cx="2998787" cy="2687637"/>
            <a:chOff x="383" y="1437"/>
            <a:chExt cx="1889" cy="1693"/>
          </a:xfrm>
        </p:grpSpPr>
        <p:sp>
          <p:nvSpPr>
            <p:cNvPr id="1637383" name="Freeform 7"/>
            <p:cNvSpPr>
              <a:spLocks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4" name="Freeform 8"/>
            <p:cNvSpPr>
              <a:spLocks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5" name="Freeform 9"/>
            <p:cNvSpPr>
              <a:spLocks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6" name="Freeform 10"/>
            <p:cNvSpPr>
              <a:spLocks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7" name="Freeform 11"/>
            <p:cNvSpPr>
              <a:spLocks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8" name="Freeform 12"/>
            <p:cNvSpPr>
              <a:spLocks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9" name="Rectangle 13"/>
            <p:cNvSpPr>
              <a:spLocks noChangeArrowheads="1"/>
            </p:cNvSpPr>
            <p:nvPr/>
          </p:nvSpPr>
          <p:spPr bwMode="auto">
            <a:xfrm>
              <a:off x="1890" y="1437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7390" name="Rectangle 14"/>
            <p:cNvSpPr>
              <a:spLocks noChangeArrowheads="1"/>
            </p:cNvSpPr>
            <p:nvPr/>
          </p:nvSpPr>
          <p:spPr bwMode="auto">
            <a:xfrm>
              <a:off x="1089" y="2061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7391" name="Rectangle 15"/>
            <p:cNvSpPr>
              <a:spLocks noChangeArrowheads="1"/>
            </p:cNvSpPr>
            <p:nvPr/>
          </p:nvSpPr>
          <p:spPr bwMode="auto">
            <a:xfrm>
              <a:off x="1699" y="2373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7392" name="Rectangle 16"/>
            <p:cNvSpPr>
              <a:spLocks noChangeArrowheads="1"/>
            </p:cNvSpPr>
            <p:nvPr/>
          </p:nvSpPr>
          <p:spPr bwMode="auto">
            <a:xfrm>
              <a:off x="1319" y="29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7393" name="Rectangle 17"/>
            <p:cNvSpPr>
              <a:spLocks noChangeArrowheads="1"/>
            </p:cNvSpPr>
            <p:nvPr/>
          </p:nvSpPr>
          <p:spPr bwMode="auto">
            <a:xfrm>
              <a:off x="517" y="1940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7394" name="Rectangle 18"/>
            <p:cNvSpPr>
              <a:spLocks noChangeArrowheads="1"/>
            </p:cNvSpPr>
            <p:nvPr/>
          </p:nvSpPr>
          <p:spPr bwMode="auto">
            <a:xfrm>
              <a:off x="2188" y="24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7395" name="Group 19"/>
          <p:cNvGrpSpPr>
            <a:grpSpLocks/>
          </p:cNvGrpSpPr>
          <p:nvPr/>
        </p:nvGrpSpPr>
        <p:grpSpPr bwMode="auto">
          <a:xfrm>
            <a:off x="4033838" y="3513138"/>
            <a:ext cx="1401762" cy="893762"/>
            <a:chOff x="1465" y="2309"/>
            <a:chExt cx="883" cy="563"/>
          </a:xfrm>
        </p:grpSpPr>
        <p:sp>
          <p:nvSpPr>
            <p:cNvPr id="1637396" name="Freeform 20"/>
            <p:cNvSpPr>
              <a:spLocks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397" name="Rectangle 21"/>
            <p:cNvSpPr>
              <a:spLocks noChangeArrowheads="1"/>
            </p:cNvSpPr>
            <p:nvPr/>
          </p:nvSpPr>
          <p:spPr bwMode="auto">
            <a:xfrm>
              <a:off x="1831" y="2668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7398" name="Group 22"/>
          <p:cNvGrpSpPr>
            <a:grpSpLocks/>
          </p:cNvGrpSpPr>
          <p:nvPr/>
        </p:nvGrpSpPr>
        <p:grpSpPr bwMode="auto">
          <a:xfrm>
            <a:off x="2228851" y="2554288"/>
            <a:ext cx="1579563" cy="889000"/>
            <a:chOff x="328" y="1705"/>
            <a:chExt cx="995" cy="560"/>
          </a:xfrm>
        </p:grpSpPr>
        <p:sp>
          <p:nvSpPr>
            <p:cNvPr id="1637399" name="Freeform 23"/>
            <p:cNvSpPr>
              <a:spLocks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400" name="Rectangle 24"/>
            <p:cNvSpPr>
              <a:spLocks noChangeArrowheads="1"/>
            </p:cNvSpPr>
            <p:nvPr/>
          </p:nvSpPr>
          <p:spPr bwMode="auto">
            <a:xfrm>
              <a:off x="853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7401" name="Group 25"/>
          <p:cNvGrpSpPr>
            <a:grpSpLocks/>
          </p:cNvGrpSpPr>
          <p:nvPr/>
        </p:nvGrpSpPr>
        <p:grpSpPr bwMode="auto">
          <a:xfrm>
            <a:off x="1884363" y="1887539"/>
            <a:ext cx="3935412" cy="3487737"/>
            <a:chOff x="111" y="1285"/>
            <a:chExt cx="2479" cy="2197"/>
          </a:xfrm>
        </p:grpSpPr>
        <p:sp>
          <p:nvSpPr>
            <p:cNvPr id="1637402" name="Rectangle 26"/>
            <p:cNvSpPr>
              <a:spLocks noChangeArrowheads="1"/>
            </p:cNvSpPr>
            <p:nvPr/>
          </p:nvSpPr>
          <p:spPr bwMode="auto">
            <a:xfrm>
              <a:off x="2484" y="1705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7403" name="Freeform 27"/>
            <p:cNvSpPr>
              <a:spLocks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4" name="Group 28"/>
          <p:cNvGrpSpPr>
            <a:grpSpLocks/>
          </p:cNvGrpSpPr>
          <p:nvPr/>
        </p:nvGrpSpPr>
        <p:grpSpPr bwMode="auto">
          <a:xfrm>
            <a:off x="3406775" y="3287714"/>
            <a:ext cx="2160588" cy="1652587"/>
            <a:chOff x="1070" y="2167"/>
            <a:chExt cx="1361" cy="1041"/>
          </a:xfrm>
        </p:grpSpPr>
        <p:sp>
          <p:nvSpPr>
            <p:cNvPr id="1637405" name="Rectangle 29"/>
            <p:cNvSpPr>
              <a:spLocks noChangeArrowheads="1"/>
            </p:cNvSpPr>
            <p:nvPr/>
          </p:nvSpPr>
          <p:spPr bwMode="auto">
            <a:xfrm>
              <a:off x="1070" y="256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37406" name="Freeform 30"/>
            <p:cNvSpPr>
              <a:spLocks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7" name="Group 31"/>
          <p:cNvGrpSpPr>
            <a:grpSpLocks/>
          </p:cNvGrpSpPr>
          <p:nvPr/>
        </p:nvGrpSpPr>
        <p:grpSpPr bwMode="auto">
          <a:xfrm>
            <a:off x="2139951" y="2025651"/>
            <a:ext cx="2906713" cy="1520825"/>
            <a:chOff x="272" y="1372"/>
            <a:chExt cx="1831" cy="958"/>
          </a:xfrm>
        </p:grpSpPr>
        <p:sp>
          <p:nvSpPr>
            <p:cNvPr id="1637408" name="Rectangle 32"/>
            <p:cNvSpPr>
              <a:spLocks noChangeArrowheads="1"/>
            </p:cNvSpPr>
            <p:nvPr/>
          </p:nvSpPr>
          <p:spPr bwMode="auto">
            <a:xfrm>
              <a:off x="1165" y="138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37409" name="Freeform 33"/>
            <p:cNvSpPr>
              <a:spLocks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34928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916551"/>
              </p:ext>
            </p:extLst>
          </p:nvPr>
        </p:nvGraphicFramePr>
        <p:xfrm>
          <a:off x="6985000" y="150749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61742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9" name="Straight Connector 38"/>
          <p:cNvCxnSpPr>
            <a:stCxn id="1637387" idx="8"/>
            <a:endCxn id="1637388" idx="0"/>
          </p:cNvCxnSpPr>
          <p:nvPr/>
        </p:nvCxnSpPr>
        <p:spPr>
          <a:xfrm>
            <a:off x="4297363" y="3759200"/>
            <a:ext cx="614363" cy="904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37386" idx="8"/>
            <a:endCxn id="1637383" idx="0"/>
          </p:cNvCxnSpPr>
          <p:nvPr/>
        </p:nvCxnSpPr>
        <p:spPr>
          <a:xfrm>
            <a:off x="2454275" y="3082925"/>
            <a:ext cx="800100" cy="195262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37383" idx="9"/>
            <a:endCxn id="1637387" idx="2"/>
          </p:cNvCxnSpPr>
          <p:nvPr/>
        </p:nvCxnSpPr>
        <p:spPr>
          <a:xfrm>
            <a:off x="3389313" y="3305176"/>
            <a:ext cx="790575" cy="40322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637387" idx="14"/>
            <a:endCxn id="1637385" idx="5"/>
          </p:cNvCxnSpPr>
          <p:nvPr/>
        </p:nvCxnSpPr>
        <p:spPr>
          <a:xfrm flipH="1">
            <a:off x="3700463" y="3806825"/>
            <a:ext cx="479424" cy="76993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37383" idx="11"/>
            <a:endCxn id="1637385" idx="3"/>
          </p:cNvCxnSpPr>
          <p:nvPr/>
        </p:nvCxnSpPr>
        <p:spPr>
          <a:xfrm>
            <a:off x="3352800" y="3341687"/>
            <a:ext cx="293688" cy="123507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637385" idx="7"/>
            <a:endCxn id="1637388" idx="13"/>
          </p:cNvCxnSpPr>
          <p:nvPr/>
        </p:nvCxnSpPr>
        <p:spPr>
          <a:xfrm flipV="1">
            <a:off x="3736975" y="3914775"/>
            <a:ext cx="1219200" cy="7000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637387" idx="4"/>
            <a:endCxn id="1637384" idx="12"/>
          </p:cNvCxnSpPr>
          <p:nvPr/>
        </p:nvCxnSpPr>
        <p:spPr>
          <a:xfrm flipV="1">
            <a:off x="4225926" y="2347913"/>
            <a:ext cx="382587" cy="1339851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637388" idx="3"/>
            <a:endCxn id="1637384" idx="11"/>
          </p:cNvCxnSpPr>
          <p:nvPr/>
        </p:nvCxnSpPr>
        <p:spPr>
          <a:xfrm flipH="1" flipV="1">
            <a:off x="4632325" y="2341562"/>
            <a:ext cx="323850" cy="144462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637383" idx="7"/>
            <a:endCxn id="1637384" idx="13"/>
          </p:cNvCxnSpPr>
          <p:nvPr/>
        </p:nvCxnSpPr>
        <p:spPr>
          <a:xfrm flipV="1">
            <a:off x="3389313" y="2341562"/>
            <a:ext cx="1192213" cy="90963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637386" idx="6"/>
            <a:endCxn id="1637384" idx="15"/>
          </p:cNvCxnSpPr>
          <p:nvPr/>
        </p:nvCxnSpPr>
        <p:spPr>
          <a:xfrm flipV="1">
            <a:off x="2433639" y="2305051"/>
            <a:ext cx="2109787" cy="72707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637387" idx="1"/>
            <a:endCxn id="1637386" idx="8"/>
          </p:cNvCxnSpPr>
          <p:nvPr/>
        </p:nvCxnSpPr>
        <p:spPr>
          <a:xfrm flipH="1" flipV="1">
            <a:off x="2454276" y="3082925"/>
            <a:ext cx="1711325" cy="6492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637385" idx="2"/>
            <a:endCxn id="1637386" idx="9"/>
          </p:cNvCxnSpPr>
          <p:nvPr/>
        </p:nvCxnSpPr>
        <p:spPr>
          <a:xfrm flipH="1" flipV="1">
            <a:off x="2451101" y="3109914"/>
            <a:ext cx="1171575" cy="148113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451"/>
              </p:ext>
            </p:extLst>
          </p:nvPr>
        </p:nvGraphicFramePr>
        <p:xfrm>
          <a:off x="6985000" y="150668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238570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626"/>
              </p:ext>
            </p:extLst>
          </p:nvPr>
        </p:nvGraphicFramePr>
        <p:xfrm>
          <a:off x="6985000" y="1523421"/>
          <a:ext cx="3219451" cy="2366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7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612900"/>
              </p:ext>
            </p:extLst>
          </p:nvPr>
        </p:nvGraphicFramePr>
        <p:xfrm>
          <a:off x="6985000" y="1518276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1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283089"/>
              </p:ext>
            </p:extLst>
          </p:nvPr>
        </p:nvGraphicFramePr>
        <p:xfrm>
          <a:off x="6985000" y="1515427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005801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235039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40266"/>
              </p:ext>
            </p:extLst>
          </p:nvPr>
        </p:nvGraphicFramePr>
        <p:xfrm>
          <a:off x="6985000" y="1522356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EFCE572-A655-8343-A26E-A5643CFE6934}"/>
              </a:ext>
            </a:extLst>
          </p:cNvPr>
          <p:cNvSpPr/>
          <p:nvPr/>
        </p:nvSpPr>
        <p:spPr>
          <a:xfrm>
            <a:off x="6172200" y="3048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/>
              <a:t>The MAX – </a:t>
            </a:r>
            <a:r>
              <a:rPr lang="en-US" dirty="0">
                <a:solidFill>
                  <a:srgbClr val="FF0000"/>
                </a:solidFill>
              </a:rPr>
              <a:t>Complete Linkage </a:t>
            </a:r>
            <a:r>
              <a:rPr lang="en-US" dirty="0"/>
              <a:t>will merge two clusters when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all pairs </a:t>
            </a:r>
            <a:r>
              <a:rPr lang="en-US" dirty="0"/>
              <a:t>of elements have been linked.</a:t>
            </a:r>
          </a:p>
        </p:txBody>
      </p:sp>
    </p:spTree>
    <p:extLst>
      <p:ext uri="{BB962C8B-B14F-4D97-AF65-F5344CB8AC3E}">
        <p14:creationId xmlns:p14="http://schemas.microsoft.com/office/powerpoint/2010/main" val="3057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73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Types of </a:t>
            </a:r>
            <a:r>
              <a:rPr lang="en-US" dirty="0" err="1"/>
              <a:t>Clusterings</a:t>
            </a:r>
            <a:endParaRPr lang="en-US" dirty="0"/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47800"/>
            <a:ext cx="112903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/>
              <a:t>Important distinction between </a:t>
            </a:r>
            <a:r>
              <a:rPr lang="en-US" dirty="0">
                <a:solidFill>
                  <a:srgbClr val="0070C0"/>
                </a:solidFill>
              </a:rPr>
              <a:t>hierarchical </a:t>
            </a:r>
            <a:r>
              <a:rPr lang="en-US" dirty="0"/>
              <a:t>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partitional </a:t>
            </a:r>
            <a:r>
              <a:rPr lang="en-US" dirty="0"/>
              <a:t>sets of clusters </a:t>
            </a:r>
            <a:endParaRPr lang="en-US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</a:pPr>
            <a:endParaRPr lang="en-US" sz="12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Clustering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division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en-US" dirty="0"/>
              <a:t> data objects into subsets (</a:t>
            </a:r>
            <a:r>
              <a:rPr lang="en-US" dirty="0">
                <a:solidFill>
                  <a:srgbClr val="FF0000"/>
                </a:solidFill>
              </a:rPr>
              <a:t>clusters</a:t>
            </a:r>
            <a:r>
              <a:rPr lang="en-US" dirty="0"/>
              <a:t>) such that each data object is in exactly one subset</a:t>
            </a:r>
          </a:p>
          <a:p>
            <a:pPr marL="742950" lvl="1" indent="-285750">
              <a:lnSpc>
                <a:spcPct val="90000"/>
              </a:lnSpc>
            </a:pPr>
            <a:endParaRPr lang="en-US" sz="10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clustering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set of nested clusters organized as a hierarchical tree </a:t>
            </a:r>
          </a:p>
        </p:txBody>
      </p:sp>
    </p:spTree>
    <p:extLst>
      <p:ext uri="{BB962C8B-B14F-4D97-AF65-F5344CB8AC3E}">
        <p14:creationId xmlns:p14="http://schemas.microsoft.com/office/powerpoint/2010/main" val="27095342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Strength of MAX</a:t>
            </a:r>
          </a:p>
        </p:txBody>
      </p:sp>
      <p:sp>
        <p:nvSpPr>
          <p:cNvPr id="1638403" name="Text Box 3"/>
          <p:cNvSpPr txBox="1">
            <a:spLocks noChangeArrowheads="1"/>
          </p:cNvSpPr>
          <p:nvPr/>
        </p:nvSpPr>
        <p:spPr bwMode="auto">
          <a:xfrm>
            <a:off x="2894013" y="4357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38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>
            <a:fillRect/>
          </a:stretch>
        </p:blipFill>
        <p:spPr bwMode="auto">
          <a:xfrm>
            <a:off x="1827214" y="1295400"/>
            <a:ext cx="426878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405" name="Group 5"/>
          <p:cNvGrpSpPr>
            <a:grpSpLocks/>
          </p:cNvGrpSpPr>
          <p:nvPr/>
        </p:nvGrpSpPr>
        <p:grpSpPr bwMode="auto">
          <a:xfrm>
            <a:off x="5865814" y="1219200"/>
            <a:ext cx="4268787" cy="3505200"/>
            <a:chOff x="2735" y="768"/>
            <a:chExt cx="2689" cy="2208"/>
          </a:xfrm>
        </p:grpSpPr>
        <p:sp>
          <p:nvSpPr>
            <p:cNvPr id="1638406" name="Text Box 6"/>
            <p:cNvSpPr txBox="1">
              <a:spLocks noChangeArrowheads="1"/>
            </p:cNvSpPr>
            <p:nvPr/>
          </p:nvSpPr>
          <p:spPr bwMode="auto">
            <a:xfrm>
              <a:off x="3263" y="274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  <p:pic>
          <p:nvPicPr>
            <p:cNvPr id="163840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5"/>
            <a:stretch>
              <a:fillRect/>
            </a:stretch>
          </p:blipFill>
          <p:spPr bwMode="auto">
            <a:xfrm>
              <a:off x="2735" y="768"/>
              <a:ext cx="2689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8408" name="Text Box 8"/>
          <p:cNvSpPr txBox="1">
            <a:spLocks noChangeArrowheads="1"/>
          </p:cNvSpPr>
          <p:nvPr/>
        </p:nvSpPr>
        <p:spPr bwMode="auto">
          <a:xfrm>
            <a:off x="2133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Less susceptible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8008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08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5464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Limitations of MAX</a:t>
            </a:r>
          </a:p>
        </p:txBody>
      </p:sp>
      <p:pic>
        <p:nvPicPr>
          <p:cNvPr id="1639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428" name="Text Box 4"/>
          <p:cNvSpPr txBox="1">
            <a:spLocks noChangeArrowheads="1"/>
          </p:cNvSpPr>
          <p:nvPr/>
        </p:nvSpPr>
        <p:spPr bwMode="auto">
          <a:xfrm>
            <a:off x="2590800" y="4738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grpSp>
        <p:nvGrpSpPr>
          <p:cNvPr id="1639429" name="Group 5"/>
          <p:cNvGrpSpPr>
            <a:grpSpLocks/>
          </p:cNvGrpSpPr>
          <p:nvPr/>
        </p:nvGrpSpPr>
        <p:grpSpPr bwMode="auto">
          <a:xfrm>
            <a:off x="5942014" y="1371600"/>
            <a:ext cx="4268787" cy="3733800"/>
            <a:chOff x="2783" y="864"/>
            <a:chExt cx="2689" cy="2352"/>
          </a:xfrm>
        </p:grpSpPr>
        <p:pic>
          <p:nvPicPr>
            <p:cNvPr id="16394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" y="864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431" name="Text Box 7"/>
            <p:cNvSpPr txBox="1">
              <a:spLocks noChangeArrowheads="1"/>
            </p:cNvSpPr>
            <p:nvPr/>
          </p:nvSpPr>
          <p:spPr bwMode="auto">
            <a:xfrm>
              <a:off x="3263" y="298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</p:grpSp>
      <p:sp>
        <p:nvSpPr>
          <p:cNvPr id="1639432" name="Text Box 8"/>
          <p:cNvSpPr txBox="1">
            <a:spLocks noChangeArrowheads="1"/>
          </p:cNvSpPr>
          <p:nvPr/>
        </p:nvSpPr>
        <p:spPr bwMode="auto">
          <a:xfrm>
            <a:off x="2133600" y="5486401"/>
            <a:ext cx="6324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Tends to break large clusters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41863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32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2" y="328660"/>
            <a:ext cx="8661400" cy="12954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1475" name="Text Box 3"/>
          <p:cNvSpPr txBox="1">
            <a:spLocks noChangeArrowheads="1"/>
          </p:cNvSpPr>
          <p:nvPr/>
        </p:nvSpPr>
        <p:spPr bwMode="auto">
          <a:xfrm>
            <a:off x="2438400" y="5805488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Nested Clusters</a:t>
            </a:r>
          </a:p>
        </p:txBody>
      </p:sp>
      <p:sp>
        <p:nvSpPr>
          <p:cNvPr id="1641476" name="Text Box 4"/>
          <p:cNvSpPr txBox="1">
            <a:spLocks noChangeArrowheads="1"/>
          </p:cNvSpPr>
          <p:nvPr/>
        </p:nvSpPr>
        <p:spPr bwMode="auto">
          <a:xfrm>
            <a:off x="4791076" y="5805487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Dendrogram</a:t>
            </a:r>
            <a:endParaRPr lang="en-US" dirty="0"/>
          </a:p>
        </p:txBody>
      </p:sp>
      <p:pic>
        <p:nvPicPr>
          <p:cNvPr id="16414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7013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41478" name="Group 6"/>
          <p:cNvGrpSpPr>
            <a:grpSpLocks/>
          </p:cNvGrpSpPr>
          <p:nvPr/>
        </p:nvGrpSpPr>
        <p:grpSpPr bwMode="auto">
          <a:xfrm>
            <a:off x="2332039" y="2230437"/>
            <a:ext cx="2792413" cy="2508250"/>
            <a:chOff x="509" y="1252"/>
            <a:chExt cx="1759" cy="1580"/>
          </a:xfrm>
        </p:grpSpPr>
        <p:sp>
          <p:nvSpPr>
            <p:cNvPr id="1641479" name="Freeform 7"/>
            <p:cNvSpPr>
              <a:spLocks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0" name="Freeform 8"/>
            <p:cNvSpPr>
              <a:spLocks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1" name="Freeform 9"/>
            <p:cNvSpPr>
              <a:spLocks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2" name="Freeform 10"/>
            <p:cNvSpPr>
              <a:spLocks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3" name="Freeform 11"/>
            <p:cNvSpPr>
              <a:spLocks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4" name="Freeform 12"/>
            <p:cNvSpPr>
              <a:spLocks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5" name="Rectangle 13"/>
            <p:cNvSpPr>
              <a:spLocks noChangeArrowheads="1"/>
            </p:cNvSpPr>
            <p:nvPr/>
          </p:nvSpPr>
          <p:spPr bwMode="auto">
            <a:xfrm>
              <a:off x="1908" y="125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41486" name="Rectangle 14"/>
            <p:cNvSpPr>
              <a:spLocks noChangeArrowheads="1"/>
            </p:cNvSpPr>
            <p:nvPr/>
          </p:nvSpPr>
          <p:spPr bwMode="auto">
            <a:xfrm>
              <a:off x="1163" y="183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41487" name="Rectangle 15"/>
            <p:cNvSpPr>
              <a:spLocks noChangeArrowheads="1"/>
            </p:cNvSpPr>
            <p:nvPr/>
          </p:nvSpPr>
          <p:spPr bwMode="auto">
            <a:xfrm>
              <a:off x="1732" y="2121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41488" name="Rectangle 16"/>
            <p:cNvSpPr>
              <a:spLocks noChangeArrowheads="1"/>
            </p:cNvSpPr>
            <p:nvPr/>
          </p:nvSpPr>
          <p:spPr bwMode="auto">
            <a:xfrm>
              <a:off x="1379" y="2638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41489" name="Rectangle 17"/>
            <p:cNvSpPr>
              <a:spLocks noChangeArrowheads="1"/>
            </p:cNvSpPr>
            <p:nvPr/>
          </p:nvSpPr>
          <p:spPr bwMode="auto">
            <a:xfrm>
              <a:off x="631" y="1719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41490" name="Rectangle 18"/>
            <p:cNvSpPr>
              <a:spLocks noChangeArrowheads="1"/>
            </p:cNvSpPr>
            <p:nvPr/>
          </p:nvSpPr>
          <p:spPr bwMode="auto">
            <a:xfrm>
              <a:off x="2187" y="2173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41491" name="Group 19"/>
          <p:cNvGrpSpPr>
            <a:grpSpLocks/>
          </p:cNvGrpSpPr>
          <p:nvPr/>
        </p:nvGrpSpPr>
        <p:grpSpPr bwMode="auto">
          <a:xfrm>
            <a:off x="3929063" y="3516315"/>
            <a:ext cx="1301750" cy="836613"/>
            <a:chOff x="1515" y="2062"/>
            <a:chExt cx="820" cy="527"/>
          </a:xfrm>
        </p:grpSpPr>
        <p:sp>
          <p:nvSpPr>
            <p:cNvPr id="1641492" name="Freeform 20"/>
            <p:cNvSpPr>
              <a:spLocks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3" name="Rectangle 21"/>
            <p:cNvSpPr>
              <a:spLocks noChangeArrowheads="1"/>
            </p:cNvSpPr>
            <p:nvPr/>
          </p:nvSpPr>
          <p:spPr bwMode="auto">
            <a:xfrm>
              <a:off x="1855" y="2395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41494" name="Group 22"/>
          <p:cNvGrpSpPr>
            <a:grpSpLocks/>
          </p:cNvGrpSpPr>
          <p:nvPr/>
        </p:nvGrpSpPr>
        <p:grpSpPr bwMode="auto">
          <a:xfrm>
            <a:off x="2241551" y="2625726"/>
            <a:ext cx="1323975" cy="985837"/>
            <a:chOff x="452" y="1501"/>
            <a:chExt cx="834" cy="621"/>
          </a:xfrm>
        </p:grpSpPr>
        <p:sp>
          <p:nvSpPr>
            <p:cNvPr id="1641495" name="Freeform 23"/>
            <p:cNvSpPr>
              <a:spLocks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6" name="Rectangle 24"/>
            <p:cNvSpPr>
              <a:spLocks noChangeArrowheads="1"/>
            </p:cNvSpPr>
            <p:nvPr/>
          </p:nvSpPr>
          <p:spPr bwMode="auto">
            <a:xfrm>
              <a:off x="944" y="150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41497" name="Group 25"/>
          <p:cNvGrpSpPr>
            <a:grpSpLocks/>
          </p:cNvGrpSpPr>
          <p:nvPr/>
        </p:nvGrpSpPr>
        <p:grpSpPr bwMode="auto">
          <a:xfrm>
            <a:off x="1927225" y="1865312"/>
            <a:ext cx="3659188" cy="3460750"/>
            <a:chOff x="254" y="1022"/>
            <a:chExt cx="2305" cy="2180"/>
          </a:xfrm>
        </p:grpSpPr>
        <p:sp>
          <p:nvSpPr>
            <p:cNvPr id="1641498" name="Rectangle 26"/>
            <p:cNvSpPr>
              <a:spLocks noChangeArrowheads="1"/>
            </p:cNvSpPr>
            <p:nvPr/>
          </p:nvSpPr>
          <p:spPr bwMode="auto">
            <a:xfrm>
              <a:off x="564" y="1148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41499" name="Freeform 27"/>
            <p:cNvSpPr>
              <a:spLocks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0" name="Group 28"/>
          <p:cNvGrpSpPr>
            <a:grpSpLocks/>
          </p:cNvGrpSpPr>
          <p:nvPr/>
        </p:nvGrpSpPr>
        <p:grpSpPr bwMode="auto">
          <a:xfrm>
            <a:off x="3455989" y="3344864"/>
            <a:ext cx="1800225" cy="1668463"/>
            <a:chOff x="1217" y="1954"/>
            <a:chExt cx="1134" cy="1051"/>
          </a:xfrm>
        </p:grpSpPr>
        <p:sp>
          <p:nvSpPr>
            <p:cNvPr id="1641501" name="Rectangle 29"/>
            <p:cNvSpPr>
              <a:spLocks noChangeArrowheads="1"/>
            </p:cNvSpPr>
            <p:nvPr/>
          </p:nvSpPr>
          <p:spPr bwMode="auto">
            <a:xfrm>
              <a:off x="1665" y="281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41502" name="Freeform 30"/>
            <p:cNvSpPr>
              <a:spLocks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3" name="Group 31"/>
          <p:cNvGrpSpPr>
            <a:grpSpLocks/>
          </p:cNvGrpSpPr>
          <p:nvPr/>
        </p:nvGrpSpPr>
        <p:grpSpPr bwMode="auto">
          <a:xfrm>
            <a:off x="3417889" y="2165350"/>
            <a:ext cx="1933575" cy="3097212"/>
            <a:chOff x="1193" y="1211"/>
            <a:chExt cx="1218" cy="1951"/>
          </a:xfrm>
        </p:grpSpPr>
        <p:sp>
          <p:nvSpPr>
            <p:cNvPr id="1641504" name="Rectangle 32"/>
            <p:cNvSpPr>
              <a:spLocks noChangeArrowheads="1"/>
            </p:cNvSpPr>
            <p:nvPr/>
          </p:nvSpPr>
          <p:spPr bwMode="auto">
            <a:xfrm>
              <a:off x="1602" y="121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41505" name="Freeform 33"/>
            <p:cNvSpPr>
              <a:spLocks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985000" y="154876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6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7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2202" y="378041"/>
            <a:ext cx="8610600" cy="9906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z="3100"/>
              <a:t>Compromise between Single and Complete Link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Strengths</a:t>
            </a:r>
          </a:p>
          <a:p>
            <a:pPr marL="914400" lvl="1" indent="-457200"/>
            <a:r>
              <a:rPr lang="en-US" sz="2700"/>
              <a:t>Less susceptible to noise and outliers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Limitations</a:t>
            </a:r>
          </a:p>
          <a:p>
            <a:pPr marL="914400" lvl="1" indent="-457200"/>
            <a:r>
              <a:rPr lang="en-US" sz="2700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24230747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Similarity: Ward’s Method</a:t>
            </a:r>
          </a:p>
        </p:txBody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Similarity of two clusters is based on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increase</a:t>
            </a:r>
            <a:r>
              <a:rPr lang="en-US" dirty="0"/>
              <a:t> in </a:t>
            </a:r>
            <a:r>
              <a:rPr lang="en-US" dirty="0">
                <a:solidFill>
                  <a:srgbClr val="00B0F0"/>
                </a:solidFill>
              </a:rPr>
              <a:t>squared error (SSE) </a:t>
            </a:r>
            <a:r>
              <a:rPr lang="en-US" dirty="0"/>
              <a:t>when two clusters are merged</a:t>
            </a:r>
          </a:p>
          <a:p>
            <a:pPr lvl="1"/>
            <a:r>
              <a:rPr lang="en-US" dirty="0"/>
              <a:t>Similar to group average if distance between points is sum of square</a:t>
            </a:r>
            <a:r>
              <a:rPr lang="en-US" altLang="zh-CN" dirty="0"/>
              <a:t>d</a:t>
            </a:r>
            <a:r>
              <a:rPr lang="en-US" dirty="0"/>
              <a:t> distance</a:t>
            </a:r>
          </a:p>
          <a:p>
            <a:pPr lvl="4"/>
            <a:endParaRPr lang="en-US" dirty="0"/>
          </a:p>
          <a:p>
            <a:r>
              <a:rPr lang="en-US" dirty="0"/>
              <a:t>Hierarchical analogue of K-means</a:t>
            </a:r>
          </a:p>
          <a:p>
            <a:pPr lvl="1"/>
            <a:r>
              <a:rPr lang="en-US" dirty="0"/>
              <a:t>Can be used to initialize K-means</a:t>
            </a:r>
          </a:p>
          <a:p>
            <a:endParaRPr lang="en-US" dirty="0"/>
          </a:p>
          <a:p>
            <a:r>
              <a:rPr lang="en-US" dirty="0"/>
              <a:t>Less susceptible to noise and outliers</a:t>
            </a:r>
          </a:p>
          <a:p>
            <a:pPr lvl="4"/>
            <a:endParaRPr lang="en-US" dirty="0"/>
          </a:p>
          <a:p>
            <a:r>
              <a:rPr lang="en-US" dirty="0"/>
              <a:t>Biased towards globular cluster</a:t>
            </a:r>
          </a:p>
        </p:txBody>
      </p:sp>
    </p:spTree>
    <p:extLst>
      <p:ext uri="{BB962C8B-B14F-4D97-AF65-F5344CB8AC3E}">
        <p14:creationId xmlns:p14="http://schemas.microsoft.com/office/powerpoint/2010/main" val="38599809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405742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Hierarchical Clustering: Comparison</a:t>
            </a:r>
          </a:p>
        </p:txBody>
      </p:sp>
      <p:sp>
        <p:nvSpPr>
          <p:cNvPr id="1644547" name="Text Box 3"/>
          <p:cNvSpPr txBox="1">
            <a:spLocks noChangeArrowheads="1"/>
          </p:cNvSpPr>
          <p:nvPr/>
        </p:nvSpPr>
        <p:spPr bwMode="auto">
          <a:xfrm>
            <a:off x="4759325" y="54102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Group Average</a:t>
            </a:r>
          </a:p>
        </p:txBody>
      </p:sp>
      <p:sp>
        <p:nvSpPr>
          <p:cNvPr id="1644548" name="Text Box 4"/>
          <p:cNvSpPr txBox="1">
            <a:spLocks noChangeArrowheads="1"/>
          </p:cNvSpPr>
          <p:nvPr/>
        </p:nvSpPr>
        <p:spPr bwMode="auto">
          <a:xfrm>
            <a:off x="6054725" y="50292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Ward’s Method</a:t>
            </a:r>
          </a:p>
        </p:txBody>
      </p:sp>
      <p:grpSp>
        <p:nvGrpSpPr>
          <p:cNvPr id="1644549" name="Group 5"/>
          <p:cNvGrpSpPr>
            <a:grpSpLocks noChangeAspect="1"/>
          </p:cNvGrpSpPr>
          <p:nvPr/>
        </p:nvGrpSpPr>
        <p:grpSpPr bwMode="auto">
          <a:xfrm>
            <a:off x="7794625" y="4589463"/>
            <a:ext cx="1860010" cy="1695956"/>
            <a:chOff x="509" y="1253"/>
            <a:chExt cx="1777" cy="1620"/>
          </a:xfrm>
        </p:grpSpPr>
        <p:sp>
          <p:nvSpPr>
            <p:cNvPr id="1644550" name="Freeform 6"/>
            <p:cNvSpPr>
              <a:spLocks noChangeAspect="1"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1" name="Freeform 7"/>
            <p:cNvSpPr>
              <a:spLocks noChangeAspect="1"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2" name="Freeform 8"/>
            <p:cNvSpPr>
              <a:spLocks noChangeAspect="1"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3" name="Freeform 9"/>
            <p:cNvSpPr>
              <a:spLocks noChangeAspect="1"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4" name="Freeform 10"/>
            <p:cNvSpPr>
              <a:spLocks noChangeAspect="1"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5" name="Freeform 11"/>
            <p:cNvSpPr>
              <a:spLocks noChangeAspect="1"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6" name="Rectangle 12"/>
            <p:cNvSpPr>
              <a:spLocks noChangeAspect="1" noChangeArrowheads="1"/>
            </p:cNvSpPr>
            <p:nvPr/>
          </p:nvSpPr>
          <p:spPr bwMode="auto">
            <a:xfrm>
              <a:off x="1909" y="1253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57" name="Rectangle 13"/>
            <p:cNvSpPr>
              <a:spLocks noChangeAspect="1" noChangeArrowheads="1"/>
            </p:cNvSpPr>
            <p:nvPr/>
          </p:nvSpPr>
          <p:spPr bwMode="auto">
            <a:xfrm>
              <a:off x="1163" y="1832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58" name="Rectangle 14"/>
            <p:cNvSpPr>
              <a:spLocks noChangeAspect="1" noChangeArrowheads="1"/>
            </p:cNvSpPr>
            <p:nvPr/>
          </p:nvSpPr>
          <p:spPr bwMode="auto">
            <a:xfrm>
              <a:off x="1733" y="2122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59" name="Rectangle 15"/>
            <p:cNvSpPr>
              <a:spLocks noChangeAspect="1" noChangeArrowheads="1"/>
            </p:cNvSpPr>
            <p:nvPr/>
          </p:nvSpPr>
          <p:spPr bwMode="auto">
            <a:xfrm>
              <a:off x="1379" y="2638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60" name="Rectangle 16"/>
            <p:cNvSpPr>
              <a:spLocks noChangeAspect="1" noChangeArrowheads="1"/>
            </p:cNvSpPr>
            <p:nvPr/>
          </p:nvSpPr>
          <p:spPr bwMode="auto">
            <a:xfrm>
              <a:off x="630" y="172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61" name="Rectangle 17"/>
            <p:cNvSpPr>
              <a:spLocks noChangeAspect="1" noChangeArrowheads="1"/>
            </p:cNvSpPr>
            <p:nvPr/>
          </p:nvSpPr>
          <p:spPr bwMode="auto">
            <a:xfrm>
              <a:off x="2188" y="2173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62" name="Group 18"/>
          <p:cNvGrpSpPr>
            <a:grpSpLocks noChangeAspect="1"/>
          </p:cNvGrpSpPr>
          <p:nvPr/>
        </p:nvGrpSpPr>
        <p:grpSpPr bwMode="auto">
          <a:xfrm>
            <a:off x="8848725" y="5437189"/>
            <a:ext cx="857250" cy="592137"/>
            <a:chOff x="1515" y="2062"/>
            <a:chExt cx="820" cy="566"/>
          </a:xfrm>
        </p:grpSpPr>
        <p:sp>
          <p:nvSpPr>
            <p:cNvPr id="1644563" name="Freeform 19"/>
            <p:cNvSpPr>
              <a:spLocks noChangeAspect="1"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4" name="Rectangle 20"/>
            <p:cNvSpPr>
              <a:spLocks noChangeAspect="1" noChangeArrowheads="1"/>
            </p:cNvSpPr>
            <p:nvPr/>
          </p:nvSpPr>
          <p:spPr bwMode="auto">
            <a:xfrm>
              <a:off x="1855" y="2394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65" name="Group 21"/>
          <p:cNvGrpSpPr>
            <a:grpSpLocks noChangeAspect="1"/>
          </p:cNvGrpSpPr>
          <p:nvPr/>
        </p:nvGrpSpPr>
        <p:grpSpPr bwMode="auto">
          <a:xfrm>
            <a:off x="7735889" y="4849814"/>
            <a:ext cx="873125" cy="649287"/>
            <a:chOff x="452" y="1501"/>
            <a:chExt cx="834" cy="621"/>
          </a:xfrm>
        </p:grpSpPr>
        <p:sp>
          <p:nvSpPr>
            <p:cNvPr id="1644566" name="Freeform 22"/>
            <p:cNvSpPr>
              <a:spLocks noChangeAspect="1"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7" name="Rectangle 23"/>
            <p:cNvSpPr>
              <a:spLocks noChangeAspect="1" noChangeArrowheads="1"/>
            </p:cNvSpPr>
            <p:nvPr/>
          </p:nvSpPr>
          <p:spPr bwMode="auto">
            <a:xfrm>
              <a:off x="943" y="1501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68" name="Group 24"/>
          <p:cNvGrpSpPr>
            <a:grpSpLocks noChangeAspect="1"/>
          </p:cNvGrpSpPr>
          <p:nvPr/>
        </p:nvGrpSpPr>
        <p:grpSpPr bwMode="auto">
          <a:xfrm>
            <a:off x="7527925" y="4348164"/>
            <a:ext cx="2413000" cy="2281237"/>
            <a:chOff x="254" y="1022"/>
            <a:chExt cx="2305" cy="2180"/>
          </a:xfrm>
        </p:grpSpPr>
        <p:sp>
          <p:nvSpPr>
            <p:cNvPr id="1644569" name="Rectangle 25"/>
            <p:cNvSpPr>
              <a:spLocks noChangeAspect="1" noChangeArrowheads="1"/>
            </p:cNvSpPr>
            <p:nvPr/>
          </p:nvSpPr>
          <p:spPr bwMode="auto">
            <a:xfrm>
              <a:off x="563" y="1148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570" name="Freeform 26"/>
            <p:cNvSpPr>
              <a:spLocks noChangeAspect="1"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1" name="Group 27"/>
          <p:cNvGrpSpPr>
            <a:grpSpLocks noChangeAspect="1"/>
          </p:cNvGrpSpPr>
          <p:nvPr/>
        </p:nvGrpSpPr>
        <p:grpSpPr bwMode="auto">
          <a:xfrm>
            <a:off x="8535988" y="5322887"/>
            <a:ext cx="1187450" cy="1143506"/>
            <a:chOff x="1217" y="1954"/>
            <a:chExt cx="1134" cy="1092"/>
          </a:xfrm>
        </p:grpSpPr>
        <p:sp>
          <p:nvSpPr>
            <p:cNvPr id="1644572" name="Rectangle 28"/>
            <p:cNvSpPr>
              <a:spLocks noChangeAspect="1" noChangeArrowheads="1"/>
            </p:cNvSpPr>
            <p:nvPr/>
          </p:nvSpPr>
          <p:spPr bwMode="auto">
            <a:xfrm>
              <a:off x="1666" y="2811"/>
              <a:ext cx="10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573" name="Freeform 29"/>
            <p:cNvSpPr>
              <a:spLocks noChangeAspect="1"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4" name="Group 30"/>
          <p:cNvGrpSpPr>
            <a:grpSpLocks noChangeAspect="1"/>
          </p:cNvGrpSpPr>
          <p:nvPr/>
        </p:nvGrpSpPr>
        <p:grpSpPr bwMode="auto">
          <a:xfrm>
            <a:off x="8510588" y="4546601"/>
            <a:ext cx="1274762" cy="2041525"/>
            <a:chOff x="1193" y="1212"/>
            <a:chExt cx="1218" cy="1950"/>
          </a:xfrm>
        </p:grpSpPr>
        <p:sp>
          <p:nvSpPr>
            <p:cNvPr id="1644575" name="Rectangle 31"/>
            <p:cNvSpPr>
              <a:spLocks noChangeAspect="1" noChangeArrowheads="1"/>
            </p:cNvSpPr>
            <p:nvPr/>
          </p:nvSpPr>
          <p:spPr bwMode="auto">
            <a:xfrm>
              <a:off x="1603" y="1212"/>
              <a:ext cx="10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576" name="Freeform 32"/>
            <p:cNvSpPr>
              <a:spLocks noChangeAspect="1"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4577" name="Text Box 33"/>
          <p:cNvSpPr txBox="1">
            <a:spLocks noChangeArrowheads="1"/>
          </p:cNvSpPr>
          <p:nvPr/>
        </p:nvSpPr>
        <p:spPr bwMode="auto">
          <a:xfrm>
            <a:off x="4911725" y="25908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MIN</a:t>
            </a:r>
          </a:p>
        </p:txBody>
      </p:sp>
      <p:sp>
        <p:nvSpPr>
          <p:cNvPr id="1644578" name="Text Box 34"/>
          <p:cNvSpPr txBox="1">
            <a:spLocks noChangeArrowheads="1"/>
          </p:cNvSpPr>
          <p:nvPr/>
        </p:nvSpPr>
        <p:spPr bwMode="auto">
          <a:xfrm>
            <a:off x="6816725" y="25908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MAX</a:t>
            </a:r>
          </a:p>
        </p:txBody>
      </p:sp>
      <p:grpSp>
        <p:nvGrpSpPr>
          <p:cNvPr id="1644579" name="Group 35"/>
          <p:cNvGrpSpPr>
            <a:grpSpLocks noChangeAspect="1"/>
          </p:cNvGrpSpPr>
          <p:nvPr/>
        </p:nvGrpSpPr>
        <p:grpSpPr bwMode="auto">
          <a:xfrm>
            <a:off x="2478089" y="4502151"/>
            <a:ext cx="1978025" cy="1797507"/>
            <a:chOff x="438" y="1309"/>
            <a:chExt cx="1937" cy="1759"/>
          </a:xfrm>
        </p:grpSpPr>
        <p:sp>
          <p:nvSpPr>
            <p:cNvPr id="1644580" name="Freeform 36"/>
            <p:cNvSpPr>
              <a:spLocks noChangeAspect="1"/>
            </p:cNvSpPr>
            <p:nvPr/>
          </p:nvSpPr>
          <p:spPr bwMode="auto">
            <a:xfrm>
              <a:off x="1038" y="2002"/>
              <a:ext cx="88" cy="87"/>
            </a:xfrm>
            <a:custGeom>
              <a:avLst/>
              <a:gdLst>
                <a:gd name="T0" fmla="*/ 0 w 88"/>
                <a:gd name="T1" fmla="*/ 43 h 87"/>
                <a:gd name="T2" fmla="*/ 4 w 88"/>
                <a:gd name="T3" fmla="*/ 26 h 87"/>
                <a:gd name="T4" fmla="*/ 13 w 88"/>
                <a:gd name="T5" fmla="*/ 13 h 87"/>
                <a:gd name="T6" fmla="*/ 28 w 88"/>
                <a:gd name="T7" fmla="*/ 2 h 87"/>
                <a:gd name="T8" fmla="*/ 45 w 88"/>
                <a:gd name="T9" fmla="*/ 0 h 87"/>
                <a:gd name="T10" fmla="*/ 62 w 88"/>
                <a:gd name="T11" fmla="*/ 2 h 87"/>
                <a:gd name="T12" fmla="*/ 75 w 88"/>
                <a:gd name="T13" fmla="*/ 13 h 87"/>
                <a:gd name="T14" fmla="*/ 86 w 88"/>
                <a:gd name="T15" fmla="*/ 26 h 87"/>
                <a:gd name="T16" fmla="*/ 88 w 88"/>
                <a:gd name="T17" fmla="*/ 43 h 87"/>
                <a:gd name="T18" fmla="*/ 86 w 88"/>
                <a:gd name="T19" fmla="*/ 61 h 87"/>
                <a:gd name="T20" fmla="*/ 75 w 88"/>
                <a:gd name="T21" fmla="*/ 74 h 87"/>
                <a:gd name="T22" fmla="*/ 62 w 88"/>
                <a:gd name="T23" fmla="*/ 84 h 87"/>
                <a:gd name="T24" fmla="*/ 45 w 88"/>
                <a:gd name="T25" fmla="*/ 87 h 87"/>
                <a:gd name="T26" fmla="*/ 28 w 88"/>
                <a:gd name="T27" fmla="*/ 84 h 87"/>
                <a:gd name="T28" fmla="*/ 13 w 88"/>
                <a:gd name="T29" fmla="*/ 74 h 87"/>
                <a:gd name="T30" fmla="*/ 4 w 88"/>
                <a:gd name="T31" fmla="*/ 61 h 87"/>
                <a:gd name="T32" fmla="*/ 0 w 88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6" y="26"/>
                  </a:lnTo>
                  <a:lnTo>
                    <a:pt x="88" y="43"/>
                  </a:lnTo>
                  <a:lnTo>
                    <a:pt x="86" y="61"/>
                  </a:lnTo>
                  <a:lnTo>
                    <a:pt x="75" y="74"/>
                  </a:lnTo>
                  <a:lnTo>
                    <a:pt x="62" y="84"/>
                  </a:lnTo>
                  <a:lnTo>
                    <a:pt x="45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1" name="Freeform 37"/>
            <p:cNvSpPr>
              <a:spLocks noChangeAspect="1"/>
            </p:cNvSpPr>
            <p:nvPr/>
          </p:nvSpPr>
          <p:spPr bwMode="auto">
            <a:xfrm>
              <a:off x="1860" y="1361"/>
              <a:ext cx="89" cy="88"/>
            </a:xfrm>
            <a:custGeom>
              <a:avLst/>
              <a:gdLst>
                <a:gd name="T0" fmla="*/ 0 w 89"/>
                <a:gd name="T1" fmla="*/ 43 h 88"/>
                <a:gd name="T2" fmla="*/ 4 w 89"/>
                <a:gd name="T3" fmla="*/ 26 h 88"/>
                <a:gd name="T4" fmla="*/ 13 w 89"/>
                <a:gd name="T5" fmla="*/ 13 h 88"/>
                <a:gd name="T6" fmla="*/ 28 w 89"/>
                <a:gd name="T7" fmla="*/ 2 h 88"/>
                <a:gd name="T8" fmla="*/ 45 w 89"/>
                <a:gd name="T9" fmla="*/ 0 h 88"/>
                <a:gd name="T10" fmla="*/ 63 w 89"/>
                <a:gd name="T11" fmla="*/ 2 h 88"/>
                <a:gd name="T12" fmla="*/ 76 w 89"/>
                <a:gd name="T13" fmla="*/ 13 h 88"/>
                <a:gd name="T14" fmla="*/ 86 w 89"/>
                <a:gd name="T15" fmla="*/ 26 h 88"/>
                <a:gd name="T16" fmla="*/ 89 w 89"/>
                <a:gd name="T17" fmla="*/ 43 h 88"/>
                <a:gd name="T18" fmla="*/ 86 w 89"/>
                <a:gd name="T19" fmla="*/ 60 h 88"/>
                <a:gd name="T20" fmla="*/ 76 w 89"/>
                <a:gd name="T21" fmla="*/ 76 h 88"/>
                <a:gd name="T22" fmla="*/ 63 w 89"/>
                <a:gd name="T23" fmla="*/ 84 h 88"/>
                <a:gd name="T24" fmla="*/ 45 w 89"/>
                <a:gd name="T25" fmla="*/ 88 h 88"/>
                <a:gd name="T26" fmla="*/ 28 w 89"/>
                <a:gd name="T27" fmla="*/ 84 h 88"/>
                <a:gd name="T28" fmla="*/ 13 w 89"/>
                <a:gd name="T29" fmla="*/ 76 h 88"/>
                <a:gd name="T30" fmla="*/ 4 w 89"/>
                <a:gd name="T31" fmla="*/ 60 h 88"/>
                <a:gd name="T32" fmla="*/ 0 w 89"/>
                <a:gd name="T33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6" y="26"/>
                  </a:lnTo>
                  <a:lnTo>
                    <a:pt x="89" y="43"/>
                  </a:lnTo>
                  <a:lnTo>
                    <a:pt x="86" y="60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8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2" name="Freeform 38"/>
            <p:cNvSpPr>
              <a:spLocks noChangeAspect="1"/>
            </p:cNvSpPr>
            <p:nvPr/>
          </p:nvSpPr>
          <p:spPr bwMode="auto">
            <a:xfrm>
              <a:off x="1260" y="2875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2 h 88"/>
                <a:gd name="T6" fmla="*/ 29 w 89"/>
                <a:gd name="T7" fmla="*/ 4 h 88"/>
                <a:gd name="T8" fmla="*/ 46 w 89"/>
                <a:gd name="T9" fmla="*/ 0 h 88"/>
                <a:gd name="T10" fmla="*/ 63 w 89"/>
                <a:gd name="T11" fmla="*/ 4 h 88"/>
                <a:gd name="T12" fmla="*/ 76 w 89"/>
                <a:gd name="T13" fmla="*/ 12 h 88"/>
                <a:gd name="T14" fmla="*/ 87 w 89"/>
                <a:gd name="T15" fmla="*/ 28 h 88"/>
                <a:gd name="T16" fmla="*/ 89 w 89"/>
                <a:gd name="T17" fmla="*/ 45 h 88"/>
                <a:gd name="T18" fmla="*/ 87 w 89"/>
                <a:gd name="T19" fmla="*/ 62 h 88"/>
                <a:gd name="T20" fmla="*/ 76 w 89"/>
                <a:gd name="T21" fmla="*/ 75 h 88"/>
                <a:gd name="T22" fmla="*/ 63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2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6" y="12"/>
                  </a:lnTo>
                  <a:lnTo>
                    <a:pt x="87" y="28"/>
                  </a:lnTo>
                  <a:lnTo>
                    <a:pt x="89" y="45"/>
                  </a:lnTo>
                  <a:lnTo>
                    <a:pt x="87" y="62"/>
                  </a:lnTo>
                  <a:lnTo>
                    <a:pt x="76" y="75"/>
                  </a:lnTo>
                  <a:lnTo>
                    <a:pt x="63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3" name="Freeform 39"/>
            <p:cNvSpPr>
              <a:spLocks noChangeAspect="1"/>
            </p:cNvSpPr>
            <p:nvPr/>
          </p:nvSpPr>
          <p:spPr bwMode="auto">
            <a:xfrm>
              <a:off x="438" y="1875"/>
              <a:ext cx="87" cy="88"/>
            </a:xfrm>
            <a:custGeom>
              <a:avLst/>
              <a:gdLst>
                <a:gd name="T0" fmla="*/ 0 w 87"/>
                <a:gd name="T1" fmla="*/ 45 h 88"/>
                <a:gd name="T2" fmla="*/ 2 w 87"/>
                <a:gd name="T3" fmla="*/ 28 h 88"/>
                <a:gd name="T4" fmla="*/ 11 w 87"/>
                <a:gd name="T5" fmla="*/ 13 h 88"/>
                <a:gd name="T6" fmla="*/ 26 w 87"/>
                <a:gd name="T7" fmla="*/ 4 h 88"/>
                <a:gd name="T8" fmla="*/ 44 w 87"/>
                <a:gd name="T9" fmla="*/ 0 h 88"/>
                <a:gd name="T10" fmla="*/ 61 w 87"/>
                <a:gd name="T11" fmla="*/ 4 h 88"/>
                <a:gd name="T12" fmla="*/ 74 w 87"/>
                <a:gd name="T13" fmla="*/ 13 h 88"/>
                <a:gd name="T14" fmla="*/ 85 w 87"/>
                <a:gd name="T15" fmla="*/ 28 h 88"/>
                <a:gd name="T16" fmla="*/ 87 w 87"/>
                <a:gd name="T17" fmla="*/ 45 h 88"/>
                <a:gd name="T18" fmla="*/ 85 w 87"/>
                <a:gd name="T19" fmla="*/ 62 h 88"/>
                <a:gd name="T20" fmla="*/ 74 w 87"/>
                <a:gd name="T21" fmla="*/ 75 h 88"/>
                <a:gd name="T22" fmla="*/ 61 w 87"/>
                <a:gd name="T23" fmla="*/ 86 h 88"/>
                <a:gd name="T24" fmla="*/ 44 w 87"/>
                <a:gd name="T25" fmla="*/ 88 h 88"/>
                <a:gd name="T26" fmla="*/ 26 w 87"/>
                <a:gd name="T27" fmla="*/ 86 h 88"/>
                <a:gd name="T28" fmla="*/ 11 w 87"/>
                <a:gd name="T29" fmla="*/ 75 h 88"/>
                <a:gd name="T30" fmla="*/ 2 w 87"/>
                <a:gd name="T31" fmla="*/ 62 h 88"/>
                <a:gd name="T32" fmla="*/ 0 w 87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8">
                  <a:moveTo>
                    <a:pt x="0" y="45"/>
                  </a:moveTo>
                  <a:lnTo>
                    <a:pt x="2" y="28"/>
                  </a:lnTo>
                  <a:lnTo>
                    <a:pt x="11" y="13"/>
                  </a:lnTo>
                  <a:lnTo>
                    <a:pt x="26" y="4"/>
                  </a:lnTo>
                  <a:lnTo>
                    <a:pt x="44" y="0"/>
                  </a:lnTo>
                  <a:lnTo>
                    <a:pt x="61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5"/>
                  </a:lnTo>
                  <a:lnTo>
                    <a:pt x="61" y="86"/>
                  </a:lnTo>
                  <a:lnTo>
                    <a:pt x="44" y="88"/>
                  </a:lnTo>
                  <a:lnTo>
                    <a:pt x="26" y="86"/>
                  </a:lnTo>
                  <a:lnTo>
                    <a:pt x="11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4" name="Freeform 40"/>
            <p:cNvSpPr>
              <a:spLocks noChangeAspect="1"/>
            </p:cNvSpPr>
            <p:nvPr/>
          </p:nvSpPr>
          <p:spPr bwMode="auto">
            <a:xfrm>
              <a:off x="1617" y="2309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3 h 88"/>
                <a:gd name="T6" fmla="*/ 29 w 89"/>
                <a:gd name="T7" fmla="*/ 4 h 88"/>
                <a:gd name="T8" fmla="*/ 46 w 89"/>
                <a:gd name="T9" fmla="*/ 0 h 88"/>
                <a:gd name="T10" fmla="*/ 61 w 89"/>
                <a:gd name="T11" fmla="*/ 4 h 88"/>
                <a:gd name="T12" fmla="*/ 76 w 89"/>
                <a:gd name="T13" fmla="*/ 13 h 88"/>
                <a:gd name="T14" fmla="*/ 85 w 89"/>
                <a:gd name="T15" fmla="*/ 28 h 88"/>
                <a:gd name="T16" fmla="*/ 89 w 89"/>
                <a:gd name="T17" fmla="*/ 45 h 88"/>
                <a:gd name="T18" fmla="*/ 85 w 89"/>
                <a:gd name="T19" fmla="*/ 62 h 88"/>
                <a:gd name="T20" fmla="*/ 76 w 89"/>
                <a:gd name="T21" fmla="*/ 75 h 88"/>
                <a:gd name="T22" fmla="*/ 61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3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1" y="4"/>
                  </a:lnTo>
                  <a:lnTo>
                    <a:pt x="76" y="13"/>
                  </a:lnTo>
                  <a:lnTo>
                    <a:pt x="85" y="28"/>
                  </a:lnTo>
                  <a:lnTo>
                    <a:pt x="89" y="45"/>
                  </a:lnTo>
                  <a:lnTo>
                    <a:pt x="85" y="62"/>
                  </a:lnTo>
                  <a:lnTo>
                    <a:pt x="76" y="75"/>
                  </a:lnTo>
                  <a:lnTo>
                    <a:pt x="61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5" name="Freeform 41"/>
            <p:cNvSpPr>
              <a:spLocks noChangeAspect="1"/>
            </p:cNvSpPr>
            <p:nvPr/>
          </p:nvSpPr>
          <p:spPr bwMode="auto">
            <a:xfrm>
              <a:off x="2100" y="2369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5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5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6" name="Rectangle 42"/>
            <p:cNvSpPr>
              <a:spLocks noChangeAspect="1" noChangeArrowheads="1"/>
            </p:cNvSpPr>
            <p:nvPr/>
          </p:nvSpPr>
          <p:spPr bwMode="auto">
            <a:xfrm>
              <a:off x="1971" y="1309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87" name="Rectangle 43"/>
            <p:cNvSpPr>
              <a:spLocks noChangeAspect="1" noChangeArrowheads="1"/>
            </p:cNvSpPr>
            <p:nvPr/>
          </p:nvSpPr>
          <p:spPr bwMode="auto">
            <a:xfrm>
              <a:off x="1155" y="1945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88" name="Rectangle 44"/>
            <p:cNvSpPr>
              <a:spLocks noChangeAspect="1" noChangeArrowheads="1"/>
            </p:cNvSpPr>
            <p:nvPr/>
          </p:nvSpPr>
          <p:spPr bwMode="auto">
            <a:xfrm>
              <a:off x="1775" y="2262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89" name="Rectangle 45"/>
            <p:cNvSpPr>
              <a:spLocks noChangeAspect="1" noChangeArrowheads="1"/>
            </p:cNvSpPr>
            <p:nvPr/>
          </p:nvSpPr>
          <p:spPr bwMode="auto">
            <a:xfrm>
              <a:off x="1388" y="2827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90" name="Rectangle 46"/>
            <p:cNvSpPr>
              <a:spLocks noChangeAspect="1" noChangeArrowheads="1"/>
            </p:cNvSpPr>
            <p:nvPr/>
          </p:nvSpPr>
          <p:spPr bwMode="auto">
            <a:xfrm>
              <a:off x="572" y="1817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91" name="Rectangle 47"/>
            <p:cNvSpPr>
              <a:spLocks noChangeAspect="1" noChangeArrowheads="1"/>
            </p:cNvSpPr>
            <p:nvPr/>
          </p:nvSpPr>
          <p:spPr bwMode="auto">
            <a:xfrm>
              <a:off x="2275" y="2316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92" name="Group 48"/>
          <p:cNvGrpSpPr>
            <a:grpSpLocks noChangeAspect="1"/>
          </p:cNvGrpSpPr>
          <p:nvPr/>
        </p:nvGrpSpPr>
        <p:grpSpPr bwMode="auto">
          <a:xfrm>
            <a:off x="3600451" y="5408614"/>
            <a:ext cx="917575" cy="619582"/>
            <a:chOff x="1537" y="2197"/>
            <a:chExt cx="898" cy="606"/>
          </a:xfrm>
        </p:grpSpPr>
        <p:sp>
          <p:nvSpPr>
            <p:cNvPr id="1644593" name="Freeform 49"/>
            <p:cNvSpPr>
              <a:spLocks noChangeAspect="1"/>
            </p:cNvSpPr>
            <p:nvPr/>
          </p:nvSpPr>
          <p:spPr bwMode="auto">
            <a:xfrm>
              <a:off x="1537" y="2197"/>
              <a:ext cx="898" cy="375"/>
            </a:xfrm>
            <a:custGeom>
              <a:avLst/>
              <a:gdLst>
                <a:gd name="T0" fmla="*/ 450 w 898"/>
                <a:gd name="T1" fmla="*/ 0 h 375"/>
                <a:gd name="T2" fmla="*/ 511 w 898"/>
                <a:gd name="T3" fmla="*/ 2 h 375"/>
                <a:gd name="T4" fmla="*/ 572 w 898"/>
                <a:gd name="T5" fmla="*/ 6 h 375"/>
                <a:gd name="T6" fmla="*/ 630 w 898"/>
                <a:gd name="T7" fmla="*/ 15 h 375"/>
                <a:gd name="T8" fmla="*/ 684 w 898"/>
                <a:gd name="T9" fmla="*/ 28 h 375"/>
                <a:gd name="T10" fmla="*/ 734 w 898"/>
                <a:gd name="T11" fmla="*/ 43 h 375"/>
                <a:gd name="T12" fmla="*/ 779 w 898"/>
                <a:gd name="T13" fmla="*/ 60 h 375"/>
                <a:gd name="T14" fmla="*/ 818 w 898"/>
                <a:gd name="T15" fmla="*/ 79 h 375"/>
                <a:gd name="T16" fmla="*/ 851 w 898"/>
                <a:gd name="T17" fmla="*/ 101 h 375"/>
                <a:gd name="T18" fmla="*/ 875 w 898"/>
                <a:gd name="T19" fmla="*/ 125 h 375"/>
                <a:gd name="T20" fmla="*/ 892 w 898"/>
                <a:gd name="T21" fmla="*/ 149 h 375"/>
                <a:gd name="T22" fmla="*/ 898 w 898"/>
                <a:gd name="T23" fmla="*/ 174 h 375"/>
                <a:gd name="T24" fmla="*/ 898 w 898"/>
                <a:gd name="T25" fmla="*/ 200 h 375"/>
                <a:gd name="T26" fmla="*/ 892 w 898"/>
                <a:gd name="T27" fmla="*/ 226 h 375"/>
                <a:gd name="T28" fmla="*/ 875 w 898"/>
                <a:gd name="T29" fmla="*/ 250 h 375"/>
                <a:gd name="T30" fmla="*/ 851 w 898"/>
                <a:gd name="T31" fmla="*/ 274 h 375"/>
                <a:gd name="T32" fmla="*/ 818 w 898"/>
                <a:gd name="T33" fmla="*/ 295 h 375"/>
                <a:gd name="T34" fmla="*/ 779 w 898"/>
                <a:gd name="T35" fmla="*/ 315 h 375"/>
                <a:gd name="T36" fmla="*/ 734 w 898"/>
                <a:gd name="T37" fmla="*/ 332 h 375"/>
                <a:gd name="T38" fmla="*/ 684 w 898"/>
                <a:gd name="T39" fmla="*/ 347 h 375"/>
                <a:gd name="T40" fmla="*/ 630 w 898"/>
                <a:gd name="T41" fmla="*/ 360 h 375"/>
                <a:gd name="T42" fmla="*/ 572 w 898"/>
                <a:gd name="T43" fmla="*/ 369 h 375"/>
                <a:gd name="T44" fmla="*/ 511 w 898"/>
                <a:gd name="T45" fmla="*/ 373 h 375"/>
                <a:gd name="T46" fmla="*/ 450 w 898"/>
                <a:gd name="T47" fmla="*/ 375 h 375"/>
                <a:gd name="T48" fmla="*/ 390 w 898"/>
                <a:gd name="T49" fmla="*/ 373 h 375"/>
                <a:gd name="T50" fmla="*/ 329 w 898"/>
                <a:gd name="T51" fmla="*/ 369 h 375"/>
                <a:gd name="T52" fmla="*/ 271 w 898"/>
                <a:gd name="T53" fmla="*/ 360 h 375"/>
                <a:gd name="T54" fmla="*/ 217 w 898"/>
                <a:gd name="T55" fmla="*/ 347 h 375"/>
                <a:gd name="T56" fmla="*/ 167 w 898"/>
                <a:gd name="T57" fmla="*/ 332 h 375"/>
                <a:gd name="T58" fmla="*/ 122 w 898"/>
                <a:gd name="T59" fmla="*/ 315 h 375"/>
                <a:gd name="T60" fmla="*/ 83 w 898"/>
                <a:gd name="T61" fmla="*/ 295 h 375"/>
                <a:gd name="T62" fmla="*/ 50 w 898"/>
                <a:gd name="T63" fmla="*/ 274 h 375"/>
                <a:gd name="T64" fmla="*/ 26 w 898"/>
                <a:gd name="T65" fmla="*/ 250 h 375"/>
                <a:gd name="T66" fmla="*/ 9 w 898"/>
                <a:gd name="T67" fmla="*/ 226 h 375"/>
                <a:gd name="T68" fmla="*/ 0 w 898"/>
                <a:gd name="T69" fmla="*/ 200 h 375"/>
                <a:gd name="T70" fmla="*/ 0 w 898"/>
                <a:gd name="T71" fmla="*/ 174 h 375"/>
                <a:gd name="T72" fmla="*/ 9 w 898"/>
                <a:gd name="T73" fmla="*/ 149 h 375"/>
                <a:gd name="T74" fmla="*/ 26 w 898"/>
                <a:gd name="T75" fmla="*/ 125 h 375"/>
                <a:gd name="T76" fmla="*/ 50 w 898"/>
                <a:gd name="T77" fmla="*/ 101 h 375"/>
                <a:gd name="T78" fmla="*/ 83 w 898"/>
                <a:gd name="T79" fmla="*/ 79 h 375"/>
                <a:gd name="T80" fmla="*/ 122 w 898"/>
                <a:gd name="T81" fmla="*/ 60 h 375"/>
                <a:gd name="T82" fmla="*/ 167 w 898"/>
                <a:gd name="T83" fmla="*/ 43 h 375"/>
                <a:gd name="T84" fmla="*/ 217 w 898"/>
                <a:gd name="T85" fmla="*/ 28 h 375"/>
                <a:gd name="T86" fmla="*/ 271 w 898"/>
                <a:gd name="T87" fmla="*/ 15 h 375"/>
                <a:gd name="T88" fmla="*/ 329 w 898"/>
                <a:gd name="T89" fmla="*/ 6 h 375"/>
                <a:gd name="T90" fmla="*/ 390 w 898"/>
                <a:gd name="T91" fmla="*/ 2 h 375"/>
                <a:gd name="T92" fmla="*/ 450 w 898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8" h="375">
                  <a:moveTo>
                    <a:pt x="450" y="0"/>
                  </a:moveTo>
                  <a:lnTo>
                    <a:pt x="511" y="2"/>
                  </a:lnTo>
                  <a:lnTo>
                    <a:pt x="572" y="6"/>
                  </a:lnTo>
                  <a:lnTo>
                    <a:pt x="630" y="15"/>
                  </a:lnTo>
                  <a:lnTo>
                    <a:pt x="684" y="28"/>
                  </a:lnTo>
                  <a:lnTo>
                    <a:pt x="734" y="43"/>
                  </a:lnTo>
                  <a:lnTo>
                    <a:pt x="779" y="60"/>
                  </a:lnTo>
                  <a:lnTo>
                    <a:pt x="818" y="79"/>
                  </a:lnTo>
                  <a:lnTo>
                    <a:pt x="851" y="101"/>
                  </a:lnTo>
                  <a:lnTo>
                    <a:pt x="875" y="125"/>
                  </a:lnTo>
                  <a:lnTo>
                    <a:pt x="892" y="149"/>
                  </a:lnTo>
                  <a:lnTo>
                    <a:pt x="898" y="174"/>
                  </a:lnTo>
                  <a:lnTo>
                    <a:pt x="898" y="200"/>
                  </a:lnTo>
                  <a:lnTo>
                    <a:pt x="892" y="226"/>
                  </a:lnTo>
                  <a:lnTo>
                    <a:pt x="875" y="250"/>
                  </a:lnTo>
                  <a:lnTo>
                    <a:pt x="851" y="274"/>
                  </a:lnTo>
                  <a:lnTo>
                    <a:pt x="818" y="295"/>
                  </a:lnTo>
                  <a:lnTo>
                    <a:pt x="779" y="315"/>
                  </a:lnTo>
                  <a:lnTo>
                    <a:pt x="734" y="332"/>
                  </a:lnTo>
                  <a:lnTo>
                    <a:pt x="684" y="347"/>
                  </a:lnTo>
                  <a:lnTo>
                    <a:pt x="630" y="360"/>
                  </a:lnTo>
                  <a:lnTo>
                    <a:pt x="572" y="369"/>
                  </a:lnTo>
                  <a:lnTo>
                    <a:pt x="511" y="373"/>
                  </a:lnTo>
                  <a:lnTo>
                    <a:pt x="450" y="375"/>
                  </a:lnTo>
                  <a:lnTo>
                    <a:pt x="390" y="373"/>
                  </a:lnTo>
                  <a:lnTo>
                    <a:pt x="329" y="369"/>
                  </a:lnTo>
                  <a:lnTo>
                    <a:pt x="271" y="360"/>
                  </a:lnTo>
                  <a:lnTo>
                    <a:pt x="217" y="347"/>
                  </a:lnTo>
                  <a:lnTo>
                    <a:pt x="167" y="332"/>
                  </a:lnTo>
                  <a:lnTo>
                    <a:pt x="122" y="315"/>
                  </a:lnTo>
                  <a:lnTo>
                    <a:pt x="83" y="295"/>
                  </a:lnTo>
                  <a:lnTo>
                    <a:pt x="50" y="274"/>
                  </a:lnTo>
                  <a:lnTo>
                    <a:pt x="26" y="250"/>
                  </a:lnTo>
                  <a:lnTo>
                    <a:pt x="9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9" y="149"/>
                  </a:lnTo>
                  <a:lnTo>
                    <a:pt x="26" y="125"/>
                  </a:lnTo>
                  <a:lnTo>
                    <a:pt x="50" y="101"/>
                  </a:lnTo>
                  <a:lnTo>
                    <a:pt x="83" y="79"/>
                  </a:lnTo>
                  <a:lnTo>
                    <a:pt x="122" y="60"/>
                  </a:lnTo>
                  <a:lnTo>
                    <a:pt x="167" y="43"/>
                  </a:lnTo>
                  <a:lnTo>
                    <a:pt x="217" y="28"/>
                  </a:lnTo>
                  <a:lnTo>
                    <a:pt x="271" y="15"/>
                  </a:lnTo>
                  <a:lnTo>
                    <a:pt x="329" y="6"/>
                  </a:lnTo>
                  <a:lnTo>
                    <a:pt x="390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4" name="Rectangle 50"/>
            <p:cNvSpPr>
              <a:spLocks noChangeAspect="1" noChangeArrowheads="1"/>
            </p:cNvSpPr>
            <p:nvPr/>
          </p:nvSpPr>
          <p:spPr bwMode="auto">
            <a:xfrm>
              <a:off x="1910" y="2562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95" name="Group 51"/>
          <p:cNvGrpSpPr>
            <a:grpSpLocks noChangeAspect="1"/>
          </p:cNvGrpSpPr>
          <p:nvPr/>
        </p:nvGrpSpPr>
        <p:grpSpPr bwMode="auto">
          <a:xfrm>
            <a:off x="2417763" y="4779963"/>
            <a:ext cx="1035050" cy="582612"/>
            <a:chOff x="380" y="1581"/>
            <a:chExt cx="1012" cy="570"/>
          </a:xfrm>
        </p:grpSpPr>
        <p:sp>
          <p:nvSpPr>
            <p:cNvPr id="1644596" name="Freeform 52"/>
            <p:cNvSpPr>
              <a:spLocks noChangeAspect="1"/>
            </p:cNvSpPr>
            <p:nvPr/>
          </p:nvSpPr>
          <p:spPr bwMode="auto">
            <a:xfrm>
              <a:off x="380" y="1760"/>
              <a:ext cx="1012" cy="391"/>
            </a:xfrm>
            <a:custGeom>
              <a:avLst/>
              <a:gdLst>
                <a:gd name="T0" fmla="*/ 523 w 1012"/>
                <a:gd name="T1" fmla="*/ 5 h 391"/>
                <a:gd name="T2" fmla="*/ 586 w 1012"/>
                <a:gd name="T3" fmla="*/ 11 h 391"/>
                <a:gd name="T4" fmla="*/ 649 w 1012"/>
                <a:gd name="T5" fmla="*/ 22 h 391"/>
                <a:gd name="T6" fmla="*/ 707 w 1012"/>
                <a:gd name="T7" fmla="*/ 35 h 391"/>
                <a:gd name="T8" fmla="*/ 766 w 1012"/>
                <a:gd name="T9" fmla="*/ 50 h 391"/>
                <a:gd name="T10" fmla="*/ 818 w 1012"/>
                <a:gd name="T11" fmla="*/ 67 h 391"/>
                <a:gd name="T12" fmla="*/ 865 w 1012"/>
                <a:gd name="T13" fmla="*/ 87 h 391"/>
                <a:gd name="T14" fmla="*/ 906 w 1012"/>
                <a:gd name="T15" fmla="*/ 108 h 391"/>
                <a:gd name="T16" fmla="*/ 943 w 1012"/>
                <a:gd name="T17" fmla="*/ 130 h 391"/>
                <a:gd name="T18" fmla="*/ 971 w 1012"/>
                <a:gd name="T19" fmla="*/ 154 h 391"/>
                <a:gd name="T20" fmla="*/ 993 w 1012"/>
                <a:gd name="T21" fmla="*/ 180 h 391"/>
                <a:gd name="T22" fmla="*/ 1006 w 1012"/>
                <a:gd name="T23" fmla="*/ 203 h 391"/>
                <a:gd name="T24" fmla="*/ 1012 w 1012"/>
                <a:gd name="T25" fmla="*/ 227 h 391"/>
                <a:gd name="T26" fmla="*/ 1010 w 1012"/>
                <a:gd name="T27" fmla="*/ 251 h 391"/>
                <a:gd name="T28" fmla="*/ 999 w 1012"/>
                <a:gd name="T29" fmla="*/ 275 h 391"/>
                <a:gd name="T30" fmla="*/ 982 w 1012"/>
                <a:gd name="T31" fmla="*/ 296 h 391"/>
                <a:gd name="T32" fmla="*/ 956 w 1012"/>
                <a:gd name="T33" fmla="*/ 318 h 391"/>
                <a:gd name="T34" fmla="*/ 924 w 1012"/>
                <a:gd name="T35" fmla="*/ 335 h 391"/>
                <a:gd name="T36" fmla="*/ 885 w 1012"/>
                <a:gd name="T37" fmla="*/ 352 h 391"/>
                <a:gd name="T38" fmla="*/ 842 w 1012"/>
                <a:gd name="T39" fmla="*/ 365 h 391"/>
                <a:gd name="T40" fmla="*/ 790 w 1012"/>
                <a:gd name="T41" fmla="*/ 376 h 391"/>
                <a:gd name="T42" fmla="*/ 736 w 1012"/>
                <a:gd name="T43" fmla="*/ 385 h 391"/>
                <a:gd name="T44" fmla="*/ 677 w 1012"/>
                <a:gd name="T45" fmla="*/ 389 h 391"/>
                <a:gd name="T46" fmla="*/ 616 w 1012"/>
                <a:gd name="T47" fmla="*/ 391 h 391"/>
                <a:gd name="T48" fmla="*/ 554 w 1012"/>
                <a:gd name="T49" fmla="*/ 391 h 391"/>
                <a:gd name="T50" fmla="*/ 489 w 1012"/>
                <a:gd name="T51" fmla="*/ 387 h 391"/>
                <a:gd name="T52" fmla="*/ 426 w 1012"/>
                <a:gd name="T53" fmla="*/ 380 h 391"/>
                <a:gd name="T54" fmla="*/ 363 w 1012"/>
                <a:gd name="T55" fmla="*/ 370 h 391"/>
                <a:gd name="T56" fmla="*/ 305 w 1012"/>
                <a:gd name="T57" fmla="*/ 357 h 391"/>
                <a:gd name="T58" fmla="*/ 249 w 1012"/>
                <a:gd name="T59" fmla="*/ 342 h 391"/>
                <a:gd name="T60" fmla="*/ 195 w 1012"/>
                <a:gd name="T61" fmla="*/ 324 h 391"/>
                <a:gd name="T62" fmla="*/ 147 w 1012"/>
                <a:gd name="T63" fmla="*/ 305 h 391"/>
                <a:gd name="T64" fmla="*/ 106 w 1012"/>
                <a:gd name="T65" fmla="*/ 283 h 391"/>
                <a:gd name="T66" fmla="*/ 69 w 1012"/>
                <a:gd name="T67" fmla="*/ 262 h 391"/>
                <a:gd name="T68" fmla="*/ 41 w 1012"/>
                <a:gd name="T69" fmla="*/ 238 h 391"/>
                <a:gd name="T70" fmla="*/ 19 w 1012"/>
                <a:gd name="T71" fmla="*/ 212 h 391"/>
                <a:gd name="T72" fmla="*/ 6 w 1012"/>
                <a:gd name="T73" fmla="*/ 188 h 391"/>
                <a:gd name="T74" fmla="*/ 0 w 1012"/>
                <a:gd name="T75" fmla="*/ 164 h 391"/>
                <a:gd name="T76" fmla="*/ 2 w 1012"/>
                <a:gd name="T77" fmla="*/ 139 h 391"/>
                <a:gd name="T78" fmla="*/ 13 w 1012"/>
                <a:gd name="T79" fmla="*/ 117 h 391"/>
                <a:gd name="T80" fmla="*/ 30 w 1012"/>
                <a:gd name="T81" fmla="*/ 95 h 391"/>
                <a:gd name="T82" fmla="*/ 56 w 1012"/>
                <a:gd name="T83" fmla="*/ 74 h 391"/>
                <a:gd name="T84" fmla="*/ 89 w 1012"/>
                <a:gd name="T85" fmla="*/ 57 h 391"/>
                <a:gd name="T86" fmla="*/ 128 w 1012"/>
                <a:gd name="T87" fmla="*/ 39 h 391"/>
                <a:gd name="T88" fmla="*/ 171 w 1012"/>
                <a:gd name="T89" fmla="*/ 26 h 391"/>
                <a:gd name="T90" fmla="*/ 223 w 1012"/>
                <a:gd name="T91" fmla="*/ 16 h 391"/>
                <a:gd name="T92" fmla="*/ 277 w 1012"/>
                <a:gd name="T93" fmla="*/ 7 h 391"/>
                <a:gd name="T94" fmla="*/ 335 w 1012"/>
                <a:gd name="T95" fmla="*/ 3 h 391"/>
                <a:gd name="T96" fmla="*/ 396 w 1012"/>
                <a:gd name="T97" fmla="*/ 0 h 391"/>
                <a:gd name="T98" fmla="*/ 459 w 1012"/>
                <a:gd name="T99" fmla="*/ 0 h 391"/>
                <a:gd name="T100" fmla="*/ 523 w 1012"/>
                <a:gd name="T101" fmla="*/ 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2" h="391">
                  <a:moveTo>
                    <a:pt x="523" y="5"/>
                  </a:moveTo>
                  <a:lnTo>
                    <a:pt x="586" y="11"/>
                  </a:lnTo>
                  <a:lnTo>
                    <a:pt x="649" y="22"/>
                  </a:lnTo>
                  <a:lnTo>
                    <a:pt x="707" y="35"/>
                  </a:lnTo>
                  <a:lnTo>
                    <a:pt x="766" y="50"/>
                  </a:lnTo>
                  <a:lnTo>
                    <a:pt x="818" y="67"/>
                  </a:lnTo>
                  <a:lnTo>
                    <a:pt x="865" y="87"/>
                  </a:lnTo>
                  <a:lnTo>
                    <a:pt x="906" y="108"/>
                  </a:lnTo>
                  <a:lnTo>
                    <a:pt x="943" y="130"/>
                  </a:lnTo>
                  <a:lnTo>
                    <a:pt x="971" y="154"/>
                  </a:lnTo>
                  <a:lnTo>
                    <a:pt x="993" y="180"/>
                  </a:lnTo>
                  <a:lnTo>
                    <a:pt x="1006" y="203"/>
                  </a:lnTo>
                  <a:lnTo>
                    <a:pt x="1012" y="227"/>
                  </a:lnTo>
                  <a:lnTo>
                    <a:pt x="1010" y="251"/>
                  </a:lnTo>
                  <a:lnTo>
                    <a:pt x="999" y="275"/>
                  </a:lnTo>
                  <a:lnTo>
                    <a:pt x="982" y="296"/>
                  </a:lnTo>
                  <a:lnTo>
                    <a:pt x="956" y="318"/>
                  </a:lnTo>
                  <a:lnTo>
                    <a:pt x="924" y="335"/>
                  </a:lnTo>
                  <a:lnTo>
                    <a:pt x="885" y="352"/>
                  </a:lnTo>
                  <a:lnTo>
                    <a:pt x="842" y="365"/>
                  </a:lnTo>
                  <a:lnTo>
                    <a:pt x="790" y="376"/>
                  </a:lnTo>
                  <a:lnTo>
                    <a:pt x="736" y="385"/>
                  </a:lnTo>
                  <a:lnTo>
                    <a:pt x="677" y="389"/>
                  </a:lnTo>
                  <a:lnTo>
                    <a:pt x="616" y="391"/>
                  </a:lnTo>
                  <a:lnTo>
                    <a:pt x="554" y="391"/>
                  </a:lnTo>
                  <a:lnTo>
                    <a:pt x="489" y="387"/>
                  </a:lnTo>
                  <a:lnTo>
                    <a:pt x="426" y="380"/>
                  </a:lnTo>
                  <a:lnTo>
                    <a:pt x="363" y="370"/>
                  </a:lnTo>
                  <a:lnTo>
                    <a:pt x="305" y="357"/>
                  </a:lnTo>
                  <a:lnTo>
                    <a:pt x="249" y="342"/>
                  </a:lnTo>
                  <a:lnTo>
                    <a:pt x="195" y="324"/>
                  </a:lnTo>
                  <a:lnTo>
                    <a:pt x="147" y="305"/>
                  </a:lnTo>
                  <a:lnTo>
                    <a:pt x="106" y="283"/>
                  </a:lnTo>
                  <a:lnTo>
                    <a:pt x="69" y="262"/>
                  </a:lnTo>
                  <a:lnTo>
                    <a:pt x="41" y="238"/>
                  </a:lnTo>
                  <a:lnTo>
                    <a:pt x="19" y="212"/>
                  </a:lnTo>
                  <a:lnTo>
                    <a:pt x="6" y="188"/>
                  </a:lnTo>
                  <a:lnTo>
                    <a:pt x="0" y="164"/>
                  </a:lnTo>
                  <a:lnTo>
                    <a:pt x="2" y="139"/>
                  </a:lnTo>
                  <a:lnTo>
                    <a:pt x="13" y="117"/>
                  </a:lnTo>
                  <a:lnTo>
                    <a:pt x="30" y="95"/>
                  </a:lnTo>
                  <a:lnTo>
                    <a:pt x="56" y="74"/>
                  </a:lnTo>
                  <a:lnTo>
                    <a:pt x="89" y="57"/>
                  </a:lnTo>
                  <a:lnTo>
                    <a:pt x="128" y="39"/>
                  </a:lnTo>
                  <a:lnTo>
                    <a:pt x="171" y="26"/>
                  </a:lnTo>
                  <a:lnTo>
                    <a:pt x="223" y="16"/>
                  </a:lnTo>
                  <a:lnTo>
                    <a:pt x="277" y="7"/>
                  </a:lnTo>
                  <a:lnTo>
                    <a:pt x="335" y="3"/>
                  </a:lnTo>
                  <a:lnTo>
                    <a:pt x="396" y="0"/>
                  </a:lnTo>
                  <a:lnTo>
                    <a:pt x="459" y="0"/>
                  </a:lnTo>
                  <a:lnTo>
                    <a:pt x="523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7" name="Rectangle 53"/>
            <p:cNvSpPr>
              <a:spLocks noChangeAspect="1" noChangeArrowheads="1"/>
            </p:cNvSpPr>
            <p:nvPr/>
          </p:nvSpPr>
          <p:spPr bwMode="auto">
            <a:xfrm>
              <a:off x="914" y="1581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98" name="Group 54"/>
          <p:cNvGrpSpPr>
            <a:grpSpLocks noChangeAspect="1"/>
          </p:cNvGrpSpPr>
          <p:nvPr/>
        </p:nvGrpSpPr>
        <p:grpSpPr bwMode="auto">
          <a:xfrm>
            <a:off x="2192338" y="4343400"/>
            <a:ext cx="2578100" cy="2286000"/>
            <a:chOff x="159" y="1154"/>
            <a:chExt cx="2523" cy="2237"/>
          </a:xfrm>
        </p:grpSpPr>
        <p:sp>
          <p:nvSpPr>
            <p:cNvPr id="1644599" name="Rectangle 55"/>
            <p:cNvSpPr>
              <a:spLocks noChangeAspect="1" noChangeArrowheads="1"/>
            </p:cNvSpPr>
            <p:nvPr/>
          </p:nvSpPr>
          <p:spPr bwMode="auto">
            <a:xfrm>
              <a:off x="2186" y="1166"/>
              <a:ext cx="11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00" name="Freeform 56"/>
            <p:cNvSpPr>
              <a:spLocks noChangeAspect="1"/>
            </p:cNvSpPr>
            <p:nvPr/>
          </p:nvSpPr>
          <p:spPr bwMode="auto">
            <a:xfrm>
              <a:off x="159" y="1154"/>
              <a:ext cx="2523" cy="2237"/>
            </a:xfrm>
            <a:custGeom>
              <a:avLst/>
              <a:gdLst>
                <a:gd name="T0" fmla="*/ 1363 w 2523"/>
                <a:gd name="T1" fmla="*/ 2 h 2237"/>
                <a:gd name="T2" fmla="*/ 1569 w 2523"/>
                <a:gd name="T3" fmla="*/ 32 h 2237"/>
                <a:gd name="T4" fmla="*/ 1766 w 2523"/>
                <a:gd name="T5" fmla="*/ 93 h 2237"/>
                <a:gd name="T6" fmla="*/ 1950 w 2523"/>
                <a:gd name="T7" fmla="*/ 179 h 2237"/>
                <a:gd name="T8" fmla="*/ 2114 w 2523"/>
                <a:gd name="T9" fmla="*/ 293 h 2237"/>
                <a:gd name="T10" fmla="*/ 2255 w 2523"/>
                <a:gd name="T11" fmla="*/ 429 h 2237"/>
                <a:gd name="T12" fmla="*/ 2369 w 2523"/>
                <a:gd name="T13" fmla="*/ 583 h 2237"/>
                <a:gd name="T14" fmla="*/ 2454 w 2523"/>
                <a:gd name="T15" fmla="*/ 753 h 2237"/>
                <a:gd name="T16" fmla="*/ 2506 w 2523"/>
                <a:gd name="T17" fmla="*/ 930 h 2237"/>
                <a:gd name="T18" fmla="*/ 2523 w 2523"/>
                <a:gd name="T19" fmla="*/ 1116 h 2237"/>
                <a:gd name="T20" fmla="*/ 2506 w 2523"/>
                <a:gd name="T21" fmla="*/ 1299 h 2237"/>
                <a:gd name="T22" fmla="*/ 2454 w 2523"/>
                <a:gd name="T23" fmla="*/ 1479 h 2237"/>
                <a:gd name="T24" fmla="*/ 2372 w 2523"/>
                <a:gd name="T25" fmla="*/ 1647 h 2237"/>
                <a:gd name="T26" fmla="*/ 2257 w 2523"/>
                <a:gd name="T27" fmla="*/ 1803 h 2237"/>
                <a:gd name="T28" fmla="*/ 2116 w 2523"/>
                <a:gd name="T29" fmla="*/ 1939 h 2237"/>
                <a:gd name="T30" fmla="*/ 1952 w 2523"/>
                <a:gd name="T31" fmla="*/ 2053 h 2237"/>
                <a:gd name="T32" fmla="*/ 1770 w 2523"/>
                <a:gd name="T33" fmla="*/ 2142 h 2237"/>
                <a:gd name="T34" fmla="*/ 1573 w 2523"/>
                <a:gd name="T35" fmla="*/ 2202 h 2237"/>
                <a:gd name="T36" fmla="*/ 1368 w 2523"/>
                <a:gd name="T37" fmla="*/ 2232 h 2237"/>
                <a:gd name="T38" fmla="*/ 1160 w 2523"/>
                <a:gd name="T39" fmla="*/ 2232 h 2237"/>
                <a:gd name="T40" fmla="*/ 954 w 2523"/>
                <a:gd name="T41" fmla="*/ 2202 h 2237"/>
                <a:gd name="T42" fmla="*/ 757 w 2523"/>
                <a:gd name="T43" fmla="*/ 2144 h 2237"/>
                <a:gd name="T44" fmla="*/ 574 w 2523"/>
                <a:gd name="T45" fmla="*/ 2055 h 2237"/>
                <a:gd name="T46" fmla="*/ 409 w 2523"/>
                <a:gd name="T47" fmla="*/ 1943 h 2237"/>
                <a:gd name="T48" fmla="*/ 268 w 2523"/>
                <a:gd name="T49" fmla="*/ 1807 h 2237"/>
                <a:gd name="T50" fmla="*/ 154 w 2523"/>
                <a:gd name="T51" fmla="*/ 1651 h 2237"/>
                <a:gd name="T52" fmla="*/ 69 w 2523"/>
                <a:gd name="T53" fmla="*/ 1483 h 2237"/>
                <a:gd name="T54" fmla="*/ 17 w 2523"/>
                <a:gd name="T55" fmla="*/ 1304 h 2237"/>
                <a:gd name="T56" fmla="*/ 0 w 2523"/>
                <a:gd name="T57" fmla="*/ 1120 h 2237"/>
                <a:gd name="T58" fmla="*/ 17 w 2523"/>
                <a:gd name="T59" fmla="*/ 935 h 2237"/>
                <a:gd name="T60" fmla="*/ 69 w 2523"/>
                <a:gd name="T61" fmla="*/ 755 h 2237"/>
                <a:gd name="T62" fmla="*/ 152 w 2523"/>
                <a:gd name="T63" fmla="*/ 587 h 2237"/>
                <a:gd name="T64" fmla="*/ 266 w 2523"/>
                <a:gd name="T65" fmla="*/ 431 h 2237"/>
                <a:gd name="T66" fmla="*/ 407 w 2523"/>
                <a:gd name="T67" fmla="*/ 295 h 2237"/>
                <a:gd name="T68" fmla="*/ 571 w 2523"/>
                <a:gd name="T69" fmla="*/ 183 h 2237"/>
                <a:gd name="T70" fmla="*/ 753 w 2523"/>
                <a:gd name="T71" fmla="*/ 95 h 2237"/>
                <a:gd name="T72" fmla="*/ 950 w 2523"/>
                <a:gd name="T73" fmla="*/ 34 h 2237"/>
                <a:gd name="T74" fmla="*/ 1156 w 2523"/>
                <a:gd name="T75" fmla="*/ 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3" h="2237">
                  <a:moveTo>
                    <a:pt x="1259" y="0"/>
                  </a:moveTo>
                  <a:lnTo>
                    <a:pt x="1363" y="2"/>
                  </a:lnTo>
                  <a:lnTo>
                    <a:pt x="1467" y="15"/>
                  </a:lnTo>
                  <a:lnTo>
                    <a:pt x="1569" y="32"/>
                  </a:lnTo>
                  <a:lnTo>
                    <a:pt x="1668" y="58"/>
                  </a:lnTo>
                  <a:lnTo>
                    <a:pt x="1766" y="93"/>
                  </a:lnTo>
                  <a:lnTo>
                    <a:pt x="1861" y="134"/>
                  </a:lnTo>
                  <a:lnTo>
                    <a:pt x="1950" y="179"/>
                  </a:lnTo>
                  <a:lnTo>
                    <a:pt x="2034" y="233"/>
                  </a:lnTo>
                  <a:lnTo>
                    <a:pt x="2114" y="293"/>
                  </a:lnTo>
                  <a:lnTo>
                    <a:pt x="2188" y="358"/>
                  </a:lnTo>
                  <a:lnTo>
                    <a:pt x="2255" y="429"/>
                  </a:lnTo>
                  <a:lnTo>
                    <a:pt x="2315" y="505"/>
                  </a:lnTo>
                  <a:lnTo>
                    <a:pt x="2369" y="583"/>
                  </a:lnTo>
                  <a:lnTo>
                    <a:pt x="2415" y="667"/>
                  </a:lnTo>
                  <a:lnTo>
                    <a:pt x="2454" y="753"/>
                  </a:lnTo>
                  <a:lnTo>
                    <a:pt x="2484" y="842"/>
                  </a:lnTo>
                  <a:lnTo>
                    <a:pt x="2506" y="930"/>
                  </a:lnTo>
                  <a:lnTo>
                    <a:pt x="2519" y="1023"/>
                  </a:lnTo>
                  <a:lnTo>
                    <a:pt x="2523" y="1116"/>
                  </a:lnTo>
                  <a:lnTo>
                    <a:pt x="2519" y="1209"/>
                  </a:lnTo>
                  <a:lnTo>
                    <a:pt x="2506" y="1299"/>
                  </a:lnTo>
                  <a:lnTo>
                    <a:pt x="2484" y="1390"/>
                  </a:lnTo>
                  <a:lnTo>
                    <a:pt x="2454" y="1479"/>
                  </a:lnTo>
                  <a:lnTo>
                    <a:pt x="2417" y="1565"/>
                  </a:lnTo>
                  <a:lnTo>
                    <a:pt x="2372" y="1647"/>
                  </a:lnTo>
                  <a:lnTo>
                    <a:pt x="2317" y="1727"/>
                  </a:lnTo>
                  <a:lnTo>
                    <a:pt x="2257" y="1803"/>
                  </a:lnTo>
                  <a:lnTo>
                    <a:pt x="2190" y="1874"/>
                  </a:lnTo>
                  <a:lnTo>
                    <a:pt x="2116" y="1939"/>
                  </a:lnTo>
                  <a:lnTo>
                    <a:pt x="2038" y="1999"/>
                  </a:lnTo>
                  <a:lnTo>
                    <a:pt x="1952" y="2053"/>
                  </a:lnTo>
                  <a:lnTo>
                    <a:pt x="1863" y="2101"/>
                  </a:lnTo>
                  <a:lnTo>
                    <a:pt x="1770" y="2142"/>
                  </a:lnTo>
                  <a:lnTo>
                    <a:pt x="1673" y="2174"/>
                  </a:lnTo>
                  <a:lnTo>
                    <a:pt x="1573" y="2202"/>
                  </a:lnTo>
                  <a:lnTo>
                    <a:pt x="1471" y="2221"/>
                  </a:lnTo>
                  <a:lnTo>
                    <a:pt x="1368" y="2232"/>
                  </a:lnTo>
                  <a:lnTo>
                    <a:pt x="1264" y="2237"/>
                  </a:lnTo>
                  <a:lnTo>
                    <a:pt x="1160" y="2232"/>
                  </a:lnTo>
                  <a:lnTo>
                    <a:pt x="1056" y="2221"/>
                  </a:lnTo>
                  <a:lnTo>
                    <a:pt x="954" y="2202"/>
                  </a:lnTo>
                  <a:lnTo>
                    <a:pt x="855" y="2176"/>
                  </a:lnTo>
                  <a:lnTo>
                    <a:pt x="757" y="2144"/>
                  </a:lnTo>
                  <a:lnTo>
                    <a:pt x="662" y="2103"/>
                  </a:lnTo>
                  <a:lnTo>
                    <a:pt x="574" y="2055"/>
                  </a:lnTo>
                  <a:lnTo>
                    <a:pt x="489" y="2001"/>
                  </a:lnTo>
                  <a:lnTo>
                    <a:pt x="409" y="1943"/>
                  </a:lnTo>
                  <a:lnTo>
                    <a:pt x="336" y="1876"/>
                  </a:lnTo>
                  <a:lnTo>
                    <a:pt x="268" y="1807"/>
                  </a:lnTo>
                  <a:lnTo>
                    <a:pt x="208" y="1731"/>
                  </a:lnTo>
                  <a:lnTo>
                    <a:pt x="154" y="1651"/>
                  </a:lnTo>
                  <a:lnTo>
                    <a:pt x="108" y="1569"/>
                  </a:lnTo>
                  <a:lnTo>
                    <a:pt x="69" y="1483"/>
                  </a:lnTo>
                  <a:lnTo>
                    <a:pt x="39" y="1394"/>
                  </a:lnTo>
                  <a:lnTo>
                    <a:pt x="17" y="1304"/>
                  </a:lnTo>
                  <a:lnTo>
                    <a:pt x="4" y="1213"/>
                  </a:lnTo>
                  <a:lnTo>
                    <a:pt x="0" y="1120"/>
                  </a:lnTo>
                  <a:lnTo>
                    <a:pt x="4" y="1027"/>
                  </a:lnTo>
                  <a:lnTo>
                    <a:pt x="17" y="935"/>
                  </a:lnTo>
                  <a:lnTo>
                    <a:pt x="39" y="846"/>
                  </a:lnTo>
                  <a:lnTo>
                    <a:pt x="69" y="755"/>
                  </a:lnTo>
                  <a:lnTo>
                    <a:pt x="106" y="671"/>
                  </a:lnTo>
                  <a:lnTo>
                    <a:pt x="152" y="587"/>
                  </a:lnTo>
                  <a:lnTo>
                    <a:pt x="206" y="507"/>
                  </a:lnTo>
                  <a:lnTo>
                    <a:pt x="266" y="431"/>
                  </a:lnTo>
                  <a:lnTo>
                    <a:pt x="333" y="362"/>
                  </a:lnTo>
                  <a:lnTo>
                    <a:pt x="407" y="295"/>
                  </a:lnTo>
                  <a:lnTo>
                    <a:pt x="485" y="237"/>
                  </a:lnTo>
                  <a:lnTo>
                    <a:pt x="571" y="183"/>
                  </a:lnTo>
                  <a:lnTo>
                    <a:pt x="660" y="136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50" y="34"/>
                  </a:lnTo>
                  <a:lnTo>
                    <a:pt x="1052" y="15"/>
                  </a:lnTo>
                  <a:lnTo>
                    <a:pt x="1156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1" name="Group 57"/>
          <p:cNvGrpSpPr>
            <a:grpSpLocks noChangeAspect="1"/>
          </p:cNvGrpSpPr>
          <p:nvPr/>
        </p:nvGrpSpPr>
        <p:grpSpPr bwMode="auto">
          <a:xfrm>
            <a:off x="3189288" y="5294313"/>
            <a:ext cx="1357312" cy="1052512"/>
            <a:chOff x="1135" y="2084"/>
            <a:chExt cx="1328" cy="1030"/>
          </a:xfrm>
        </p:grpSpPr>
        <p:sp>
          <p:nvSpPr>
            <p:cNvPr id="1644602" name="Rectangle 58"/>
            <p:cNvSpPr>
              <a:spLocks noChangeAspect="1" noChangeArrowheads="1"/>
            </p:cNvSpPr>
            <p:nvPr/>
          </p:nvSpPr>
          <p:spPr bwMode="auto">
            <a:xfrm>
              <a:off x="1135" y="2451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03" name="Freeform 59"/>
            <p:cNvSpPr>
              <a:spLocks noChangeAspect="1"/>
            </p:cNvSpPr>
            <p:nvPr/>
          </p:nvSpPr>
          <p:spPr bwMode="auto">
            <a:xfrm>
              <a:off x="1178" y="2084"/>
              <a:ext cx="1285" cy="1030"/>
            </a:xfrm>
            <a:custGeom>
              <a:avLst/>
              <a:gdLst>
                <a:gd name="T0" fmla="*/ 422 w 1285"/>
                <a:gd name="T1" fmla="*/ 162 h 1030"/>
                <a:gd name="T2" fmla="*/ 487 w 1285"/>
                <a:gd name="T3" fmla="*/ 123 h 1030"/>
                <a:gd name="T4" fmla="*/ 556 w 1285"/>
                <a:gd name="T5" fmla="*/ 89 h 1030"/>
                <a:gd name="T6" fmla="*/ 626 w 1285"/>
                <a:gd name="T7" fmla="*/ 61 h 1030"/>
                <a:gd name="T8" fmla="*/ 695 w 1285"/>
                <a:gd name="T9" fmla="*/ 37 h 1030"/>
                <a:gd name="T10" fmla="*/ 764 w 1285"/>
                <a:gd name="T11" fmla="*/ 18 h 1030"/>
                <a:gd name="T12" fmla="*/ 831 w 1285"/>
                <a:gd name="T13" fmla="*/ 7 h 1030"/>
                <a:gd name="T14" fmla="*/ 896 w 1285"/>
                <a:gd name="T15" fmla="*/ 0 h 1030"/>
                <a:gd name="T16" fmla="*/ 959 w 1285"/>
                <a:gd name="T17" fmla="*/ 0 h 1030"/>
                <a:gd name="T18" fmla="*/ 1017 w 1285"/>
                <a:gd name="T19" fmla="*/ 7 h 1030"/>
                <a:gd name="T20" fmla="*/ 1071 w 1285"/>
                <a:gd name="T21" fmla="*/ 18 h 1030"/>
                <a:gd name="T22" fmla="*/ 1121 w 1285"/>
                <a:gd name="T23" fmla="*/ 35 h 1030"/>
                <a:gd name="T24" fmla="*/ 1164 w 1285"/>
                <a:gd name="T25" fmla="*/ 59 h 1030"/>
                <a:gd name="T26" fmla="*/ 1203 w 1285"/>
                <a:gd name="T27" fmla="*/ 87 h 1030"/>
                <a:gd name="T28" fmla="*/ 1234 w 1285"/>
                <a:gd name="T29" fmla="*/ 121 h 1030"/>
                <a:gd name="T30" fmla="*/ 1257 w 1285"/>
                <a:gd name="T31" fmla="*/ 160 h 1030"/>
                <a:gd name="T32" fmla="*/ 1275 w 1285"/>
                <a:gd name="T33" fmla="*/ 201 h 1030"/>
                <a:gd name="T34" fmla="*/ 1283 w 1285"/>
                <a:gd name="T35" fmla="*/ 249 h 1030"/>
                <a:gd name="T36" fmla="*/ 1285 w 1285"/>
                <a:gd name="T37" fmla="*/ 298 h 1030"/>
                <a:gd name="T38" fmla="*/ 1279 w 1285"/>
                <a:gd name="T39" fmla="*/ 350 h 1030"/>
                <a:gd name="T40" fmla="*/ 1266 w 1285"/>
                <a:gd name="T41" fmla="*/ 404 h 1030"/>
                <a:gd name="T42" fmla="*/ 1247 w 1285"/>
                <a:gd name="T43" fmla="*/ 458 h 1030"/>
                <a:gd name="T44" fmla="*/ 1218 w 1285"/>
                <a:gd name="T45" fmla="*/ 514 h 1030"/>
                <a:gd name="T46" fmla="*/ 1184 w 1285"/>
                <a:gd name="T47" fmla="*/ 570 h 1030"/>
                <a:gd name="T48" fmla="*/ 1145 w 1285"/>
                <a:gd name="T49" fmla="*/ 624 h 1030"/>
                <a:gd name="T50" fmla="*/ 1097 w 1285"/>
                <a:gd name="T51" fmla="*/ 678 h 1030"/>
                <a:gd name="T52" fmla="*/ 1045 w 1285"/>
                <a:gd name="T53" fmla="*/ 730 h 1030"/>
                <a:gd name="T54" fmla="*/ 989 w 1285"/>
                <a:gd name="T55" fmla="*/ 780 h 1030"/>
                <a:gd name="T56" fmla="*/ 928 w 1285"/>
                <a:gd name="T57" fmla="*/ 827 h 1030"/>
                <a:gd name="T58" fmla="*/ 866 w 1285"/>
                <a:gd name="T59" fmla="*/ 870 h 1030"/>
                <a:gd name="T60" fmla="*/ 799 w 1285"/>
                <a:gd name="T61" fmla="*/ 907 h 1030"/>
                <a:gd name="T62" fmla="*/ 729 w 1285"/>
                <a:gd name="T63" fmla="*/ 942 h 1030"/>
                <a:gd name="T64" fmla="*/ 660 w 1285"/>
                <a:gd name="T65" fmla="*/ 972 h 1030"/>
                <a:gd name="T66" fmla="*/ 591 w 1285"/>
                <a:gd name="T67" fmla="*/ 996 h 1030"/>
                <a:gd name="T68" fmla="*/ 522 w 1285"/>
                <a:gd name="T69" fmla="*/ 1013 h 1030"/>
                <a:gd name="T70" fmla="*/ 455 w 1285"/>
                <a:gd name="T71" fmla="*/ 1026 h 1030"/>
                <a:gd name="T72" fmla="*/ 390 w 1285"/>
                <a:gd name="T73" fmla="*/ 1030 h 1030"/>
                <a:gd name="T74" fmla="*/ 327 w 1285"/>
                <a:gd name="T75" fmla="*/ 1030 h 1030"/>
                <a:gd name="T76" fmla="*/ 269 w 1285"/>
                <a:gd name="T77" fmla="*/ 1026 h 1030"/>
                <a:gd name="T78" fmla="*/ 214 w 1285"/>
                <a:gd name="T79" fmla="*/ 1013 h 1030"/>
                <a:gd name="T80" fmla="*/ 165 w 1285"/>
                <a:gd name="T81" fmla="*/ 996 h 1030"/>
                <a:gd name="T82" fmla="*/ 121 w 1285"/>
                <a:gd name="T83" fmla="*/ 972 h 1030"/>
                <a:gd name="T84" fmla="*/ 85 w 1285"/>
                <a:gd name="T85" fmla="*/ 944 h 1030"/>
                <a:gd name="T86" fmla="*/ 52 w 1285"/>
                <a:gd name="T87" fmla="*/ 909 h 1030"/>
                <a:gd name="T88" fmla="*/ 28 w 1285"/>
                <a:gd name="T89" fmla="*/ 873 h 1030"/>
                <a:gd name="T90" fmla="*/ 13 w 1285"/>
                <a:gd name="T91" fmla="*/ 829 h 1030"/>
                <a:gd name="T92" fmla="*/ 2 w 1285"/>
                <a:gd name="T93" fmla="*/ 784 h 1030"/>
                <a:gd name="T94" fmla="*/ 0 w 1285"/>
                <a:gd name="T95" fmla="*/ 734 h 1030"/>
                <a:gd name="T96" fmla="*/ 7 w 1285"/>
                <a:gd name="T97" fmla="*/ 683 h 1030"/>
                <a:gd name="T98" fmla="*/ 20 w 1285"/>
                <a:gd name="T99" fmla="*/ 629 h 1030"/>
                <a:gd name="T100" fmla="*/ 39 w 1285"/>
                <a:gd name="T101" fmla="*/ 572 h 1030"/>
                <a:gd name="T102" fmla="*/ 67 w 1285"/>
                <a:gd name="T103" fmla="*/ 516 h 1030"/>
                <a:gd name="T104" fmla="*/ 102 w 1285"/>
                <a:gd name="T105" fmla="*/ 462 h 1030"/>
                <a:gd name="T106" fmla="*/ 143 w 1285"/>
                <a:gd name="T107" fmla="*/ 406 h 1030"/>
                <a:gd name="T108" fmla="*/ 188 w 1285"/>
                <a:gd name="T109" fmla="*/ 352 h 1030"/>
                <a:gd name="T110" fmla="*/ 240 w 1285"/>
                <a:gd name="T111" fmla="*/ 300 h 1030"/>
                <a:gd name="T112" fmla="*/ 297 w 1285"/>
                <a:gd name="T113" fmla="*/ 251 h 1030"/>
                <a:gd name="T114" fmla="*/ 357 w 1285"/>
                <a:gd name="T115" fmla="*/ 205 h 1030"/>
                <a:gd name="T116" fmla="*/ 422 w 1285"/>
                <a:gd name="T117" fmla="*/ 162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5" h="1030">
                  <a:moveTo>
                    <a:pt x="422" y="162"/>
                  </a:moveTo>
                  <a:lnTo>
                    <a:pt x="487" y="123"/>
                  </a:lnTo>
                  <a:lnTo>
                    <a:pt x="556" y="89"/>
                  </a:lnTo>
                  <a:lnTo>
                    <a:pt x="626" y="61"/>
                  </a:lnTo>
                  <a:lnTo>
                    <a:pt x="695" y="37"/>
                  </a:lnTo>
                  <a:lnTo>
                    <a:pt x="764" y="18"/>
                  </a:lnTo>
                  <a:lnTo>
                    <a:pt x="831" y="7"/>
                  </a:lnTo>
                  <a:lnTo>
                    <a:pt x="896" y="0"/>
                  </a:lnTo>
                  <a:lnTo>
                    <a:pt x="959" y="0"/>
                  </a:lnTo>
                  <a:lnTo>
                    <a:pt x="1017" y="7"/>
                  </a:lnTo>
                  <a:lnTo>
                    <a:pt x="1071" y="18"/>
                  </a:lnTo>
                  <a:lnTo>
                    <a:pt x="1121" y="35"/>
                  </a:lnTo>
                  <a:lnTo>
                    <a:pt x="1164" y="59"/>
                  </a:lnTo>
                  <a:lnTo>
                    <a:pt x="1203" y="87"/>
                  </a:lnTo>
                  <a:lnTo>
                    <a:pt x="1234" y="121"/>
                  </a:lnTo>
                  <a:lnTo>
                    <a:pt x="1257" y="160"/>
                  </a:lnTo>
                  <a:lnTo>
                    <a:pt x="1275" y="201"/>
                  </a:lnTo>
                  <a:lnTo>
                    <a:pt x="1283" y="249"/>
                  </a:lnTo>
                  <a:lnTo>
                    <a:pt x="1285" y="298"/>
                  </a:lnTo>
                  <a:lnTo>
                    <a:pt x="1279" y="350"/>
                  </a:lnTo>
                  <a:lnTo>
                    <a:pt x="1266" y="404"/>
                  </a:lnTo>
                  <a:lnTo>
                    <a:pt x="1247" y="458"/>
                  </a:lnTo>
                  <a:lnTo>
                    <a:pt x="1218" y="514"/>
                  </a:lnTo>
                  <a:lnTo>
                    <a:pt x="1184" y="570"/>
                  </a:lnTo>
                  <a:lnTo>
                    <a:pt x="1145" y="624"/>
                  </a:lnTo>
                  <a:lnTo>
                    <a:pt x="1097" y="678"/>
                  </a:lnTo>
                  <a:lnTo>
                    <a:pt x="1045" y="730"/>
                  </a:lnTo>
                  <a:lnTo>
                    <a:pt x="989" y="780"/>
                  </a:lnTo>
                  <a:lnTo>
                    <a:pt x="928" y="827"/>
                  </a:lnTo>
                  <a:lnTo>
                    <a:pt x="866" y="870"/>
                  </a:lnTo>
                  <a:lnTo>
                    <a:pt x="799" y="907"/>
                  </a:lnTo>
                  <a:lnTo>
                    <a:pt x="729" y="942"/>
                  </a:lnTo>
                  <a:lnTo>
                    <a:pt x="660" y="972"/>
                  </a:lnTo>
                  <a:lnTo>
                    <a:pt x="591" y="996"/>
                  </a:lnTo>
                  <a:lnTo>
                    <a:pt x="522" y="1013"/>
                  </a:lnTo>
                  <a:lnTo>
                    <a:pt x="455" y="1026"/>
                  </a:lnTo>
                  <a:lnTo>
                    <a:pt x="390" y="1030"/>
                  </a:lnTo>
                  <a:lnTo>
                    <a:pt x="327" y="1030"/>
                  </a:lnTo>
                  <a:lnTo>
                    <a:pt x="269" y="1026"/>
                  </a:lnTo>
                  <a:lnTo>
                    <a:pt x="214" y="1013"/>
                  </a:lnTo>
                  <a:lnTo>
                    <a:pt x="165" y="996"/>
                  </a:lnTo>
                  <a:lnTo>
                    <a:pt x="121" y="972"/>
                  </a:lnTo>
                  <a:lnTo>
                    <a:pt x="85" y="944"/>
                  </a:lnTo>
                  <a:lnTo>
                    <a:pt x="52" y="909"/>
                  </a:lnTo>
                  <a:lnTo>
                    <a:pt x="28" y="873"/>
                  </a:lnTo>
                  <a:lnTo>
                    <a:pt x="13" y="829"/>
                  </a:lnTo>
                  <a:lnTo>
                    <a:pt x="2" y="784"/>
                  </a:lnTo>
                  <a:lnTo>
                    <a:pt x="0" y="734"/>
                  </a:lnTo>
                  <a:lnTo>
                    <a:pt x="7" y="683"/>
                  </a:lnTo>
                  <a:lnTo>
                    <a:pt x="20" y="629"/>
                  </a:lnTo>
                  <a:lnTo>
                    <a:pt x="39" y="572"/>
                  </a:lnTo>
                  <a:lnTo>
                    <a:pt x="67" y="516"/>
                  </a:lnTo>
                  <a:lnTo>
                    <a:pt x="102" y="462"/>
                  </a:lnTo>
                  <a:lnTo>
                    <a:pt x="143" y="406"/>
                  </a:lnTo>
                  <a:lnTo>
                    <a:pt x="188" y="352"/>
                  </a:lnTo>
                  <a:lnTo>
                    <a:pt x="240" y="300"/>
                  </a:lnTo>
                  <a:lnTo>
                    <a:pt x="297" y="251"/>
                  </a:lnTo>
                  <a:lnTo>
                    <a:pt x="357" y="205"/>
                  </a:lnTo>
                  <a:lnTo>
                    <a:pt x="422" y="1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4" name="Group 60"/>
          <p:cNvGrpSpPr>
            <a:grpSpLocks noChangeAspect="1"/>
          </p:cNvGrpSpPr>
          <p:nvPr/>
        </p:nvGrpSpPr>
        <p:grpSpPr bwMode="auto">
          <a:xfrm>
            <a:off x="2220913" y="4625976"/>
            <a:ext cx="2432050" cy="1789113"/>
            <a:chOff x="187" y="1430"/>
            <a:chExt cx="2380" cy="1751"/>
          </a:xfrm>
        </p:grpSpPr>
        <p:sp>
          <p:nvSpPr>
            <p:cNvPr id="1644605" name="Rectangle 61"/>
            <p:cNvSpPr>
              <a:spLocks noChangeAspect="1" noChangeArrowheads="1"/>
            </p:cNvSpPr>
            <p:nvPr/>
          </p:nvSpPr>
          <p:spPr bwMode="auto">
            <a:xfrm>
              <a:off x="417" y="2643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06" name="Freeform 62"/>
            <p:cNvSpPr>
              <a:spLocks noChangeAspect="1"/>
            </p:cNvSpPr>
            <p:nvPr/>
          </p:nvSpPr>
          <p:spPr bwMode="auto">
            <a:xfrm>
              <a:off x="187" y="1430"/>
              <a:ext cx="2380" cy="1751"/>
            </a:xfrm>
            <a:custGeom>
              <a:avLst/>
              <a:gdLst>
                <a:gd name="T0" fmla="*/ 1275 w 2380"/>
                <a:gd name="T1" fmla="*/ 0 h 1751"/>
                <a:gd name="T2" fmla="*/ 1474 w 2380"/>
                <a:gd name="T3" fmla="*/ 22 h 1751"/>
                <a:gd name="T4" fmla="*/ 1664 w 2380"/>
                <a:gd name="T5" fmla="*/ 67 h 1751"/>
                <a:gd name="T6" fmla="*/ 1842 w 2380"/>
                <a:gd name="T7" fmla="*/ 136 h 1751"/>
                <a:gd name="T8" fmla="*/ 2002 w 2380"/>
                <a:gd name="T9" fmla="*/ 227 h 1751"/>
                <a:gd name="T10" fmla="*/ 2138 w 2380"/>
                <a:gd name="T11" fmla="*/ 335 h 1751"/>
                <a:gd name="T12" fmla="*/ 2246 w 2380"/>
                <a:gd name="T13" fmla="*/ 460 h 1751"/>
                <a:gd name="T14" fmla="*/ 2324 w 2380"/>
                <a:gd name="T15" fmla="*/ 596 h 1751"/>
                <a:gd name="T16" fmla="*/ 2370 w 2380"/>
                <a:gd name="T17" fmla="*/ 741 h 1751"/>
                <a:gd name="T18" fmla="*/ 2380 w 2380"/>
                <a:gd name="T19" fmla="*/ 887 h 1751"/>
                <a:gd name="T20" fmla="*/ 2359 w 2380"/>
                <a:gd name="T21" fmla="*/ 1036 h 1751"/>
                <a:gd name="T22" fmla="*/ 2302 w 2380"/>
                <a:gd name="T23" fmla="*/ 1179 h 1751"/>
                <a:gd name="T24" fmla="*/ 2214 w 2380"/>
                <a:gd name="T25" fmla="*/ 1313 h 1751"/>
                <a:gd name="T26" fmla="*/ 2097 w 2380"/>
                <a:gd name="T27" fmla="*/ 1436 h 1751"/>
                <a:gd name="T28" fmla="*/ 1954 w 2380"/>
                <a:gd name="T29" fmla="*/ 1542 h 1751"/>
                <a:gd name="T30" fmla="*/ 1787 w 2380"/>
                <a:gd name="T31" fmla="*/ 1628 h 1751"/>
                <a:gd name="T32" fmla="*/ 1606 w 2380"/>
                <a:gd name="T33" fmla="*/ 1693 h 1751"/>
                <a:gd name="T34" fmla="*/ 1411 w 2380"/>
                <a:gd name="T35" fmla="*/ 1736 h 1751"/>
                <a:gd name="T36" fmla="*/ 1210 w 2380"/>
                <a:gd name="T37" fmla="*/ 1751 h 1751"/>
                <a:gd name="T38" fmla="*/ 1009 w 2380"/>
                <a:gd name="T39" fmla="*/ 1742 h 1751"/>
                <a:gd name="T40" fmla="*/ 812 w 2380"/>
                <a:gd name="T41" fmla="*/ 1710 h 1751"/>
                <a:gd name="T42" fmla="*/ 626 w 2380"/>
                <a:gd name="T43" fmla="*/ 1652 h 1751"/>
                <a:gd name="T44" fmla="*/ 457 w 2380"/>
                <a:gd name="T45" fmla="*/ 1572 h 1751"/>
                <a:gd name="T46" fmla="*/ 310 w 2380"/>
                <a:gd name="T47" fmla="*/ 1473 h 1751"/>
                <a:gd name="T48" fmla="*/ 186 w 2380"/>
                <a:gd name="T49" fmla="*/ 1356 h 1751"/>
                <a:gd name="T50" fmla="*/ 93 w 2380"/>
                <a:gd name="T51" fmla="*/ 1226 h 1751"/>
                <a:gd name="T52" fmla="*/ 31 w 2380"/>
                <a:gd name="T53" fmla="*/ 1084 h 1751"/>
                <a:gd name="T54" fmla="*/ 2 w 2380"/>
                <a:gd name="T55" fmla="*/ 937 h 1751"/>
                <a:gd name="T56" fmla="*/ 9 w 2380"/>
                <a:gd name="T57" fmla="*/ 788 h 1751"/>
                <a:gd name="T58" fmla="*/ 48 w 2380"/>
                <a:gd name="T59" fmla="*/ 643 h 1751"/>
                <a:gd name="T60" fmla="*/ 119 w 2380"/>
                <a:gd name="T61" fmla="*/ 503 h 1751"/>
                <a:gd name="T62" fmla="*/ 223 w 2380"/>
                <a:gd name="T63" fmla="*/ 374 h 1751"/>
                <a:gd name="T64" fmla="*/ 355 w 2380"/>
                <a:gd name="T65" fmla="*/ 259 h 1751"/>
                <a:gd name="T66" fmla="*/ 509 w 2380"/>
                <a:gd name="T67" fmla="*/ 164 h 1751"/>
                <a:gd name="T68" fmla="*/ 684 w 2380"/>
                <a:gd name="T69" fmla="*/ 86 h 1751"/>
                <a:gd name="T70" fmla="*/ 874 w 2380"/>
                <a:gd name="T71" fmla="*/ 35 h 1751"/>
                <a:gd name="T72" fmla="*/ 1071 w 2380"/>
                <a:gd name="T73" fmla="*/ 4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0" h="1751">
                  <a:moveTo>
                    <a:pt x="1173" y="0"/>
                  </a:moveTo>
                  <a:lnTo>
                    <a:pt x="1275" y="0"/>
                  </a:lnTo>
                  <a:lnTo>
                    <a:pt x="1374" y="9"/>
                  </a:lnTo>
                  <a:lnTo>
                    <a:pt x="1474" y="22"/>
                  </a:lnTo>
                  <a:lnTo>
                    <a:pt x="1571" y="41"/>
                  </a:lnTo>
                  <a:lnTo>
                    <a:pt x="1664" y="67"/>
                  </a:lnTo>
                  <a:lnTo>
                    <a:pt x="1755" y="99"/>
                  </a:lnTo>
                  <a:lnTo>
                    <a:pt x="1842" y="136"/>
                  </a:lnTo>
                  <a:lnTo>
                    <a:pt x="1924" y="179"/>
                  </a:lnTo>
                  <a:lnTo>
                    <a:pt x="2002" y="227"/>
                  </a:lnTo>
                  <a:lnTo>
                    <a:pt x="2073" y="279"/>
                  </a:lnTo>
                  <a:lnTo>
                    <a:pt x="2138" y="335"/>
                  </a:lnTo>
                  <a:lnTo>
                    <a:pt x="2194" y="395"/>
                  </a:lnTo>
                  <a:lnTo>
                    <a:pt x="2246" y="460"/>
                  </a:lnTo>
                  <a:lnTo>
                    <a:pt x="2289" y="527"/>
                  </a:lnTo>
                  <a:lnTo>
                    <a:pt x="2324" y="596"/>
                  </a:lnTo>
                  <a:lnTo>
                    <a:pt x="2350" y="667"/>
                  </a:lnTo>
                  <a:lnTo>
                    <a:pt x="2370" y="741"/>
                  </a:lnTo>
                  <a:lnTo>
                    <a:pt x="2380" y="814"/>
                  </a:lnTo>
                  <a:lnTo>
                    <a:pt x="2380" y="887"/>
                  </a:lnTo>
                  <a:lnTo>
                    <a:pt x="2374" y="963"/>
                  </a:lnTo>
                  <a:lnTo>
                    <a:pt x="2359" y="1036"/>
                  </a:lnTo>
                  <a:lnTo>
                    <a:pt x="2335" y="1108"/>
                  </a:lnTo>
                  <a:lnTo>
                    <a:pt x="2302" y="1179"/>
                  </a:lnTo>
                  <a:lnTo>
                    <a:pt x="2261" y="1248"/>
                  </a:lnTo>
                  <a:lnTo>
                    <a:pt x="2214" y="1313"/>
                  </a:lnTo>
                  <a:lnTo>
                    <a:pt x="2160" y="1378"/>
                  </a:lnTo>
                  <a:lnTo>
                    <a:pt x="2097" y="1436"/>
                  </a:lnTo>
                  <a:lnTo>
                    <a:pt x="2028" y="1492"/>
                  </a:lnTo>
                  <a:lnTo>
                    <a:pt x="1954" y="1542"/>
                  </a:lnTo>
                  <a:lnTo>
                    <a:pt x="1872" y="1587"/>
                  </a:lnTo>
                  <a:lnTo>
                    <a:pt x="1787" y="1628"/>
                  </a:lnTo>
                  <a:lnTo>
                    <a:pt x="1699" y="1665"/>
                  </a:lnTo>
                  <a:lnTo>
                    <a:pt x="1606" y="1693"/>
                  </a:lnTo>
                  <a:lnTo>
                    <a:pt x="1508" y="1717"/>
                  </a:lnTo>
                  <a:lnTo>
                    <a:pt x="1411" y="1736"/>
                  </a:lnTo>
                  <a:lnTo>
                    <a:pt x="1309" y="1747"/>
                  </a:lnTo>
                  <a:lnTo>
                    <a:pt x="1210" y="1751"/>
                  </a:lnTo>
                  <a:lnTo>
                    <a:pt x="1108" y="1751"/>
                  </a:lnTo>
                  <a:lnTo>
                    <a:pt x="1009" y="1742"/>
                  </a:lnTo>
                  <a:lnTo>
                    <a:pt x="909" y="1730"/>
                  </a:lnTo>
                  <a:lnTo>
                    <a:pt x="812" y="1710"/>
                  </a:lnTo>
                  <a:lnTo>
                    <a:pt x="719" y="1684"/>
                  </a:lnTo>
                  <a:lnTo>
                    <a:pt x="626" y="1652"/>
                  </a:lnTo>
                  <a:lnTo>
                    <a:pt x="539" y="1615"/>
                  </a:lnTo>
                  <a:lnTo>
                    <a:pt x="457" y="1572"/>
                  </a:lnTo>
                  <a:lnTo>
                    <a:pt x="381" y="1524"/>
                  </a:lnTo>
                  <a:lnTo>
                    <a:pt x="310" y="1473"/>
                  </a:lnTo>
                  <a:lnTo>
                    <a:pt x="245" y="1416"/>
                  </a:lnTo>
                  <a:lnTo>
                    <a:pt x="186" y="1356"/>
                  </a:lnTo>
                  <a:lnTo>
                    <a:pt x="137" y="1291"/>
                  </a:lnTo>
                  <a:lnTo>
                    <a:pt x="93" y="1226"/>
                  </a:lnTo>
                  <a:lnTo>
                    <a:pt x="59" y="1155"/>
                  </a:lnTo>
                  <a:lnTo>
                    <a:pt x="31" y="1084"/>
                  </a:lnTo>
                  <a:lnTo>
                    <a:pt x="13" y="1011"/>
                  </a:lnTo>
                  <a:lnTo>
                    <a:pt x="2" y="937"/>
                  </a:lnTo>
                  <a:lnTo>
                    <a:pt x="0" y="864"/>
                  </a:lnTo>
                  <a:lnTo>
                    <a:pt x="9" y="788"/>
                  </a:lnTo>
                  <a:lnTo>
                    <a:pt x="24" y="715"/>
                  </a:lnTo>
                  <a:lnTo>
                    <a:pt x="48" y="643"/>
                  </a:lnTo>
                  <a:lnTo>
                    <a:pt x="80" y="572"/>
                  </a:lnTo>
                  <a:lnTo>
                    <a:pt x="119" y="503"/>
                  </a:lnTo>
                  <a:lnTo>
                    <a:pt x="167" y="438"/>
                  </a:lnTo>
                  <a:lnTo>
                    <a:pt x="223" y="374"/>
                  </a:lnTo>
                  <a:lnTo>
                    <a:pt x="286" y="315"/>
                  </a:lnTo>
                  <a:lnTo>
                    <a:pt x="355" y="259"/>
                  </a:lnTo>
                  <a:lnTo>
                    <a:pt x="429" y="209"/>
                  </a:lnTo>
                  <a:lnTo>
                    <a:pt x="509" y="164"/>
                  </a:lnTo>
                  <a:lnTo>
                    <a:pt x="595" y="123"/>
                  </a:lnTo>
                  <a:lnTo>
                    <a:pt x="684" y="86"/>
                  </a:lnTo>
                  <a:lnTo>
                    <a:pt x="777" y="58"/>
                  </a:lnTo>
                  <a:lnTo>
                    <a:pt x="874" y="35"/>
                  </a:lnTo>
                  <a:lnTo>
                    <a:pt x="972" y="15"/>
                  </a:lnTo>
                  <a:lnTo>
                    <a:pt x="1071" y="4"/>
                  </a:lnTo>
                  <a:lnTo>
                    <a:pt x="117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7" name="Group 63"/>
          <p:cNvGrpSpPr>
            <a:grpSpLocks noChangeAspect="1"/>
          </p:cNvGrpSpPr>
          <p:nvPr/>
        </p:nvGrpSpPr>
        <p:grpSpPr bwMode="auto">
          <a:xfrm>
            <a:off x="7681913" y="1909763"/>
            <a:ext cx="1979612" cy="1797050"/>
            <a:chOff x="383" y="1437"/>
            <a:chExt cx="1902" cy="1727"/>
          </a:xfrm>
        </p:grpSpPr>
        <p:sp>
          <p:nvSpPr>
            <p:cNvPr id="1644608" name="Freeform 64"/>
            <p:cNvSpPr>
              <a:spLocks noChangeAspect="1"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09" name="Freeform 65"/>
            <p:cNvSpPr>
              <a:spLocks noChangeAspect="1"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0" name="Freeform 66"/>
            <p:cNvSpPr>
              <a:spLocks noChangeAspect="1"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1" name="Freeform 67"/>
            <p:cNvSpPr>
              <a:spLocks noChangeAspect="1"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2" name="Freeform 68"/>
            <p:cNvSpPr>
              <a:spLocks noChangeAspect="1"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3" name="Freeform 69"/>
            <p:cNvSpPr>
              <a:spLocks noChangeAspect="1"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4" name="Rectangle 70"/>
            <p:cNvSpPr>
              <a:spLocks noChangeAspect="1" noChangeArrowheads="1"/>
            </p:cNvSpPr>
            <p:nvPr/>
          </p:nvSpPr>
          <p:spPr bwMode="auto">
            <a:xfrm>
              <a:off x="1890" y="1437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15" name="Rectangle 71"/>
            <p:cNvSpPr>
              <a:spLocks noChangeAspect="1" noChangeArrowheads="1"/>
            </p:cNvSpPr>
            <p:nvPr/>
          </p:nvSpPr>
          <p:spPr bwMode="auto">
            <a:xfrm>
              <a:off x="1089" y="2061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16" name="Rectangle 72"/>
            <p:cNvSpPr>
              <a:spLocks noChangeAspect="1" noChangeArrowheads="1"/>
            </p:cNvSpPr>
            <p:nvPr/>
          </p:nvSpPr>
          <p:spPr bwMode="auto">
            <a:xfrm>
              <a:off x="1699" y="2374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17" name="Rectangle 73"/>
            <p:cNvSpPr>
              <a:spLocks noChangeAspect="1" noChangeArrowheads="1"/>
            </p:cNvSpPr>
            <p:nvPr/>
          </p:nvSpPr>
          <p:spPr bwMode="auto">
            <a:xfrm>
              <a:off x="1319" y="29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18" name="Rectangle 74"/>
            <p:cNvSpPr>
              <a:spLocks noChangeAspect="1" noChangeArrowheads="1"/>
            </p:cNvSpPr>
            <p:nvPr/>
          </p:nvSpPr>
          <p:spPr bwMode="auto">
            <a:xfrm>
              <a:off x="517" y="194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19" name="Rectangle 75"/>
            <p:cNvSpPr>
              <a:spLocks noChangeAspect="1" noChangeArrowheads="1"/>
            </p:cNvSpPr>
            <p:nvPr/>
          </p:nvSpPr>
          <p:spPr bwMode="auto">
            <a:xfrm>
              <a:off x="2187" y="24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20" name="Group 76"/>
          <p:cNvGrpSpPr>
            <a:grpSpLocks noChangeAspect="1"/>
          </p:cNvGrpSpPr>
          <p:nvPr/>
        </p:nvGrpSpPr>
        <p:grpSpPr bwMode="auto">
          <a:xfrm>
            <a:off x="8809038" y="2817812"/>
            <a:ext cx="919162" cy="619616"/>
            <a:chOff x="1465" y="2309"/>
            <a:chExt cx="883" cy="596"/>
          </a:xfrm>
        </p:grpSpPr>
        <p:sp>
          <p:nvSpPr>
            <p:cNvPr id="1644621" name="Freeform 77"/>
            <p:cNvSpPr>
              <a:spLocks noChangeAspect="1"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2" name="Rectangle 78"/>
            <p:cNvSpPr>
              <a:spLocks noChangeAspect="1" noChangeArrowheads="1"/>
            </p:cNvSpPr>
            <p:nvPr/>
          </p:nvSpPr>
          <p:spPr bwMode="auto">
            <a:xfrm>
              <a:off x="1831" y="2668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23" name="Group 79"/>
          <p:cNvGrpSpPr>
            <a:grpSpLocks noChangeAspect="1"/>
          </p:cNvGrpSpPr>
          <p:nvPr/>
        </p:nvGrpSpPr>
        <p:grpSpPr bwMode="auto">
          <a:xfrm>
            <a:off x="7624764" y="2187575"/>
            <a:ext cx="1036637" cy="584200"/>
            <a:chOff x="328" y="1704"/>
            <a:chExt cx="995" cy="561"/>
          </a:xfrm>
        </p:grpSpPr>
        <p:sp>
          <p:nvSpPr>
            <p:cNvPr id="1644624" name="Freeform 80"/>
            <p:cNvSpPr>
              <a:spLocks noChangeAspect="1"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5" name="Rectangle 81"/>
            <p:cNvSpPr>
              <a:spLocks noChangeAspect="1" noChangeArrowheads="1"/>
            </p:cNvSpPr>
            <p:nvPr/>
          </p:nvSpPr>
          <p:spPr bwMode="auto">
            <a:xfrm>
              <a:off x="854" y="1704"/>
              <a:ext cx="10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26" name="Group 82"/>
          <p:cNvGrpSpPr>
            <a:grpSpLocks noChangeAspect="1"/>
          </p:cNvGrpSpPr>
          <p:nvPr/>
        </p:nvGrpSpPr>
        <p:grpSpPr bwMode="auto">
          <a:xfrm>
            <a:off x="7399339" y="1751014"/>
            <a:ext cx="2583903" cy="2287587"/>
            <a:chOff x="111" y="1285"/>
            <a:chExt cx="2482" cy="2197"/>
          </a:xfrm>
        </p:grpSpPr>
        <p:sp>
          <p:nvSpPr>
            <p:cNvPr id="1644627" name="Rectangle 83"/>
            <p:cNvSpPr>
              <a:spLocks noChangeAspect="1" noChangeArrowheads="1"/>
            </p:cNvSpPr>
            <p:nvPr/>
          </p:nvSpPr>
          <p:spPr bwMode="auto">
            <a:xfrm>
              <a:off x="2484" y="1704"/>
              <a:ext cx="10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28" name="Freeform 84"/>
            <p:cNvSpPr>
              <a:spLocks noChangeAspect="1"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29" name="Group 85"/>
          <p:cNvGrpSpPr>
            <a:grpSpLocks noChangeAspect="1"/>
          </p:cNvGrpSpPr>
          <p:nvPr/>
        </p:nvGrpSpPr>
        <p:grpSpPr bwMode="auto">
          <a:xfrm>
            <a:off x="8397875" y="2668588"/>
            <a:ext cx="1416050" cy="1084262"/>
            <a:chOff x="1070" y="2167"/>
            <a:chExt cx="1361" cy="1041"/>
          </a:xfrm>
        </p:grpSpPr>
        <p:sp>
          <p:nvSpPr>
            <p:cNvPr id="1644630" name="Rectangle 86"/>
            <p:cNvSpPr>
              <a:spLocks noChangeAspect="1" noChangeArrowheads="1"/>
            </p:cNvSpPr>
            <p:nvPr/>
          </p:nvSpPr>
          <p:spPr bwMode="auto">
            <a:xfrm>
              <a:off x="1070" y="2560"/>
              <a:ext cx="10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31" name="Freeform 87"/>
            <p:cNvSpPr>
              <a:spLocks noChangeAspect="1"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2" name="Group 88"/>
          <p:cNvGrpSpPr>
            <a:grpSpLocks noChangeAspect="1"/>
          </p:cNvGrpSpPr>
          <p:nvPr/>
        </p:nvGrpSpPr>
        <p:grpSpPr bwMode="auto">
          <a:xfrm>
            <a:off x="7567613" y="1841500"/>
            <a:ext cx="1905000" cy="996950"/>
            <a:chOff x="272" y="1372"/>
            <a:chExt cx="1831" cy="958"/>
          </a:xfrm>
        </p:grpSpPr>
        <p:sp>
          <p:nvSpPr>
            <p:cNvPr id="1644633" name="Rectangle 89"/>
            <p:cNvSpPr>
              <a:spLocks noChangeAspect="1" noChangeArrowheads="1"/>
            </p:cNvSpPr>
            <p:nvPr/>
          </p:nvSpPr>
          <p:spPr bwMode="auto">
            <a:xfrm>
              <a:off x="1165" y="1380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34" name="Freeform 90"/>
            <p:cNvSpPr>
              <a:spLocks noChangeAspect="1"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5" name="Group 91"/>
          <p:cNvGrpSpPr>
            <a:grpSpLocks noChangeAspect="1"/>
          </p:cNvGrpSpPr>
          <p:nvPr/>
        </p:nvGrpSpPr>
        <p:grpSpPr bwMode="auto">
          <a:xfrm>
            <a:off x="2533651" y="1819275"/>
            <a:ext cx="1990725" cy="1808634"/>
            <a:chOff x="471" y="1117"/>
            <a:chExt cx="1935" cy="1757"/>
          </a:xfrm>
        </p:grpSpPr>
        <p:sp>
          <p:nvSpPr>
            <p:cNvPr id="1644636" name="Freeform 92"/>
            <p:cNvSpPr>
              <a:spLocks noChangeAspect="1"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7" name="Freeform 93"/>
            <p:cNvSpPr>
              <a:spLocks noChangeAspect="1"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8" name="Freeform 94"/>
            <p:cNvSpPr>
              <a:spLocks noChangeAspect="1"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9" name="Freeform 95"/>
            <p:cNvSpPr>
              <a:spLocks noChangeAspect="1"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0" name="Freeform 96"/>
            <p:cNvSpPr>
              <a:spLocks noChangeAspect="1"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1" name="Freeform 97"/>
            <p:cNvSpPr>
              <a:spLocks noChangeAspect="1"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2" name="Rectangle 98"/>
            <p:cNvSpPr>
              <a:spLocks noChangeAspect="1" noChangeArrowheads="1"/>
            </p:cNvSpPr>
            <p:nvPr/>
          </p:nvSpPr>
          <p:spPr bwMode="auto">
            <a:xfrm>
              <a:off x="2033" y="1117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43" name="Rectangle 99"/>
            <p:cNvSpPr>
              <a:spLocks noChangeAspect="1" noChangeArrowheads="1"/>
            </p:cNvSpPr>
            <p:nvPr/>
          </p:nvSpPr>
          <p:spPr bwMode="auto">
            <a:xfrm>
              <a:off x="1256" y="1765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44" name="Rectangle 100"/>
            <p:cNvSpPr>
              <a:spLocks noChangeAspect="1" noChangeArrowheads="1"/>
            </p:cNvSpPr>
            <p:nvPr/>
          </p:nvSpPr>
          <p:spPr bwMode="auto">
            <a:xfrm>
              <a:off x="1810" y="2069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45" name="Rectangle 101"/>
            <p:cNvSpPr>
              <a:spLocks noChangeAspect="1" noChangeArrowheads="1"/>
            </p:cNvSpPr>
            <p:nvPr/>
          </p:nvSpPr>
          <p:spPr bwMode="auto">
            <a:xfrm>
              <a:off x="1422" y="2635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46" name="Rectangle 102"/>
            <p:cNvSpPr>
              <a:spLocks noChangeAspect="1" noChangeArrowheads="1"/>
            </p:cNvSpPr>
            <p:nvPr/>
          </p:nvSpPr>
          <p:spPr bwMode="auto">
            <a:xfrm>
              <a:off x="648" y="16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47" name="Rectangle 103"/>
            <p:cNvSpPr>
              <a:spLocks noChangeAspect="1" noChangeArrowheads="1"/>
            </p:cNvSpPr>
            <p:nvPr/>
          </p:nvSpPr>
          <p:spPr bwMode="auto">
            <a:xfrm>
              <a:off x="2307" y="21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48" name="Group 104"/>
          <p:cNvGrpSpPr>
            <a:grpSpLocks noChangeAspect="1"/>
          </p:cNvGrpSpPr>
          <p:nvPr/>
        </p:nvGrpSpPr>
        <p:grpSpPr bwMode="auto">
          <a:xfrm>
            <a:off x="3665539" y="2527300"/>
            <a:ext cx="923925" cy="592138"/>
            <a:chOff x="1572" y="1805"/>
            <a:chExt cx="897" cy="575"/>
          </a:xfrm>
        </p:grpSpPr>
        <p:sp>
          <p:nvSpPr>
            <p:cNvPr id="1644649" name="Freeform 105"/>
            <p:cNvSpPr>
              <a:spLocks noChangeAspect="1"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0" name="Rectangle 106"/>
            <p:cNvSpPr>
              <a:spLocks noChangeAspect="1" noChangeArrowheads="1"/>
            </p:cNvSpPr>
            <p:nvPr/>
          </p:nvSpPr>
          <p:spPr bwMode="auto">
            <a:xfrm>
              <a:off x="1943" y="1805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51" name="Group 107"/>
          <p:cNvGrpSpPr>
            <a:grpSpLocks noChangeAspect="1"/>
          </p:cNvGrpSpPr>
          <p:nvPr/>
        </p:nvGrpSpPr>
        <p:grpSpPr bwMode="auto">
          <a:xfrm>
            <a:off x="2389189" y="2282826"/>
            <a:ext cx="1125537" cy="745011"/>
            <a:chOff x="332" y="1568"/>
            <a:chExt cx="1093" cy="723"/>
          </a:xfrm>
        </p:grpSpPr>
        <p:sp>
          <p:nvSpPr>
            <p:cNvPr id="1644652" name="Freeform 108"/>
            <p:cNvSpPr>
              <a:spLocks noChangeAspect="1"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3" name="Rectangle 109"/>
            <p:cNvSpPr>
              <a:spLocks noChangeAspect="1" noChangeArrowheads="1"/>
            </p:cNvSpPr>
            <p:nvPr/>
          </p:nvSpPr>
          <p:spPr bwMode="auto">
            <a:xfrm>
              <a:off x="949" y="2052"/>
              <a:ext cx="11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54" name="Group 110"/>
          <p:cNvGrpSpPr>
            <a:grpSpLocks noChangeAspect="1"/>
          </p:cNvGrpSpPr>
          <p:nvPr/>
        </p:nvGrpSpPr>
        <p:grpSpPr bwMode="auto">
          <a:xfrm>
            <a:off x="2336800" y="2012950"/>
            <a:ext cx="2382838" cy="1358900"/>
            <a:chOff x="280" y="1305"/>
            <a:chExt cx="2315" cy="1321"/>
          </a:xfrm>
        </p:grpSpPr>
        <p:sp>
          <p:nvSpPr>
            <p:cNvPr id="1644655" name="Freeform 111"/>
            <p:cNvSpPr>
              <a:spLocks noChangeAspect="1"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6" name="Rectangle 112"/>
            <p:cNvSpPr>
              <a:spLocks noChangeAspect="1" noChangeArrowheads="1"/>
            </p:cNvSpPr>
            <p:nvPr/>
          </p:nvSpPr>
          <p:spPr bwMode="auto">
            <a:xfrm>
              <a:off x="1390" y="1305"/>
              <a:ext cx="11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</p:grpSp>
      <p:grpSp>
        <p:nvGrpSpPr>
          <p:cNvPr id="1644657" name="Group 113"/>
          <p:cNvGrpSpPr>
            <a:grpSpLocks noChangeAspect="1"/>
          </p:cNvGrpSpPr>
          <p:nvPr/>
        </p:nvGrpSpPr>
        <p:grpSpPr bwMode="auto">
          <a:xfrm>
            <a:off x="2295526" y="1935164"/>
            <a:ext cx="2462213" cy="1887537"/>
            <a:chOff x="241" y="1229"/>
            <a:chExt cx="2391" cy="1834"/>
          </a:xfrm>
        </p:grpSpPr>
        <p:sp>
          <p:nvSpPr>
            <p:cNvPr id="1644658" name="Freeform 114"/>
            <p:cNvSpPr>
              <a:spLocks noChangeAspect="1"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9" name="Rectangle 115"/>
            <p:cNvSpPr>
              <a:spLocks noChangeAspect="1" noChangeArrowheads="1"/>
            </p:cNvSpPr>
            <p:nvPr/>
          </p:nvSpPr>
          <p:spPr bwMode="auto">
            <a:xfrm>
              <a:off x="1238" y="2826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</p:grpSp>
      <p:grpSp>
        <p:nvGrpSpPr>
          <p:cNvPr id="1644660" name="Group 116"/>
          <p:cNvGrpSpPr>
            <a:grpSpLocks noChangeAspect="1"/>
          </p:cNvGrpSpPr>
          <p:nvPr/>
        </p:nvGrpSpPr>
        <p:grpSpPr bwMode="auto">
          <a:xfrm>
            <a:off x="2247901" y="1673226"/>
            <a:ext cx="2595563" cy="2289175"/>
            <a:chOff x="194" y="975"/>
            <a:chExt cx="2522" cy="2224"/>
          </a:xfrm>
        </p:grpSpPr>
        <p:sp>
          <p:nvSpPr>
            <p:cNvPr id="1644661" name="Rectangle 117"/>
            <p:cNvSpPr>
              <a:spLocks noChangeAspect="1" noChangeArrowheads="1"/>
            </p:cNvSpPr>
            <p:nvPr/>
          </p:nvSpPr>
          <p:spPr bwMode="auto">
            <a:xfrm>
              <a:off x="2138" y="975"/>
              <a:ext cx="11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62" name="Freeform 118"/>
            <p:cNvSpPr>
              <a:spLocks noChangeAspect="1"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16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86422"/>
            <a:ext cx="10744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Hierarchical Clustering:  Time and Space requirements</a:t>
            </a:r>
          </a:p>
        </p:txBody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11277600" cy="4229100"/>
          </a:xfrm>
        </p:spPr>
        <p:txBody>
          <a:bodyPr/>
          <a:lstStyle/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) space since it uses the proximity matrix.  </a:t>
            </a:r>
          </a:p>
          <a:p>
            <a:pPr lvl="1"/>
            <a:r>
              <a:rPr lang="en-US" dirty="0"/>
              <a:t>N is the number of points.</a:t>
            </a:r>
          </a:p>
          <a:p>
            <a:pPr lvl="1"/>
            <a:endParaRPr lang="en-US" dirty="0"/>
          </a:p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3</a:t>
            </a:r>
            <a:r>
              <a:rPr lang="en-US" dirty="0"/>
              <a:t>) time in many cases</a:t>
            </a:r>
          </a:p>
          <a:p>
            <a:pPr lvl="1"/>
            <a:r>
              <a:rPr lang="en-US" dirty="0"/>
              <a:t>There are N steps and at each step the size, 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, proximity matrix must be updated and searched</a:t>
            </a:r>
          </a:p>
          <a:p>
            <a:pPr lvl="1"/>
            <a:r>
              <a:rPr lang="en-US" dirty="0"/>
              <a:t>Complexity can be reduced to 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 log(N) ) time for some approaches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583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658600" cy="11430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 Problems and Limitations</a:t>
            </a:r>
          </a:p>
        </p:txBody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11582400" cy="4876800"/>
          </a:xfrm>
        </p:spPr>
        <p:txBody>
          <a:bodyPr>
            <a:normAutofit/>
          </a:bodyPr>
          <a:lstStyle/>
          <a:p>
            <a:r>
              <a:rPr lang="en-US" dirty="0"/>
              <a:t>Computational complexity in time and space</a:t>
            </a:r>
          </a:p>
          <a:p>
            <a:endParaRPr lang="en-US" dirty="0"/>
          </a:p>
          <a:p>
            <a:r>
              <a:rPr lang="en-US" dirty="0"/>
              <a:t>Once a decision is made to combine two clusters, it cannot be undone</a:t>
            </a:r>
          </a:p>
          <a:p>
            <a:pPr lvl="4"/>
            <a:endParaRPr lang="en-US" dirty="0"/>
          </a:p>
          <a:p>
            <a:r>
              <a:rPr lang="en-US" dirty="0"/>
              <a:t>No objective function is directly minimized</a:t>
            </a:r>
          </a:p>
          <a:p>
            <a:pPr lvl="4"/>
            <a:endParaRPr lang="en-US" dirty="0"/>
          </a:p>
          <a:p>
            <a:r>
              <a:rPr lang="en-US" dirty="0"/>
              <a:t>Different schemes have problems with one or more of the following:</a:t>
            </a:r>
          </a:p>
          <a:p>
            <a:pPr lvl="1"/>
            <a:r>
              <a:rPr lang="en-US" dirty="0"/>
              <a:t>Sensitivity to noise and outliers</a:t>
            </a:r>
          </a:p>
          <a:p>
            <a:pPr lvl="1"/>
            <a:r>
              <a:rPr lang="en-US" dirty="0"/>
              <a:t>Difficulty handling different sized clusters and convex shapes</a:t>
            </a:r>
          </a:p>
          <a:p>
            <a:pPr lvl="1"/>
            <a:r>
              <a:rPr lang="en-US" dirty="0"/>
              <a:t>Breaking large clusters</a:t>
            </a:r>
          </a:p>
        </p:txBody>
      </p:sp>
    </p:spTree>
    <p:extLst>
      <p:ext uri="{BB962C8B-B14F-4D97-AF65-F5344CB8AC3E}">
        <p14:creationId xmlns:p14="http://schemas.microsoft.com/office/powerpoint/2010/main" val="23359627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860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DBSCAN: Density-Based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DBSCAN</a:t>
            </a:r>
            <a:r>
              <a:rPr lang="en-US" dirty="0"/>
              <a:t>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Density-Based Clustering </a:t>
            </a:r>
            <a:r>
              <a:rPr lang="en-US" dirty="0"/>
              <a:t>algorithm</a:t>
            </a:r>
          </a:p>
          <a:p>
            <a:endParaRPr lang="en-US" dirty="0"/>
          </a:p>
          <a:p>
            <a:r>
              <a:rPr lang="en-US" dirty="0"/>
              <a:t>Reminder: In density-based clustering we partition points into dense regions separated by not-so-dense regions.</a:t>
            </a:r>
          </a:p>
          <a:p>
            <a:endParaRPr lang="en-US" dirty="0"/>
          </a:p>
          <a:p>
            <a:r>
              <a:rPr lang="en-US" dirty="0"/>
              <a:t>Important Questions:</a:t>
            </a:r>
          </a:p>
          <a:p>
            <a:pPr lvl="1"/>
            <a:r>
              <a:rPr lang="en-US" dirty="0"/>
              <a:t>How do we measure density?</a:t>
            </a:r>
          </a:p>
          <a:p>
            <a:pPr lvl="1"/>
            <a:r>
              <a:rPr lang="en-US" dirty="0"/>
              <a:t>What is a dense region?</a:t>
            </a:r>
          </a:p>
          <a:p>
            <a:pPr lvl="1"/>
            <a:endParaRPr lang="en-US" dirty="0"/>
          </a:p>
          <a:p>
            <a:r>
              <a:rPr lang="en-US" dirty="0"/>
              <a:t>DBSCAN: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Density at point </a:t>
            </a: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/>
              <a:t>: number of points within a circle of radius </a:t>
            </a:r>
            <a:r>
              <a:rPr lang="en-US" dirty="0" err="1">
                <a:solidFill>
                  <a:srgbClr val="0070C0"/>
                </a:solidFill>
              </a:rPr>
              <a:t>Eps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Dense Region</a:t>
            </a:r>
            <a:r>
              <a:rPr lang="en-US" dirty="0"/>
              <a:t>: A circle of radius </a:t>
            </a:r>
            <a:r>
              <a:rPr lang="en-US" dirty="0" err="1">
                <a:solidFill>
                  <a:srgbClr val="0070C0"/>
                </a:solidFill>
              </a:rPr>
              <a:t>Eps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that contains at least </a:t>
            </a:r>
            <a:r>
              <a:rPr lang="en-US" dirty="0" err="1">
                <a:solidFill>
                  <a:srgbClr val="0070C0"/>
                </a:solidFill>
              </a:rPr>
              <a:t>MinPts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val="237434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1116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Partitional</a:t>
            </a:r>
            <a:r>
              <a:rPr lang="en-US" dirty="0"/>
              <a:t>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1863725" y="2805906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1863725" y="3004345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2560639" y="4999832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2160589" y="2907506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2560639" y="4202906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2730501" y="2113757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2960689" y="2309020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3057525" y="2605881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3457575" y="2605881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3257550" y="2405856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3257550" y="2012156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3954464" y="4999832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2160589" y="2509045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1833564" y="4698207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1863725" y="5296695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2330451" y="2278857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1600200" y="5850732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Original Points</a:t>
            </a:r>
          </a:p>
        </p:txBody>
      </p:sp>
      <p:grpSp>
        <p:nvGrpSpPr>
          <p:cNvPr id="1539094" name="Group 22"/>
          <p:cNvGrpSpPr>
            <a:grpSpLocks/>
          </p:cNvGrpSpPr>
          <p:nvPr/>
        </p:nvGrpSpPr>
        <p:grpSpPr bwMode="auto">
          <a:xfrm>
            <a:off x="5956299" y="1614116"/>
            <a:ext cx="3581400" cy="4633913"/>
            <a:chOff x="2976" y="816"/>
            <a:chExt cx="2256" cy="2919"/>
          </a:xfrm>
        </p:grpSpPr>
        <p:graphicFrame>
          <p:nvGraphicFramePr>
            <p:cNvPr id="1539075" name="Object 3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" imgW="1549800" imgH="2097000" progId="Visio.Drawing.6">
                    <p:embed/>
                  </p:oleObj>
                </mc:Choice>
                <mc:Fallback>
                  <p:oleObj name="VISIO" r:id="rId2" imgW="1549800" imgH="2097000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093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 Partitional  Clustering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4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5363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DBSCAN</a:t>
            </a:r>
          </a:p>
        </p:txBody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113538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Characterization of points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A point is a </a:t>
            </a:r>
            <a:r>
              <a:rPr lang="en-US" sz="2800" dirty="0">
                <a:solidFill>
                  <a:srgbClr val="FF0000"/>
                </a:solidFill>
              </a:rPr>
              <a:t>core point</a:t>
            </a:r>
            <a:r>
              <a:rPr lang="en-US" sz="2800" dirty="0"/>
              <a:t> if it has more than a specified number of points (</a:t>
            </a:r>
            <a:r>
              <a:rPr lang="en-US" sz="2800" dirty="0" err="1">
                <a:solidFill>
                  <a:srgbClr val="0070C0"/>
                </a:solidFill>
              </a:rPr>
              <a:t>MinPts</a:t>
            </a:r>
            <a:r>
              <a:rPr lang="en-US" sz="2800" dirty="0"/>
              <a:t>)</a:t>
            </a:r>
            <a:r>
              <a:rPr lang="zh-CN" altLang="en-US" sz="2800" dirty="0"/>
              <a:t> （</a:t>
            </a:r>
            <a:r>
              <a:rPr lang="en-US" altLang="zh-CN" sz="2800" dirty="0"/>
              <a:t>not</a:t>
            </a:r>
            <a:r>
              <a:rPr lang="zh-CN" altLang="en-US" sz="2800" dirty="0"/>
              <a:t> </a:t>
            </a:r>
            <a:r>
              <a:rPr lang="en-US" altLang="zh-CN" sz="2800" dirty="0"/>
              <a:t>including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said</a:t>
            </a:r>
            <a:r>
              <a:rPr lang="zh-CN" altLang="en-US" sz="2800"/>
              <a:t> </a:t>
            </a:r>
            <a:r>
              <a:rPr lang="en-US" altLang="zh-CN" sz="2800"/>
              <a:t>itself</a:t>
            </a:r>
            <a:r>
              <a:rPr lang="en-US" altLang="zh-CN" sz="2800" dirty="0"/>
              <a:t>)</a:t>
            </a:r>
            <a:r>
              <a:rPr lang="en-US" sz="2800" dirty="0"/>
              <a:t> within </a:t>
            </a:r>
            <a:r>
              <a:rPr lang="en-US" sz="2800" dirty="0">
                <a:solidFill>
                  <a:srgbClr val="0070C0"/>
                </a:solidFill>
              </a:rPr>
              <a:t>Eps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These points belong in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dense region </a:t>
            </a:r>
            <a:r>
              <a:rPr lang="en-US" sz="2400" dirty="0"/>
              <a:t>and are at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interior</a:t>
            </a:r>
            <a:r>
              <a:rPr lang="en-US" sz="2400" dirty="0"/>
              <a:t> of a cluster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border point</a:t>
            </a:r>
            <a:r>
              <a:rPr lang="en-US" sz="2800" dirty="0"/>
              <a:t> has fewer than </a:t>
            </a:r>
            <a:r>
              <a:rPr lang="en-US" sz="2800" dirty="0" err="1">
                <a:solidFill>
                  <a:srgbClr val="0070C0"/>
                </a:solidFill>
              </a:rPr>
              <a:t>MinPts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within </a:t>
            </a:r>
            <a:r>
              <a:rPr lang="en-US" sz="2800" dirty="0" err="1">
                <a:solidFill>
                  <a:srgbClr val="0070C0"/>
                </a:solidFill>
              </a:rPr>
              <a:t>Eps</a:t>
            </a:r>
            <a:r>
              <a:rPr lang="en-US" sz="2800" dirty="0"/>
              <a:t>, but is in the neighborhood of a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core</a:t>
            </a:r>
            <a:r>
              <a:rPr lang="en-US" sz="2800" dirty="0"/>
              <a:t> point.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noise point</a:t>
            </a:r>
            <a:r>
              <a:rPr lang="en-US" sz="2800" dirty="0"/>
              <a:t> is any point that is not a core point or a border point. </a:t>
            </a:r>
          </a:p>
          <a:p>
            <a:pPr marL="533400" indent="-533400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08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804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Border, and Noise Points</a:t>
            </a:r>
          </a:p>
        </p:txBody>
      </p:sp>
      <p:pic>
        <p:nvPicPr>
          <p:cNvPr id="1650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"/>
          <a:stretch>
            <a:fillRect/>
          </a:stretch>
        </p:blipFill>
        <p:spPr bwMode="auto">
          <a:xfrm>
            <a:off x="2285999" y="1447800"/>
            <a:ext cx="731361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4674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80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 and Noise Points</a:t>
            </a:r>
          </a:p>
        </p:txBody>
      </p:sp>
      <p:pic>
        <p:nvPicPr>
          <p:cNvPr id="1652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45" y="1777906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0" name="Text Box 4"/>
          <p:cNvSpPr txBox="1">
            <a:spLocks noChangeArrowheads="1"/>
          </p:cNvSpPr>
          <p:nvPr/>
        </p:nvSpPr>
        <p:spPr bwMode="auto">
          <a:xfrm>
            <a:off x="2057400" y="5231237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Original Points</a:t>
            </a:r>
          </a:p>
        </p:txBody>
      </p:sp>
      <p:sp>
        <p:nvSpPr>
          <p:cNvPr id="1652741" name="Text Box 5"/>
          <p:cNvSpPr txBox="1">
            <a:spLocks noChangeArrowheads="1"/>
          </p:cNvSpPr>
          <p:nvPr/>
        </p:nvSpPr>
        <p:spPr bwMode="auto">
          <a:xfrm>
            <a:off x="6248400" y="5201499"/>
            <a:ext cx="525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Point types: </a:t>
            </a:r>
            <a:r>
              <a:rPr lang="en-US" sz="2400" dirty="0">
                <a:solidFill>
                  <a:srgbClr val="92D050"/>
                </a:solidFill>
              </a:rPr>
              <a:t>core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3399"/>
                </a:solidFill>
              </a:rPr>
              <a:t>border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noise</a:t>
            </a:r>
          </a:p>
        </p:txBody>
      </p:sp>
      <p:pic>
        <p:nvPicPr>
          <p:cNvPr id="16527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19" y="1611737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3" name="Text Box 7"/>
          <p:cNvSpPr txBox="1">
            <a:spLocks noChangeArrowheads="1"/>
          </p:cNvSpPr>
          <p:nvPr/>
        </p:nvSpPr>
        <p:spPr bwMode="auto">
          <a:xfrm>
            <a:off x="4263483" y="5953475"/>
            <a:ext cx="327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Eps</a:t>
            </a:r>
            <a:r>
              <a:rPr lang="en-US" sz="2400" dirty="0"/>
              <a:t> = 10, </a:t>
            </a:r>
            <a:r>
              <a:rPr lang="en-US" sz="2400" dirty="0" err="1"/>
              <a:t>MinPts</a:t>
            </a:r>
            <a:r>
              <a:rPr lang="en-US" sz="2400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29697099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28873" y="466726"/>
            <a:ext cx="8426450" cy="8382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zh-CN" dirty="0">
                <a:ea typeface="宋体" pitchFamily="2" charset="-122"/>
              </a:rPr>
              <a:t>Density-Connected points</a:t>
            </a:r>
          </a:p>
        </p:txBody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0661" y="1447800"/>
            <a:ext cx="7321550" cy="50292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Density edge</a:t>
            </a:r>
          </a:p>
          <a:p>
            <a:pPr lvl="1">
              <a:spcBef>
                <a:spcPct val="50000"/>
              </a:spcBef>
            </a:pPr>
            <a:r>
              <a:rPr lang="en-US" altLang="zh-CN" sz="2800" dirty="0">
                <a:ea typeface="宋体" pitchFamily="2" charset="-122"/>
              </a:rPr>
              <a:t>We place an </a:t>
            </a:r>
            <a:r>
              <a:rPr lang="en-US" altLang="zh-CN" sz="2800" dirty="0">
                <a:solidFill>
                  <a:srgbClr val="FF0000"/>
                </a:solidFill>
                <a:ea typeface="宋体" pitchFamily="2" charset="-122"/>
              </a:rPr>
              <a:t>edge</a:t>
            </a:r>
            <a:r>
              <a:rPr lang="en-US" altLang="zh-CN" sz="2800" dirty="0">
                <a:ea typeface="宋体" pitchFamily="2" charset="-122"/>
              </a:rPr>
              <a:t> between two core points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q</a:t>
            </a:r>
            <a:r>
              <a:rPr lang="en-US" altLang="zh-CN" sz="2800" dirty="0">
                <a:ea typeface="宋体" pitchFamily="2" charset="-122"/>
              </a:rPr>
              <a:t> and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800" dirty="0">
                <a:ea typeface="宋体" pitchFamily="2" charset="-122"/>
              </a:rPr>
              <a:t> if they are within distance </a:t>
            </a:r>
            <a:r>
              <a:rPr lang="en-US" altLang="zh-CN" sz="2800" dirty="0" err="1">
                <a:solidFill>
                  <a:srgbClr val="0070C0"/>
                </a:solidFill>
                <a:ea typeface="宋体" pitchFamily="2" charset="-122"/>
              </a:rPr>
              <a:t>Eps</a:t>
            </a:r>
            <a:r>
              <a:rPr lang="en-US" altLang="zh-CN" sz="2800" dirty="0">
                <a:ea typeface="宋体" pitchFamily="2" charset="-122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Density-connected</a:t>
            </a:r>
          </a:p>
          <a:p>
            <a:pPr lvl="1">
              <a:spcBef>
                <a:spcPct val="50000"/>
              </a:spcBef>
            </a:pPr>
            <a:r>
              <a:rPr lang="en-US" altLang="zh-CN" sz="2800" dirty="0">
                <a:ea typeface="宋体" pitchFamily="2" charset="-122"/>
              </a:rPr>
              <a:t>A point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800" dirty="0">
                <a:ea typeface="宋体" pitchFamily="2" charset="-122"/>
              </a:rPr>
              <a:t> is </a:t>
            </a:r>
            <a:r>
              <a:rPr lang="en-US" altLang="zh-CN" sz="2800" dirty="0">
                <a:solidFill>
                  <a:srgbClr val="FF0000"/>
                </a:solidFill>
                <a:ea typeface="宋体" pitchFamily="2" charset="-122"/>
              </a:rPr>
              <a:t>density-connected</a:t>
            </a:r>
            <a:r>
              <a:rPr lang="en-US" altLang="zh-CN" sz="2800" dirty="0">
                <a:ea typeface="宋体" pitchFamily="2" charset="-122"/>
              </a:rPr>
              <a:t> to a point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q </a:t>
            </a:r>
            <a:r>
              <a:rPr lang="en-US" altLang="zh-CN" sz="2800" dirty="0">
                <a:ea typeface="宋体" pitchFamily="2" charset="-122"/>
              </a:rPr>
              <a:t>if there is a 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path of edges </a:t>
            </a:r>
            <a:r>
              <a:rPr lang="en-US" altLang="zh-CN" sz="2800" dirty="0">
                <a:ea typeface="宋体" pitchFamily="2" charset="-122"/>
              </a:rPr>
              <a:t>from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800" dirty="0">
                <a:ea typeface="宋体" pitchFamily="2" charset="-122"/>
              </a:rPr>
              <a:t> to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q</a:t>
            </a:r>
          </a:p>
        </p:txBody>
      </p:sp>
      <p:sp>
        <p:nvSpPr>
          <p:cNvPr id="1499140" name="Oval 1028"/>
          <p:cNvSpPr>
            <a:spLocks noChangeArrowheads="1"/>
          </p:cNvSpPr>
          <p:nvPr/>
        </p:nvSpPr>
        <p:spPr bwMode="auto">
          <a:xfrm>
            <a:off x="9610726" y="2382839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1" name="Oval 1029"/>
          <p:cNvSpPr>
            <a:spLocks noChangeArrowheads="1"/>
          </p:cNvSpPr>
          <p:nvPr/>
        </p:nvSpPr>
        <p:spPr bwMode="auto">
          <a:xfrm>
            <a:off x="9947276" y="24939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2" name="Oval 1030"/>
          <p:cNvSpPr>
            <a:spLocks noChangeArrowheads="1"/>
          </p:cNvSpPr>
          <p:nvPr/>
        </p:nvSpPr>
        <p:spPr bwMode="auto">
          <a:xfrm>
            <a:off x="9947276" y="215900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3" name="Oval 1031"/>
          <p:cNvSpPr>
            <a:spLocks noChangeArrowheads="1"/>
          </p:cNvSpPr>
          <p:nvPr/>
        </p:nvSpPr>
        <p:spPr bwMode="auto">
          <a:xfrm>
            <a:off x="9499601" y="2828926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4" name="Oval 1032"/>
          <p:cNvSpPr>
            <a:spLocks noChangeArrowheads="1"/>
          </p:cNvSpPr>
          <p:nvPr/>
        </p:nvSpPr>
        <p:spPr bwMode="auto">
          <a:xfrm>
            <a:off x="9723439" y="2606676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5" name="Oval 1033"/>
          <p:cNvSpPr>
            <a:spLocks noChangeArrowheads="1"/>
          </p:cNvSpPr>
          <p:nvPr/>
        </p:nvSpPr>
        <p:spPr bwMode="auto">
          <a:xfrm>
            <a:off x="9723439" y="2828926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6" name="Oval 1034"/>
          <p:cNvSpPr>
            <a:spLocks noChangeArrowheads="1"/>
          </p:cNvSpPr>
          <p:nvPr/>
        </p:nvSpPr>
        <p:spPr bwMode="auto">
          <a:xfrm>
            <a:off x="10058401" y="2941639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7" name="Oval 1035"/>
          <p:cNvSpPr>
            <a:spLocks noChangeArrowheads="1"/>
          </p:cNvSpPr>
          <p:nvPr/>
        </p:nvSpPr>
        <p:spPr bwMode="auto">
          <a:xfrm>
            <a:off x="10058401" y="19351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8" name="Oval 1036"/>
          <p:cNvSpPr>
            <a:spLocks noChangeArrowheads="1"/>
          </p:cNvSpPr>
          <p:nvPr/>
        </p:nvSpPr>
        <p:spPr bwMode="auto">
          <a:xfrm>
            <a:off x="10728326" y="2606676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9" name="Oval 1037"/>
          <p:cNvSpPr>
            <a:spLocks noChangeArrowheads="1"/>
          </p:cNvSpPr>
          <p:nvPr/>
        </p:nvSpPr>
        <p:spPr bwMode="auto">
          <a:xfrm>
            <a:off x="10506076" y="215900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0" name="Oval 1038"/>
          <p:cNvSpPr>
            <a:spLocks noChangeArrowheads="1"/>
          </p:cNvSpPr>
          <p:nvPr/>
        </p:nvSpPr>
        <p:spPr bwMode="auto">
          <a:xfrm>
            <a:off x="9947276" y="271780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1" name="Oval 1039"/>
          <p:cNvSpPr>
            <a:spLocks noChangeArrowheads="1"/>
          </p:cNvSpPr>
          <p:nvPr/>
        </p:nvSpPr>
        <p:spPr bwMode="auto">
          <a:xfrm>
            <a:off x="10169526" y="2493963"/>
            <a:ext cx="100013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2" name="Oval 1040"/>
          <p:cNvSpPr>
            <a:spLocks noChangeArrowheads="1"/>
          </p:cNvSpPr>
          <p:nvPr/>
        </p:nvSpPr>
        <p:spPr bwMode="auto">
          <a:xfrm>
            <a:off x="10393363" y="2828926"/>
            <a:ext cx="100012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3" name="Oval 1041"/>
          <p:cNvSpPr>
            <a:spLocks noChangeArrowheads="1"/>
          </p:cNvSpPr>
          <p:nvPr/>
        </p:nvSpPr>
        <p:spPr bwMode="auto">
          <a:xfrm>
            <a:off x="10952163" y="2941639"/>
            <a:ext cx="100012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4" name="Oval 1042"/>
          <p:cNvSpPr>
            <a:spLocks noChangeArrowheads="1"/>
          </p:cNvSpPr>
          <p:nvPr/>
        </p:nvSpPr>
        <p:spPr bwMode="auto">
          <a:xfrm>
            <a:off x="9677400" y="23622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5" name="Oval 1043"/>
          <p:cNvSpPr>
            <a:spLocks noChangeArrowheads="1"/>
          </p:cNvSpPr>
          <p:nvPr/>
        </p:nvSpPr>
        <p:spPr bwMode="auto">
          <a:xfrm>
            <a:off x="8961438" y="22352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6" name="Rectangle 1044"/>
          <p:cNvSpPr>
            <a:spLocks noChangeArrowheads="1"/>
          </p:cNvSpPr>
          <p:nvPr/>
        </p:nvSpPr>
        <p:spPr bwMode="auto">
          <a:xfrm>
            <a:off x="10560050" y="1974850"/>
            <a:ext cx="3810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</a:p>
        </p:txBody>
      </p:sp>
      <p:sp>
        <p:nvSpPr>
          <p:cNvPr id="1499157" name="Rectangle 1045"/>
          <p:cNvSpPr>
            <a:spLocks noChangeArrowheads="1"/>
          </p:cNvSpPr>
          <p:nvPr/>
        </p:nvSpPr>
        <p:spPr bwMode="auto">
          <a:xfrm>
            <a:off x="9188450" y="2660650"/>
            <a:ext cx="3810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q</a:t>
            </a:r>
          </a:p>
        </p:txBody>
      </p:sp>
      <p:sp>
        <p:nvSpPr>
          <p:cNvPr id="1499158" name="Oval 1046"/>
          <p:cNvSpPr>
            <a:spLocks noChangeArrowheads="1"/>
          </p:cNvSpPr>
          <p:nvPr/>
        </p:nvSpPr>
        <p:spPr bwMode="auto">
          <a:xfrm>
            <a:off x="9906000" y="16764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9" name="Rectangle 1047"/>
          <p:cNvSpPr>
            <a:spLocks noChangeArrowheads="1"/>
          </p:cNvSpPr>
          <p:nvPr/>
        </p:nvSpPr>
        <p:spPr bwMode="auto">
          <a:xfrm>
            <a:off x="9950450" y="2432050"/>
            <a:ext cx="6096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  <a:r>
              <a:rPr lang="en-US" altLang="zh-CN" b="1" i="1" baseline="-25000">
                <a:latin typeface="Times New Roman" pitchFamily="18" charset="0"/>
                <a:ea typeface="宋体" pitchFamily="2" charset="-122"/>
              </a:rPr>
              <a:t>1</a:t>
            </a:r>
          </a:p>
        </p:txBody>
      </p:sp>
      <p:sp>
        <p:nvSpPr>
          <p:cNvPr id="1499160" name="Line 1048"/>
          <p:cNvSpPr>
            <a:spLocks noChangeShapeType="1"/>
          </p:cNvSpPr>
          <p:nvPr/>
        </p:nvSpPr>
        <p:spPr bwMode="auto">
          <a:xfrm flipH="1">
            <a:off x="10026650" y="22796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9161" name="Group 1049"/>
          <p:cNvGrpSpPr>
            <a:grpSpLocks/>
          </p:cNvGrpSpPr>
          <p:nvPr/>
        </p:nvGrpSpPr>
        <p:grpSpPr bwMode="auto">
          <a:xfrm>
            <a:off x="8458200" y="4267200"/>
            <a:ext cx="2781300" cy="1638300"/>
            <a:chOff x="3428" y="2740"/>
            <a:chExt cx="1752" cy="1032"/>
          </a:xfrm>
        </p:grpSpPr>
        <p:sp>
          <p:nvSpPr>
            <p:cNvPr id="1499162" name="Oval 1050"/>
            <p:cNvSpPr>
              <a:spLocks noChangeArrowheads="1"/>
            </p:cNvSpPr>
            <p:nvPr/>
          </p:nvSpPr>
          <p:spPr bwMode="auto">
            <a:xfrm>
              <a:off x="3914" y="3089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3" name="Oval 1051"/>
            <p:cNvSpPr>
              <a:spLocks noChangeArrowheads="1"/>
            </p:cNvSpPr>
            <p:nvPr/>
          </p:nvSpPr>
          <p:spPr bwMode="auto">
            <a:xfrm>
              <a:off x="4126" y="3159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4" name="Oval 1052"/>
            <p:cNvSpPr>
              <a:spLocks noChangeArrowheads="1"/>
            </p:cNvSpPr>
            <p:nvPr/>
          </p:nvSpPr>
          <p:spPr bwMode="auto">
            <a:xfrm>
              <a:off x="4126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5" name="Oval 1053"/>
            <p:cNvSpPr>
              <a:spLocks noChangeArrowheads="1"/>
            </p:cNvSpPr>
            <p:nvPr/>
          </p:nvSpPr>
          <p:spPr bwMode="auto">
            <a:xfrm>
              <a:off x="3844" y="3370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6" name="Oval 1054"/>
            <p:cNvSpPr>
              <a:spLocks noChangeArrowheads="1"/>
            </p:cNvSpPr>
            <p:nvPr/>
          </p:nvSpPr>
          <p:spPr bwMode="auto">
            <a:xfrm>
              <a:off x="3985" y="323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7" name="Oval 1055"/>
            <p:cNvSpPr>
              <a:spLocks noChangeArrowheads="1"/>
            </p:cNvSpPr>
            <p:nvPr/>
          </p:nvSpPr>
          <p:spPr bwMode="auto">
            <a:xfrm>
              <a:off x="4129" y="3514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8" name="Oval 1056"/>
            <p:cNvSpPr>
              <a:spLocks noChangeArrowheads="1"/>
            </p:cNvSpPr>
            <p:nvPr/>
          </p:nvSpPr>
          <p:spPr bwMode="auto">
            <a:xfrm>
              <a:off x="4196" y="3297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9" name="Oval 1057"/>
            <p:cNvSpPr>
              <a:spLocks noChangeArrowheads="1"/>
            </p:cNvSpPr>
            <p:nvPr/>
          </p:nvSpPr>
          <p:spPr bwMode="auto">
            <a:xfrm>
              <a:off x="4196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0" name="Oval 1058"/>
            <p:cNvSpPr>
              <a:spLocks noChangeArrowheads="1"/>
            </p:cNvSpPr>
            <p:nvPr/>
          </p:nvSpPr>
          <p:spPr bwMode="auto">
            <a:xfrm>
              <a:off x="4618" y="3230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1" name="Oval 1059"/>
            <p:cNvSpPr>
              <a:spLocks noChangeArrowheads="1"/>
            </p:cNvSpPr>
            <p:nvPr/>
          </p:nvSpPr>
          <p:spPr bwMode="auto">
            <a:xfrm>
              <a:off x="4478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2" name="Oval 1060"/>
            <p:cNvSpPr>
              <a:spLocks noChangeArrowheads="1"/>
            </p:cNvSpPr>
            <p:nvPr/>
          </p:nvSpPr>
          <p:spPr bwMode="auto">
            <a:xfrm>
              <a:off x="3694" y="3252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3" name="Oval 1061"/>
            <p:cNvSpPr>
              <a:spLocks noChangeArrowheads="1"/>
            </p:cNvSpPr>
            <p:nvPr/>
          </p:nvSpPr>
          <p:spPr bwMode="auto">
            <a:xfrm>
              <a:off x="4266" y="3159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4" name="Oval 1062"/>
            <p:cNvSpPr>
              <a:spLocks noChangeArrowheads="1"/>
            </p:cNvSpPr>
            <p:nvPr/>
          </p:nvSpPr>
          <p:spPr bwMode="auto">
            <a:xfrm>
              <a:off x="4407" y="3370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5" name="Oval 1063"/>
            <p:cNvSpPr>
              <a:spLocks noChangeArrowheads="1"/>
            </p:cNvSpPr>
            <p:nvPr/>
          </p:nvSpPr>
          <p:spPr bwMode="auto">
            <a:xfrm>
              <a:off x="4759" y="3441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6" name="Rectangle 1064"/>
            <p:cNvSpPr>
              <a:spLocks noChangeArrowheads="1"/>
            </p:cNvSpPr>
            <p:nvPr/>
          </p:nvSpPr>
          <p:spPr bwMode="auto">
            <a:xfrm>
              <a:off x="3504" y="2832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p</a:t>
              </a:r>
            </a:p>
          </p:txBody>
        </p:sp>
        <p:sp>
          <p:nvSpPr>
            <p:cNvPr id="1499177" name="Rectangle 1065"/>
            <p:cNvSpPr>
              <a:spLocks noChangeArrowheads="1"/>
            </p:cNvSpPr>
            <p:nvPr/>
          </p:nvSpPr>
          <p:spPr bwMode="auto">
            <a:xfrm>
              <a:off x="4772" y="2788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 dirty="0">
                  <a:latin typeface="Times New Roman" pitchFamily="18" charset="0"/>
                  <a:ea typeface="宋体" pitchFamily="2" charset="-122"/>
                </a:rPr>
                <a:t>q</a:t>
              </a:r>
            </a:p>
          </p:txBody>
        </p:sp>
        <p:sp>
          <p:nvSpPr>
            <p:cNvPr id="1499178" name="Oval 1066"/>
            <p:cNvSpPr>
              <a:spLocks noChangeArrowheads="1"/>
            </p:cNvSpPr>
            <p:nvPr/>
          </p:nvSpPr>
          <p:spPr bwMode="auto">
            <a:xfrm>
              <a:off x="4858" y="318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9" name="Oval 1067"/>
            <p:cNvSpPr>
              <a:spLocks noChangeArrowheads="1"/>
            </p:cNvSpPr>
            <p:nvPr/>
          </p:nvSpPr>
          <p:spPr bwMode="auto">
            <a:xfrm>
              <a:off x="4506" y="3207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0" name="Oval 1068"/>
            <p:cNvSpPr>
              <a:spLocks noChangeArrowheads="1"/>
            </p:cNvSpPr>
            <p:nvPr/>
          </p:nvSpPr>
          <p:spPr bwMode="auto">
            <a:xfrm>
              <a:off x="4647" y="3322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1" name="Oval 1069"/>
            <p:cNvSpPr>
              <a:spLocks noChangeArrowheads="1"/>
            </p:cNvSpPr>
            <p:nvPr/>
          </p:nvSpPr>
          <p:spPr bwMode="auto">
            <a:xfrm>
              <a:off x="4954" y="294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2" name="Oval 1070"/>
            <p:cNvSpPr>
              <a:spLocks noChangeArrowheads="1"/>
            </p:cNvSpPr>
            <p:nvPr/>
          </p:nvSpPr>
          <p:spPr bwMode="auto">
            <a:xfrm>
              <a:off x="4602" y="2871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3" name="Oval 1071"/>
            <p:cNvSpPr>
              <a:spLocks noChangeArrowheads="1"/>
            </p:cNvSpPr>
            <p:nvPr/>
          </p:nvSpPr>
          <p:spPr bwMode="auto">
            <a:xfrm>
              <a:off x="4791" y="3034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4" name="Oval 1072"/>
            <p:cNvSpPr>
              <a:spLocks noChangeArrowheads="1"/>
            </p:cNvSpPr>
            <p:nvPr/>
          </p:nvSpPr>
          <p:spPr bwMode="auto">
            <a:xfrm>
              <a:off x="352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5" name="Oval 1073"/>
            <p:cNvSpPr>
              <a:spLocks noChangeArrowheads="1"/>
            </p:cNvSpPr>
            <p:nvPr/>
          </p:nvSpPr>
          <p:spPr bwMode="auto">
            <a:xfrm>
              <a:off x="3860" y="3076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6" name="Oval 1074"/>
            <p:cNvSpPr>
              <a:spLocks noChangeArrowheads="1"/>
            </p:cNvSpPr>
            <p:nvPr/>
          </p:nvSpPr>
          <p:spPr bwMode="auto">
            <a:xfrm>
              <a:off x="424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7" name="Oval 1075"/>
            <p:cNvSpPr>
              <a:spLocks noChangeArrowheads="1"/>
            </p:cNvSpPr>
            <p:nvPr/>
          </p:nvSpPr>
          <p:spPr bwMode="auto">
            <a:xfrm>
              <a:off x="4484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8" name="Line 1076"/>
            <p:cNvSpPr>
              <a:spLocks noChangeShapeType="1"/>
            </p:cNvSpPr>
            <p:nvPr/>
          </p:nvSpPr>
          <p:spPr bwMode="auto">
            <a:xfrm flipV="1">
              <a:off x="3888" y="3312"/>
              <a:ext cx="28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9" name="Line 1077"/>
            <p:cNvSpPr>
              <a:spLocks noChangeShapeType="1"/>
            </p:cNvSpPr>
            <p:nvPr/>
          </p:nvSpPr>
          <p:spPr bwMode="auto">
            <a:xfrm flipH="1">
              <a:off x="4272" y="3264"/>
              <a:ext cx="24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0" name="Oval 1078"/>
            <p:cNvSpPr>
              <a:spLocks noChangeArrowheads="1"/>
            </p:cNvSpPr>
            <p:nvPr/>
          </p:nvSpPr>
          <p:spPr bwMode="auto">
            <a:xfrm>
              <a:off x="3818" y="2993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1" name="Oval 1079"/>
            <p:cNvSpPr>
              <a:spLocks noChangeArrowheads="1"/>
            </p:cNvSpPr>
            <p:nvPr/>
          </p:nvSpPr>
          <p:spPr bwMode="auto">
            <a:xfrm>
              <a:off x="3694" y="3044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2" name="Oval 1080"/>
            <p:cNvSpPr>
              <a:spLocks noChangeArrowheads="1"/>
            </p:cNvSpPr>
            <p:nvPr/>
          </p:nvSpPr>
          <p:spPr bwMode="auto">
            <a:xfrm>
              <a:off x="3860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3" name="Oval 1081"/>
            <p:cNvSpPr>
              <a:spLocks noChangeArrowheads="1"/>
            </p:cNvSpPr>
            <p:nvPr/>
          </p:nvSpPr>
          <p:spPr bwMode="auto">
            <a:xfrm>
              <a:off x="3428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4" name="Line 1082"/>
            <p:cNvSpPr>
              <a:spLocks noChangeShapeType="1"/>
            </p:cNvSpPr>
            <p:nvPr/>
          </p:nvSpPr>
          <p:spPr bwMode="auto">
            <a:xfrm>
              <a:off x="3744" y="3072"/>
              <a:ext cx="9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5" name="Line 1083"/>
            <p:cNvSpPr>
              <a:spLocks noChangeShapeType="1"/>
            </p:cNvSpPr>
            <p:nvPr/>
          </p:nvSpPr>
          <p:spPr bwMode="auto">
            <a:xfrm flipH="1">
              <a:off x="4560" y="3072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6" name="Rectangle 1084"/>
            <p:cNvSpPr>
              <a:spLocks noChangeArrowheads="1"/>
            </p:cNvSpPr>
            <p:nvPr/>
          </p:nvSpPr>
          <p:spPr bwMode="auto">
            <a:xfrm>
              <a:off x="4176" y="3312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o</a:t>
              </a:r>
            </a:p>
          </p:txBody>
        </p:sp>
      </p:grpSp>
      <p:sp>
        <p:nvSpPr>
          <p:cNvPr id="1499197" name="Line 1085"/>
          <p:cNvSpPr>
            <a:spLocks noChangeShapeType="1"/>
          </p:cNvSpPr>
          <p:nvPr/>
        </p:nvSpPr>
        <p:spPr bwMode="auto">
          <a:xfrm flipV="1">
            <a:off x="9525000" y="25908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85DEAE-FBDE-8546-813C-E7AC093A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371600"/>
            <a:ext cx="3733800" cy="234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819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Algorithm</a:t>
            </a:r>
          </a:p>
        </p:txBody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Label points as </a:t>
            </a:r>
            <a:r>
              <a:rPr lang="en-US" sz="3200" dirty="0">
                <a:solidFill>
                  <a:srgbClr val="92D050"/>
                </a:solidFill>
              </a:rPr>
              <a:t>core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border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FF0000"/>
                </a:solidFill>
              </a:rPr>
              <a:t>noise</a:t>
            </a:r>
            <a:endParaRPr lang="en-US" sz="3200" dirty="0"/>
          </a:p>
          <a:p>
            <a:r>
              <a:rPr lang="en-US" sz="3200" dirty="0"/>
              <a:t>Eliminate </a:t>
            </a:r>
            <a:r>
              <a:rPr lang="en-US" sz="3200" dirty="0">
                <a:solidFill>
                  <a:srgbClr val="FF0000"/>
                </a:solidFill>
              </a:rPr>
              <a:t>noise</a:t>
            </a:r>
            <a:r>
              <a:rPr lang="en-US" sz="3200" dirty="0"/>
              <a:t> points</a:t>
            </a:r>
          </a:p>
          <a:p>
            <a:r>
              <a:rPr lang="en-US" sz="3200" dirty="0"/>
              <a:t>For every </a:t>
            </a:r>
            <a:r>
              <a:rPr lang="en-US" sz="3200" dirty="0">
                <a:solidFill>
                  <a:srgbClr val="92D050"/>
                </a:solidFill>
              </a:rPr>
              <a:t>core</a:t>
            </a:r>
            <a:r>
              <a:rPr lang="en-US" sz="3200" dirty="0"/>
              <a:t> point </a:t>
            </a:r>
            <a:r>
              <a:rPr lang="en-US" sz="3200" dirty="0">
                <a:solidFill>
                  <a:srgbClr val="92D050"/>
                </a:solidFill>
              </a:rPr>
              <a:t>p</a:t>
            </a:r>
            <a:r>
              <a:rPr lang="en-US" sz="3200" dirty="0"/>
              <a:t> that has not been assigned to a cluster</a:t>
            </a:r>
          </a:p>
          <a:p>
            <a:pPr lvl="1"/>
            <a:r>
              <a:rPr lang="en-US" sz="3200" dirty="0"/>
              <a:t>Create a new cluster with the point </a:t>
            </a:r>
            <a:r>
              <a:rPr lang="en-US" sz="3200" dirty="0">
                <a:solidFill>
                  <a:srgbClr val="92D050"/>
                </a:solidFill>
              </a:rPr>
              <a:t>p</a:t>
            </a:r>
            <a:r>
              <a:rPr lang="en-US" sz="3200" dirty="0"/>
              <a:t> and all the points that are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density-connected</a:t>
            </a:r>
            <a:r>
              <a:rPr lang="en-US" sz="3200" dirty="0"/>
              <a:t> to </a:t>
            </a:r>
            <a:r>
              <a:rPr lang="en-US" sz="3200" dirty="0">
                <a:solidFill>
                  <a:srgbClr val="92D050"/>
                </a:solidFill>
              </a:rPr>
              <a:t>p</a:t>
            </a:r>
            <a:r>
              <a:rPr lang="en-US" sz="3200" dirty="0"/>
              <a:t>.</a:t>
            </a:r>
          </a:p>
          <a:p>
            <a:r>
              <a:rPr lang="en-US" sz="3200" dirty="0"/>
              <a:t>Assign </a:t>
            </a:r>
            <a:r>
              <a:rPr lang="en-US" sz="3200" dirty="0">
                <a:solidFill>
                  <a:srgbClr val="0070C0"/>
                </a:solidFill>
              </a:rPr>
              <a:t>border</a:t>
            </a:r>
            <a:r>
              <a:rPr lang="en-US" sz="3200" dirty="0"/>
              <a:t> points to the cluster of  the closest core point.</a:t>
            </a:r>
          </a:p>
        </p:txBody>
      </p:sp>
    </p:spTree>
    <p:extLst>
      <p:ext uri="{BB962C8B-B14F-4D97-AF65-F5344CB8AC3E}">
        <p14:creationId xmlns:p14="http://schemas.microsoft.com/office/powerpoint/2010/main" val="33141856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DBECD9-20C5-784A-89B0-570F31242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44"/>
            <a:ext cx="12192000" cy="658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833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9652000" cy="1066800"/>
          </a:xfrm>
        </p:spPr>
        <p:txBody>
          <a:bodyPr>
            <a:normAutofit/>
          </a:bodyPr>
          <a:lstStyle/>
          <a:p>
            <a:r>
              <a:rPr lang="en-US" dirty="0"/>
              <a:t>DBSCAN: Determining </a:t>
            </a:r>
            <a:r>
              <a:rPr lang="en-US" dirty="0" err="1"/>
              <a:t>Eps</a:t>
            </a:r>
            <a:r>
              <a:rPr lang="en-US" dirty="0"/>
              <a:t> and </a:t>
            </a:r>
            <a:r>
              <a:rPr lang="en-US" dirty="0" err="1"/>
              <a:t>MinPts</a:t>
            </a:r>
            <a:endParaRPr lang="en-US" dirty="0"/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3999"/>
            <a:ext cx="11277600" cy="2590797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Idea: for points in a cluster, their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baseline="30000" dirty="0">
                <a:solidFill>
                  <a:srgbClr val="0070C0"/>
                </a:solidFill>
              </a:rPr>
              <a:t>th</a:t>
            </a:r>
            <a:r>
              <a:rPr lang="en-US" dirty="0"/>
              <a:t> nearest neighbors are at roughly the same distance</a:t>
            </a:r>
          </a:p>
          <a:p>
            <a:pPr>
              <a:lnSpc>
                <a:spcPct val="90000"/>
              </a:lnSpc>
            </a:pPr>
            <a:r>
              <a:rPr lang="en-US" dirty="0"/>
              <a:t>Noise points have the </a:t>
            </a:r>
            <a:r>
              <a:rPr lang="en-US" dirty="0" err="1">
                <a:solidFill>
                  <a:srgbClr val="0070C0"/>
                </a:solidFill>
              </a:rPr>
              <a:t>k</a:t>
            </a:r>
            <a:r>
              <a:rPr lang="en-US" baseline="30000" dirty="0" err="1">
                <a:solidFill>
                  <a:srgbClr val="0070C0"/>
                </a:solidFill>
              </a:rPr>
              <a:t>th</a:t>
            </a:r>
            <a:r>
              <a:rPr lang="en-US" dirty="0"/>
              <a:t> nearest neighbor at farther distance</a:t>
            </a:r>
          </a:p>
          <a:p>
            <a:pPr>
              <a:lnSpc>
                <a:spcPct val="90000"/>
              </a:lnSpc>
            </a:pPr>
            <a:r>
              <a:rPr lang="en-US" dirty="0"/>
              <a:t>So, plot sorted distance of every point to its </a:t>
            </a:r>
            <a:r>
              <a:rPr lang="en-US" dirty="0" err="1">
                <a:solidFill>
                  <a:srgbClr val="0070C0"/>
                </a:solidFill>
              </a:rPr>
              <a:t>k</a:t>
            </a:r>
            <a:r>
              <a:rPr lang="en-US" baseline="30000" dirty="0" err="1">
                <a:solidFill>
                  <a:srgbClr val="0070C0"/>
                </a:solidFill>
              </a:rPr>
              <a:t>th</a:t>
            </a:r>
            <a:r>
              <a:rPr lang="en-US" dirty="0"/>
              <a:t> nearest neighbor</a:t>
            </a:r>
          </a:p>
          <a:p>
            <a:pPr>
              <a:lnSpc>
                <a:spcPct val="90000"/>
              </a:lnSpc>
            </a:pPr>
            <a:r>
              <a:rPr lang="en-US" dirty="0"/>
              <a:t>Find the distance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 where there is a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dirty="0"/>
              <a:t>” in the curve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solidFill>
                  <a:srgbClr val="0070C0"/>
                </a:solidFill>
              </a:rPr>
              <a:t>Eps</a:t>
            </a:r>
            <a:r>
              <a:rPr lang="en-US" dirty="0">
                <a:solidFill>
                  <a:srgbClr val="0070C0"/>
                </a:solidFill>
              </a:rPr>
              <a:t> = d, </a:t>
            </a:r>
            <a:r>
              <a:rPr lang="en-US" dirty="0" err="1">
                <a:solidFill>
                  <a:srgbClr val="0070C0"/>
                </a:solidFill>
              </a:rPr>
              <a:t>MinPts</a:t>
            </a:r>
            <a:r>
              <a:rPr lang="en-US" dirty="0">
                <a:solidFill>
                  <a:srgbClr val="0070C0"/>
                </a:solidFill>
              </a:rPr>
              <a:t> = k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655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79" y="3810000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7010400" y="5867400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0" y="5638800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Eps</a:t>
            </a:r>
            <a:r>
              <a:rPr lang="en-US" dirty="0"/>
              <a:t> ~ 7-10</a:t>
            </a:r>
          </a:p>
          <a:p>
            <a:r>
              <a:rPr lang="en-US" dirty="0" err="1"/>
              <a:t>MinPts</a:t>
            </a:r>
            <a:r>
              <a:rPr lang="en-US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32306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7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466901"/>
            <a:ext cx="8280400" cy="870840"/>
          </a:xfrm>
        </p:spPr>
        <p:txBody>
          <a:bodyPr>
            <a:noAutofit/>
          </a:bodyPr>
          <a:lstStyle/>
          <a:p>
            <a:r>
              <a:rPr lang="en-US" dirty="0"/>
              <a:t>When DBSCAN Works Well</a:t>
            </a:r>
          </a:p>
        </p:txBody>
      </p:sp>
      <p:pic>
        <p:nvPicPr>
          <p:cNvPr id="1653763" name="Pictur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1446485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3764" name="Text Box 2052"/>
          <p:cNvSpPr txBox="1">
            <a:spLocks noChangeArrowheads="1"/>
          </p:cNvSpPr>
          <p:nvPr/>
        </p:nvSpPr>
        <p:spPr bwMode="auto">
          <a:xfrm>
            <a:off x="2514600" y="4768329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Original Points</a:t>
            </a:r>
          </a:p>
        </p:txBody>
      </p:sp>
      <p:grpSp>
        <p:nvGrpSpPr>
          <p:cNvPr id="1653765" name="Group 2053"/>
          <p:cNvGrpSpPr>
            <a:grpSpLocks/>
          </p:cNvGrpSpPr>
          <p:nvPr/>
        </p:nvGrpSpPr>
        <p:grpSpPr bwMode="auto">
          <a:xfrm>
            <a:off x="6286501" y="1295400"/>
            <a:ext cx="4872037" cy="3871911"/>
            <a:chOff x="2691" y="633"/>
            <a:chExt cx="3069" cy="2439"/>
          </a:xfrm>
        </p:grpSpPr>
        <p:pic>
          <p:nvPicPr>
            <p:cNvPr id="1653766" name="Picture 2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633"/>
              <a:ext cx="3069" cy="2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3767" name="Text Box 2055"/>
            <p:cNvSpPr txBox="1">
              <a:spLocks noChangeArrowheads="1"/>
            </p:cNvSpPr>
            <p:nvPr/>
          </p:nvSpPr>
          <p:spPr bwMode="auto">
            <a:xfrm>
              <a:off x="3771" y="2781"/>
              <a:ext cx="15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Clusters</a:t>
              </a:r>
            </a:p>
          </p:txBody>
        </p:sp>
      </p:grpSp>
      <p:sp>
        <p:nvSpPr>
          <p:cNvPr id="1653768" name="Text Box 2056"/>
          <p:cNvSpPr txBox="1">
            <a:spLocks noChangeArrowheads="1"/>
          </p:cNvSpPr>
          <p:nvPr/>
        </p:nvSpPr>
        <p:spPr bwMode="auto">
          <a:xfrm>
            <a:off x="1600200" y="5562600"/>
            <a:ext cx="723714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Resistant to Noise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Can handle clusters of different shapes and sizes</a:t>
            </a:r>
          </a:p>
        </p:txBody>
      </p:sp>
    </p:spTree>
    <p:extLst>
      <p:ext uri="{BB962C8B-B14F-4D97-AF65-F5344CB8AC3E}">
        <p14:creationId xmlns:p14="http://schemas.microsoft.com/office/powerpoint/2010/main" val="4897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768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437437" cy="1066799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ea typeface="宋体" pitchFamily="2" charset="-122"/>
              </a:rPr>
              <a:t>DBSCAN: Sensitive to Parameters</a:t>
            </a:r>
            <a:endParaRPr lang="en-US" altLang="zh-CN" sz="3200" dirty="0">
              <a:ea typeface="宋体" pitchFamily="2" charset="-122"/>
            </a:endParaRPr>
          </a:p>
        </p:txBody>
      </p:sp>
      <p:pic>
        <p:nvPicPr>
          <p:cNvPr id="16660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371600"/>
            <a:ext cx="8305800" cy="3124200"/>
          </a:xfrm>
        </p:spPr>
      </p:pic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8534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55988"/>
            <a:ext cx="1524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5305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07" y="466170"/>
            <a:ext cx="82804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DBSCAN Does NOT Work Well</a:t>
            </a:r>
          </a:p>
        </p:txBody>
      </p:sp>
      <p:sp>
        <p:nvSpPr>
          <p:cNvPr id="1654787" name="Text Box 3"/>
          <p:cNvSpPr txBox="1">
            <a:spLocks noChangeArrowheads="1"/>
          </p:cNvSpPr>
          <p:nvPr/>
        </p:nvSpPr>
        <p:spPr bwMode="auto">
          <a:xfrm>
            <a:off x="2640013" y="4160221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Original Points</a:t>
            </a:r>
          </a:p>
        </p:txBody>
      </p:sp>
      <p:sp>
        <p:nvSpPr>
          <p:cNvPr id="1654788" name="Rectangle 4"/>
          <p:cNvSpPr>
            <a:spLocks noChangeArrowheads="1"/>
          </p:cNvSpPr>
          <p:nvPr/>
        </p:nvSpPr>
        <p:spPr bwMode="auto">
          <a:xfrm>
            <a:off x="4572000" y="222885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54789" name="Picture 5" descr="fish_clu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63" y="1752600"/>
            <a:ext cx="3048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4790" name="Rectangle 6"/>
          <p:cNvSpPr>
            <a:spLocks noChangeArrowheads="1"/>
          </p:cNvSpPr>
          <p:nvPr/>
        </p:nvSpPr>
        <p:spPr bwMode="auto">
          <a:xfrm>
            <a:off x="5154613" y="27892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1" name="Object 7"/>
          <p:cNvGraphicFramePr>
            <a:graphicFrameLocks noChangeAspect="1"/>
          </p:cNvGraphicFramePr>
          <p:nvPr/>
        </p:nvGraphicFramePr>
        <p:xfrm>
          <a:off x="6172201" y="1416050"/>
          <a:ext cx="3363913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686706" imgH="3177815" progId="MSPhotoEd.3">
                  <p:embed/>
                </p:oleObj>
              </mc:Choice>
              <mc:Fallback>
                <p:oleObj r:id="rId3" imgW="4686706" imgH="317781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1416050"/>
                        <a:ext cx="3363913" cy="228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2" name="Rectangle 8"/>
          <p:cNvSpPr>
            <a:spLocks noChangeArrowheads="1"/>
          </p:cNvSpPr>
          <p:nvPr/>
        </p:nvSpPr>
        <p:spPr bwMode="auto">
          <a:xfrm>
            <a:off x="6324600" y="3702050"/>
            <a:ext cx="2514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MinPts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=4, Eps=9.75).</a:t>
            </a:r>
            <a:r>
              <a:rPr lang="en-US" sz="1050" dirty="0">
                <a:latin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654793" name="Rectangle 9"/>
          <p:cNvSpPr>
            <a:spLocks noChangeArrowheads="1"/>
          </p:cNvSpPr>
          <p:nvPr/>
        </p:nvSpPr>
        <p:spPr bwMode="auto">
          <a:xfrm>
            <a:off x="5154613" y="27892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4" name="Object 10"/>
          <p:cNvGraphicFramePr>
            <a:graphicFrameLocks noChangeAspect="1"/>
          </p:cNvGraphicFramePr>
          <p:nvPr/>
        </p:nvGraphicFramePr>
        <p:xfrm>
          <a:off x="6248401" y="4083050"/>
          <a:ext cx="33639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686706" imgH="3177815" progId="MSPhotoEd.3">
                  <p:embed/>
                </p:oleObj>
              </mc:Choice>
              <mc:Fallback>
                <p:oleObj r:id="rId5" imgW="4686706" imgH="317781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4083050"/>
                        <a:ext cx="336391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5" name="Rectangle 11"/>
          <p:cNvSpPr>
            <a:spLocks noChangeArrowheads="1"/>
          </p:cNvSpPr>
          <p:nvPr/>
        </p:nvSpPr>
        <p:spPr bwMode="auto">
          <a:xfrm>
            <a:off x="6248400" y="6369050"/>
            <a:ext cx="2514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MinPts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=4, Eps=9.92)</a:t>
            </a:r>
          </a:p>
        </p:txBody>
      </p:sp>
      <p:sp>
        <p:nvSpPr>
          <p:cNvPr id="1654796" name="Text Box 12"/>
          <p:cNvSpPr txBox="1">
            <a:spLocks noChangeArrowheads="1"/>
          </p:cNvSpPr>
          <p:nvPr/>
        </p:nvSpPr>
        <p:spPr bwMode="auto">
          <a:xfrm>
            <a:off x="596107" y="5077380"/>
            <a:ext cx="5105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Varying densities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High-dimensional data</a:t>
            </a:r>
          </a:p>
        </p:txBody>
      </p:sp>
    </p:spTree>
    <p:extLst>
      <p:ext uri="{BB962C8B-B14F-4D97-AF65-F5344CB8AC3E}">
        <p14:creationId xmlns:p14="http://schemas.microsoft.com/office/powerpoint/2010/main" val="34984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79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407045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4793988" y="2977154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4793988" y="3175593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5490902" y="5171080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5090852" y="3078754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5490902" y="4374154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5660764" y="2285005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5890952" y="2480268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5987788" y="2777129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6387838" y="2777129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6187813" y="2577104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6187813" y="2183404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6884727" y="5171080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5090852" y="2680293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4763827" y="4869455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4793988" y="5467943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5260714" y="2450105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4530463" y="6160092"/>
            <a:ext cx="2714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Hierarchical Clustering </a:t>
            </a:r>
          </a:p>
        </p:txBody>
      </p:sp>
      <p:sp>
        <p:nvSpPr>
          <p:cNvPr id="2" name="Oval 1"/>
          <p:cNvSpPr/>
          <p:nvPr/>
        </p:nvSpPr>
        <p:spPr>
          <a:xfrm>
            <a:off x="4267200" y="4191000"/>
            <a:ext cx="2971800" cy="17668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173676" y="1893686"/>
            <a:ext cx="2971800" cy="1828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740263" y="5062336"/>
            <a:ext cx="381000" cy="335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9584577">
            <a:off x="4368932" y="4428972"/>
            <a:ext cx="1836025" cy="1077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667311">
            <a:off x="4735256" y="2203212"/>
            <a:ext cx="705210" cy="1351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19791816">
            <a:off x="5695629" y="1904950"/>
            <a:ext cx="885582" cy="1447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29779" y="2858092"/>
            <a:ext cx="523117" cy="5381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67785" y="2331448"/>
            <a:ext cx="523117" cy="5381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788263" y="2231823"/>
            <a:ext cx="1219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788263" y="2231824"/>
            <a:ext cx="0" cy="9929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007463" y="2231824"/>
            <a:ext cx="0" cy="7453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407263" y="3274017"/>
            <a:ext cx="838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407263" y="3274018"/>
            <a:ext cx="0" cy="600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245463" y="3274018"/>
            <a:ext cx="0" cy="1595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778863" y="3027954"/>
            <a:ext cx="53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102463" y="3874092"/>
            <a:ext cx="6477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102463" y="3874092"/>
            <a:ext cx="0" cy="99536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750163" y="3874092"/>
            <a:ext cx="0" cy="99536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9073" name="Straight Connector 1539072"/>
          <p:cNvCxnSpPr/>
          <p:nvPr/>
        </p:nvCxnSpPr>
        <p:spPr>
          <a:xfrm>
            <a:off x="10778863" y="3027954"/>
            <a:ext cx="0" cy="18907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9096" name="Straight Connector 1539095"/>
          <p:cNvCxnSpPr/>
          <p:nvPr/>
        </p:nvCxnSpPr>
        <p:spPr>
          <a:xfrm>
            <a:off x="11312263" y="3027954"/>
            <a:ext cx="0" cy="18907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9100" name="TextBox 1539099"/>
              <p:cNvSpPr txBox="1"/>
              <p:nvPr/>
            </p:nvSpPr>
            <p:spPr>
              <a:xfrm>
                <a:off x="6641645" y="4707881"/>
                <a:ext cx="475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39100" name="TextBox 15390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645" y="4707881"/>
                <a:ext cx="475130" cy="369332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419767" y="5498015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767" y="5498015"/>
                <a:ext cx="480452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636323" y="2810042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323" y="2810042"/>
                <a:ext cx="4804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267200" y="2660979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660979"/>
                <a:ext cx="480452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622025" y="2092535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025" y="2092535"/>
                <a:ext cx="480452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1074698" y="4918666"/>
                <a:ext cx="475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4698" y="4918666"/>
                <a:ext cx="47513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0538637" y="4918666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637" y="4918666"/>
                <a:ext cx="4804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0005237" y="4918666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237" y="4918666"/>
                <a:ext cx="48045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509937" y="4918666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937" y="4918666"/>
                <a:ext cx="48045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862237" y="4918666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237" y="4918666"/>
                <a:ext cx="48045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9102" name="TextBox 1539101"/>
          <p:cNvSpPr txBox="1"/>
          <p:nvPr/>
        </p:nvSpPr>
        <p:spPr>
          <a:xfrm>
            <a:off x="8490931" y="5596922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Hierarchical Clustering </a:t>
            </a:r>
            <a:r>
              <a:rPr lang="en-US" dirty="0" err="1"/>
              <a:t>dendrogram</a:t>
            </a:r>
            <a:endParaRPr lang="en-US" dirty="0"/>
          </a:p>
        </p:txBody>
      </p:sp>
      <p:sp>
        <p:nvSpPr>
          <p:cNvPr id="51" name="Freeform 4">
            <a:extLst>
              <a:ext uri="{FF2B5EF4-FFF2-40B4-BE49-F238E27FC236}">
                <a16:creationId xmlns:a16="http://schemas.microsoft.com/office/drawing/2014/main" id="{1043F0B0-6C99-8A4E-955C-A3684DE50623}"/>
              </a:ext>
            </a:extLst>
          </p:cNvPr>
          <p:cNvSpPr>
            <a:spLocks/>
          </p:cNvSpPr>
          <p:nvPr/>
        </p:nvSpPr>
        <p:spPr bwMode="auto">
          <a:xfrm>
            <a:off x="796925" y="2974974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9716400C-4302-9543-9C99-E1076DCB77B0}"/>
              </a:ext>
            </a:extLst>
          </p:cNvPr>
          <p:cNvSpPr>
            <a:spLocks/>
          </p:cNvSpPr>
          <p:nvPr/>
        </p:nvSpPr>
        <p:spPr bwMode="auto">
          <a:xfrm>
            <a:off x="796925" y="3173413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5B2120FA-E770-7748-A207-9FF00A9890E3}"/>
              </a:ext>
            </a:extLst>
          </p:cNvPr>
          <p:cNvSpPr>
            <a:spLocks/>
          </p:cNvSpPr>
          <p:nvPr/>
        </p:nvSpPr>
        <p:spPr bwMode="auto">
          <a:xfrm>
            <a:off x="1493839" y="5168900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Freeform 7">
            <a:extLst>
              <a:ext uri="{FF2B5EF4-FFF2-40B4-BE49-F238E27FC236}">
                <a16:creationId xmlns:a16="http://schemas.microsoft.com/office/drawing/2014/main" id="{5F332AED-903E-6743-930A-F54DE242F949}"/>
              </a:ext>
            </a:extLst>
          </p:cNvPr>
          <p:cNvSpPr>
            <a:spLocks/>
          </p:cNvSpPr>
          <p:nvPr/>
        </p:nvSpPr>
        <p:spPr bwMode="auto">
          <a:xfrm>
            <a:off x="1093789" y="3076574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Freeform 8">
            <a:extLst>
              <a:ext uri="{FF2B5EF4-FFF2-40B4-BE49-F238E27FC236}">
                <a16:creationId xmlns:a16="http://schemas.microsoft.com/office/drawing/2014/main" id="{4F8F56B7-2A07-BC45-A704-0379FE275420}"/>
              </a:ext>
            </a:extLst>
          </p:cNvPr>
          <p:cNvSpPr>
            <a:spLocks/>
          </p:cNvSpPr>
          <p:nvPr/>
        </p:nvSpPr>
        <p:spPr bwMode="auto">
          <a:xfrm>
            <a:off x="1493839" y="4371974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9">
            <a:extLst>
              <a:ext uri="{FF2B5EF4-FFF2-40B4-BE49-F238E27FC236}">
                <a16:creationId xmlns:a16="http://schemas.microsoft.com/office/drawing/2014/main" id="{A0E55953-29F8-CD49-B6BA-1983CF6D05E5}"/>
              </a:ext>
            </a:extLst>
          </p:cNvPr>
          <p:cNvSpPr>
            <a:spLocks/>
          </p:cNvSpPr>
          <p:nvPr/>
        </p:nvSpPr>
        <p:spPr bwMode="auto">
          <a:xfrm>
            <a:off x="1663701" y="2282825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Freeform 10">
            <a:extLst>
              <a:ext uri="{FF2B5EF4-FFF2-40B4-BE49-F238E27FC236}">
                <a16:creationId xmlns:a16="http://schemas.microsoft.com/office/drawing/2014/main" id="{F54D7F4B-BD23-7346-995B-7730E9C49147}"/>
              </a:ext>
            </a:extLst>
          </p:cNvPr>
          <p:cNvSpPr>
            <a:spLocks/>
          </p:cNvSpPr>
          <p:nvPr/>
        </p:nvSpPr>
        <p:spPr bwMode="auto">
          <a:xfrm>
            <a:off x="1893889" y="2478088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Freeform 11">
            <a:extLst>
              <a:ext uri="{FF2B5EF4-FFF2-40B4-BE49-F238E27FC236}">
                <a16:creationId xmlns:a16="http://schemas.microsoft.com/office/drawing/2014/main" id="{688E3896-0F61-334D-8010-79726ED072E4}"/>
              </a:ext>
            </a:extLst>
          </p:cNvPr>
          <p:cNvSpPr>
            <a:spLocks/>
          </p:cNvSpPr>
          <p:nvPr/>
        </p:nvSpPr>
        <p:spPr bwMode="auto">
          <a:xfrm>
            <a:off x="1990725" y="2774949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Freeform 12">
            <a:extLst>
              <a:ext uri="{FF2B5EF4-FFF2-40B4-BE49-F238E27FC236}">
                <a16:creationId xmlns:a16="http://schemas.microsoft.com/office/drawing/2014/main" id="{5534A3C7-C817-6E43-B747-CB1E606D6203}"/>
              </a:ext>
            </a:extLst>
          </p:cNvPr>
          <p:cNvSpPr>
            <a:spLocks/>
          </p:cNvSpPr>
          <p:nvPr/>
        </p:nvSpPr>
        <p:spPr bwMode="auto">
          <a:xfrm>
            <a:off x="2390775" y="2774949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Freeform 13">
            <a:extLst>
              <a:ext uri="{FF2B5EF4-FFF2-40B4-BE49-F238E27FC236}">
                <a16:creationId xmlns:a16="http://schemas.microsoft.com/office/drawing/2014/main" id="{D65BA7E4-2366-CF48-93CA-6E141CC153AE}"/>
              </a:ext>
            </a:extLst>
          </p:cNvPr>
          <p:cNvSpPr>
            <a:spLocks/>
          </p:cNvSpPr>
          <p:nvPr/>
        </p:nvSpPr>
        <p:spPr bwMode="auto">
          <a:xfrm>
            <a:off x="2190750" y="2574924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Freeform 14">
            <a:extLst>
              <a:ext uri="{FF2B5EF4-FFF2-40B4-BE49-F238E27FC236}">
                <a16:creationId xmlns:a16="http://schemas.microsoft.com/office/drawing/2014/main" id="{CB00CACC-3B42-124F-BBCC-4E1C39C8A068}"/>
              </a:ext>
            </a:extLst>
          </p:cNvPr>
          <p:cNvSpPr>
            <a:spLocks/>
          </p:cNvSpPr>
          <p:nvPr/>
        </p:nvSpPr>
        <p:spPr bwMode="auto">
          <a:xfrm>
            <a:off x="2190750" y="2181224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Freeform 15">
            <a:extLst>
              <a:ext uri="{FF2B5EF4-FFF2-40B4-BE49-F238E27FC236}">
                <a16:creationId xmlns:a16="http://schemas.microsoft.com/office/drawing/2014/main" id="{A4575A89-D09B-8F4C-A7F1-474E54DB10CB}"/>
              </a:ext>
            </a:extLst>
          </p:cNvPr>
          <p:cNvSpPr>
            <a:spLocks/>
          </p:cNvSpPr>
          <p:nvPr/>
        </p:nvSpPr>
        <p:spPr bwMode="auto">
          <a:xfrm>
            <a:off x="2887664" y="5168900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Freeform 16">
            <a:extLst>
              <a:ext uri="{FF2B5EF4-FFF2-40B4-BE49-F238E27FC236}">
                <a16:creationId xmlns:a16="http://schemas.microsoft.com/office/drawing/2014/main" id="{45A19411-1EC0-6E4E-8238-DCB2A4988552}"/>
              </a:ext>
            </a:extLst>
          </p:cNvPr>
          <p:cNvSpPr>
            <a:spLocks/>
          </p:cNvSpPr>
          <p:nvPr/>
        </p:nvSpPr>
        <p:spPr bwMode="auto">
          <a:xfrm>
            <a:off x="1093789" y="2678113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Freeform 17">
            <a:extLst>
              <a:ext uri="{FF2B5EF4-FFF2-40B4-BE49-F238E27FC236}">
                <a16:creationId xmlns:a16="http://schemas.microsoft.com/office/drawing/2014/main" id="{14254A0F-8CFE-0E40-92E5-1FEAAC4A8279}"/>
              </a:ext>
            </a:extLst>
          </p:cNvPr>
          <p:cNvSpPr>
            <a:spLocks/>
          </p:cNvSpPr>
          <p:nvPr/>
        </p:nvSpPr>
        <p:spPr bwMode="auto">
          <a:xfrm>
            <a:off x="766764" y="4867275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Freeform 18">
            <a:extLst>
              <a:ext uri="{FF2B5EF4-FFF2-40B4-BE49-F238E27FC236}">
                <a16:creationId xmlns:a16="http://schemas.microsoft.com/office/drawing/2014/main" id="{EEB54ADD-AA3B-C241-A845-0AB2DFFC4576}"/>
              </a:ext>
            </a:extLst>
          </p:cNvPr>
          <p:cNvSpPr>
            <a:spLocks/>
          </p:cNvSpPr>
          <p:nvPr/>
        </p:nvSpPr>
        <p:spPr bwMode="auto">
          <a:xfrm>
            <a:off x="796925" y="5465763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Freeform 19">
            <a:extLst>
              <a:ext uri="{FF2B5EF4-FFF2-40B4-BE49-F238E27FC236}">
                <a16:creationId xmlns:a16="http://schemas.microsoft.com/office/drawing/2014/main" id="{D2C4BE75-5D51-F04A-95DA-8CE861200F3D}"/>
              </a:ext>
            </a:extLst>
          </p:cNvPr>
          <p:cNvSpPr>
            <a:spLocks/>
          </p:cNvSpPr>
          <p:nvPr/>
        </p:nvSpPr>
        <p:spPr bwMode="auto">
          <a:xfrm>
            <a:off x="1263651" y="2447925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Text Box 20">
            <a:extLst>
              <a:ext uri="{FF2B5EF4-FFF2-40B4-BE49-F238E27FC236}">
                <a16:creationId xmlns:a16="http://schemas.microsoft.com/office/drawing/2014/main" id="{3BF530DD-620A-1945-B4CD-A0FBB3333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198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Original Points</a:t>
            </a:r>
          </a:p>
        </p:txBody>
      </p:sp>
    </p:spTree>
    <p:extLst>
      <p:ext uri="{BB962C8B-B14F-4D97-AF65-F5344CB8AC3E}">
        <p14:creationId xmlns:p14="http://schemas.microsoft.com/office/powerpoint/2010/main" val="10896942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PAM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CLARANS</a:t>
            </a:r>
            <a:r>
              <a:rPr lang="en-US" dirty="0"/>
              <a:t>: Solutions for the </a:t>
            </a:r>
            <a:r>
              <a:rPr lang="en-US" dirty="0">
                <a:solidFill>
                  <a:srgbClr val="0070C0"/>
                </a:solidFill>
              </a:rPr>
              <a:t>k-</a:t>
            </a:r>
            <a:r>
              <a:rPr lang="en-US" dirty="0" err="1">
                <a:solidFill>
                  <a:srgbClr val="0070C0"/>
                </a:solidFill>
              </a:rPr>
              <a:t>medoids</a:t>
            </a:r>
            <a:r>
              <a:rPr lang="en-US" dirty="0"/>
              <a:t> problem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BIRCH</a:t>
            </a:r>
            <a:r>
              <a:rPr lang="en-US" dirty="0"/>
              <a:t>: Constructs a </a:t>
            </a:r>
            <a:r>
              <a:rPr lang="en-US" dirty="0">
                <a:solidFill>
                  <a:srgbClr val="0070C0"/>
                </a:solidFill>
              </a:rPr>
              <a:t>hierarchical tree </a:t>
            </a:r>
            <a:r>
              <a:rPr lang="en-US" dirty="0"/>
              <a:t>that acts a summary of the data, and then clusters the leaves.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MST</a:t>
            </a:r>
            <a:r>
              <a:rPr lang="en-US" dirty="0"/>
              <a:t>: Clustering using the </a:t>
            </a:r>
            <a:r>
              <a:rPr lang="en-US" dirty="0">
                <a:solidFill>
                  <a:srgbClr val="0070C0"/>
                </a:solidFill>
              </a:rPr>
              <a:t>Minimum Spanning Tree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ROCK</a:t>
            </a:r>
            <a:r>
              <a:rPr lang="en-US" dirty="0"/>
              <a:t>: clustering </a:t>
            </a:r>
            <a:r>
              <a:rPr lang="en-US" dirty="0">
                <a:solidFill>
                  <a:srgbClr val="0070C0"/>
                </a:solidFill>
              </a:rPr>
              <a:t>categorical data </a:t>
            </a:r>
            <a:r>
              <a:rPr lang="en-US" dirty="0"/>
              <a:t>by neighbor and link analysis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LIMBO, COOLCAT</a:t>
            </a:r>
            <a:r>
              <a:rPr lang="en-US" dirty="0"/>
              <a:t>: Clustering </a:t>
            </a:r>
            <a:r>
              <a:rPr lang="en-US" dirty="0">
                <a:solidFill>
                  <a:srgbClr val="0070C0"/>
                </a:solidFill>
              </a:rPr>
              <a:t>categorical data</a:t>
            </a:r>
            <a:r>
              <a:rPr lang="en-US" dirty="0"/>
              <a:t> using </a:t>
            </a:r>
            <a:r>
              <a:rPr lang="en-US" dirty="0">
                <a:solidFill>
                  <a:srgbClr val="0070C0"/>
                </a:solidFill>
              </a:rPr>
              <a:t>information theoretic</a:t>
            </a:r>
            <a:r>
              <a:rPr lang="en-US" dirty="0"/>
              <a:t> tools.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CURE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algorithm uses different representation of the cluster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CHAMELEON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algorithm uses </a:t>
            </a:r>
            <a:r>
              <a:rPr lang="en-US" dirty="0">
                <a:solidFill>
                  <a:srgbClr val="0070C0"/>
                </a:solidFill>
              </a:rPr>
              <a:t>closeness and interconnectivity</a:t>
            </a:r>
            <a:r>
              <a:rPr lang="en-US" dirty="0"/>
              <a:t> for merging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781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Evaluation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818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Evaluation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We need to evaluate the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dirty="0"/>
              <a:t>” of the resulting clusters?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But “</a:t>
            </a:r>
            <a:r>
              <a:rPr lang="en-US" dirty="0">
                <a:solidFill>
                  <a:srgbClr val="0070C0"/>
                </a:solidFill>
              </a:rPr>
              <a:t>clustering lies in the eye of the beholder</a:t>
            </a:r>
            <a:r>
              <a:rPr lang="en-US" dirty="0"/>
              <a:t>”! 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Then why do we want to evaluate them?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avoid finding patterns in noise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compare </a:t>
            </a:r>
            <a:r>
              <a:rPr lang="en-US" dirty="0" err="1"/>
              <a:t>clusterings</a:t>
            </a:r>
            <a:r>
              <a:rPr lang="en-US" dirty="0"/>
              <a:t>, or clustering algorithms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compare against a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ground truth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90009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Clusters found in Random Data</a:t>
            </a:r>
          </a:p>
        </p:txBody>
      </p:sp>
      <p:pic>
        <p:nvPicPr>
          <p:cNvPr id="16578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371600"/>
            <a:ext cx="36480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7860" name="Text Box 4"/>
          <p:cNvSpPr txBox="1">
            <a:spLocks noChangeArrowheads="1"/>
          </p:cNvSpPr>
          <p:nvPr/>
        </p:nvSpPr>
        <p:spPr bwMode="auto">
          <a:xfrm>
            <a:off x="1676400" y="2286001"/>
            <a:ext cx="114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Random Points</a:t>
            </a:r>
          </a:p>
        </p:txBody>
      </p:sp>
      <p:grpSp>
        <p:nvGrpSpPr>
          <p:cNvPr id="1657861" name="Group 5"/>
          <p:cNvGrpSpPr>
            <a:grpSpLocks/>
          </p:cNvGrpSpPr>
          <p:nvPr/>
        </p:nvGrpSpPr>
        <p:grpSpPr bwMode="auto">
          <a:xfrm>
            <a:off x="1676401" y="4038600"/>
            <a:ext cx="4113213" cy="2743200"/>
            <a:chOff x="96" y="2304"/>
            <a:chExt cx="2591" cy="1728"/>
          </a:xfrm>
        </p:grpSpPr>
        <p:pic>
          <p:nvPicPr>
            <p:cNvPr id="165786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3" name="Text Box 7"/>
            <p:cNvSpPr txBox="1">
              <a:spLocks noChangeArrowheads="1"/>
            </p:cNvSpPr>
            <p:nvPr/>
          </p:nvSpPr>
          <p:spPr bwMode="auto">
            <a:xfrm>
              <a:off x="96" y="2640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K-means</a:t>
              </a:r>
            </a:p>
          </p:txBody>
        </p:sp>
      </p:grpSp>
      <p:grpSp>
        <p:nvGrpSpPr>
          <p:cNvPr id="1657864" name="Group 8"/>
          <p:cNvGrpSpPr>
            <a:grpSpLocks/>
          </p:cNvGrpSpPr>
          <p:nvPr/>
        </p:nvGrpSpPr>
        <p:grpSpPr bwMode="auto">
          <a:xfrm>
            <a:off x="5640388" y="1371600"/>
            <a:ext cx="4494212" cy="2743200"/>
            <a:chOff x="2593" y="624"/>
            <a:chExt cx="2831" cy="1728"/>
          </a:xfrm>
        </p:grpSpPr>
        <p:pic>
          <p:nvPicPr>
            <p:cNvPr id="165786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62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6" name="Text Box 10"/>
            <p:cNvSpPr txBox="1">
              <a:spLocks noChangeArrowheads="1"/>
            </p:cNvSpPr>
            <p:nvPr/>
          </p:nvSpPr>
          <p:spPr bwMode="auto">
            <a:xfrm>
              <a:off x="4704" y="1200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DBSCAN</a:t>
              </a:r>
            </a:p>
          </p:txBody>
        </p:sp>
      </p:grpSp>
      <p:grpSp>
        <p:nvGrpSpPr>
          <p:cNvPr id="1657867" name="Group 11"/>
          <p:cNvGrpSpPr>
            <a:grpSpLocks/>
          </p:cNvGrpSpPr>
          <p:nvPr/>
        </p:nvGrpSpPr>
        <p:grpSpPr bwMode="auto">
          <a:xfrm>
            <a:off x="5640388" y="4038600"/>
            <a:ext cx="4799012" cy="2743200"/>
            <a:chOff x="2593" y="2304"/>
            <a:chExt cx="3023" cy="1728"/>
          </a:xfrm>
        </p:grpSpPr>
        <p:pic>
          <p:nvPicPr>
            <p:cNvPr id="1657868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9" name="Text Box 13"/>
            <p:cNvSpPr txBox="1">
              <a:spLocks noChangeArrowheads="1"/>
            </p:cNvSpPr>
            <p:nvPr/>
          </p:nvSpPr>
          <p:spPr bwMode="auto">
            <a:xfrm>
              <a:off x="4800" y="2640"/>
              <a:ext cx="81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Complete 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09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1506200" cy="5257800"/>
          </a:xfrm>
        </p:spPr>
        <p:txBody>
          <a:bodyPr>
            <a:noAutofit/>
          </a:bodyPr>
          <a:lstStyle/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/>
              <a:t>Determining the</a:t>
            </a:r>
            <a:r>
              <a:rPr lang="en-US" sz="2400" dirty="0">
                <a:solidFill>
                  <a:srgbClr val="FF99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clustering tendency</a:t>
            </a:r>
            <a:r>
              <a:rPr lang="en-US" sz="2400" dirty="0"/>
              <a:t> of a set of data, i.e., distinguishing whether non-random structure actually exists in the data. 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/>
              <a:t>Comparing the results of a cluster analysis to externally known results, e.g., to externally given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class labels</a:t>
            </a:r>
            <a:r>
              <a:rPr lang="en-US" sz="2400" dirty="0"/>
              <a:t>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/>
              <a:t>Evaluating how well the results of a cluster analysis fit the data </a:t>
            </a:r>
            <a:r>
              <a:rPr lang="en-US" sz="2400" i="1" dirty="0"/>
              <a:t>without</a:t>
            </a:r>
            <a:r>
              <a:rPr lang="en-US" sz="2400" dirty="0"/>
              <a:t> reference to external information. </a:t>
            </a:r>
          </a:p>
          <a:p>
            <a:pPr marL="990600" lvl="1" indent="-533400">
              <a:buSzTx/>
              <a:buNone/>
            </a:pPr>
            <a:r>
              <a:rPr lang="en-US" sz="2000" dirty="0"/>
              <a:t>	- Use only the data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/>
              <a:t>Comparing the results of two different sets of cluster analyses to determine which is better.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/>
              <a:t>Determining the </a:t>
            </a:r>
            <a:r>
              <a:rPr lang="en-US" sz="2400" dirty="0">
                <a:solidFill>
                  <a:srgbClr val="0070C0"/>
                </a:solidFill>
              </a:rPr>
              <a:t>‘correct’ number of clusters</a:t>
            </a:r>
            <a:r>
              <a:rPr lang="en-US" sz="2400" dirty="0"/>
              <a:t>.</a:t>
            </a:r>
          </a:p>
          <a:p>
            <a:pPr marL="533400" indent="-533400"/>
            <a:endParaRPr lang="en-US" sz="2400" dirty="0"/>
          </a:p>
          <a:p>
            <a:pPr marL="533400" indent="-533400">
              <a:buNone/>
            </a:pPr>
            <a:r>
              <a:rPr lang="en-US" dirty="0"/>
              <a:t>	</a:t>
            </a:r>
            <a:r>
              <a:rPr lang="en-US" sz="2400" dirty="0"/>
              <a:t>For 2, 3, and 4, we can further distinguish whether we want to evaluate the entire clustering or just individual clusters. </a:t>
            </a:r>
          </a:p>
          <a:p>
            <a:pPr marL="533400" indent="-533400"/>
            <a:endParaRPr lang="en-US" sz="2400" dirty="0"/>
          </a:p>
        </p:txBody>
      </p:sp>
      <p:sp>
        <p:nvSpPr>
          <p:cNvPr id="1658883" name="Rectangle 3"/>
          <p:cNvSpPr>
            <a:spLocks noGrp="1" noChangeArrowheads="1"/>
          </p:cNvSpPr>
          <p:nvPr>
            <p:ph type="title"/>
          </p:nvPr>
        </p:nvSpPr>
        <p:spPr>
          <a:xfrm>
            <a:off x="635493" y="372862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Different Aspects of Cluster Validation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1791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882" grpId="0" build="p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2988" y="1371600"/>
            <a:ext cx="11811000" cy="5334000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en-US" dirty="0"/>
              <a:t>Numerical measures that are applied to judge various aspects of cluster validity, are classified into the following three types.</a:t>
            </a:r>
          </a:p>
          <a:p>
            <a:pPr marL="742950" lvl="1" indent="-285750"/>
            <a:r>
              <a:rPr lang="en-US" sz="2800" dirty="0">
                <a:solidFill>
                  <a:srgbClr val="FF0000"/>
                </a:solidFill>
              </a:rPr>
              <a:t>External Index:</a:t>
            </a:r>
            <a:r>
              <a:rPr lang="en-US" sz="2800" dirty="0"/>
              <a:t> Used to measure the extent to which cluster labels match </a:t>
            </a:r>
            <a:r>
              <a:rPr lang="en-US" sz="2800" dirty="0">
                <a:solidFill>
                  <a:srgbClr val="00B0F0"/>
                </a:solidFill>
              </a:rPr>
              <a:t>externally supplied class labels</a:t>
            </a:r>
            <a:r>
              <a:rPr lang="en-US" sz="2800" dirty="0"/>
              <a:t>.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dirty="0"/>
              <a:t>E.g., entropy, precision, recall</a:t>
            </a:r>
          </a:p>
          <a:p>
            <a:pPr marL="742950" lvl="1" indent="-285750"/>
            <a:r>
              <a:rPr lang="en-US" sz="2800" dirty="0">
                <a:solidFill>
                  <a:srgbClr val="FF0000"/>
                </a:solidFill>
              </a:rPr>
              <a:t>Internal Index:</a:t>
            </a:r>
            <a:r>
              <a:rPr lang="en-US" sz="2800" dirty="0"/>
              <a:t>  Used to measure the goodness of a clustering structure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without</a:t>
            </a:r>
            <a:r>
              <a:rPr lang="en-US" sz="2800" dirty="0"/>
              <a:t> reference to external information.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dirty="0"/>
              <a:t>E.g., Sum of Squared Error (SSE)</a:t>
            </a:r>
          </a:p>
          <a:p>
            <a:pPr marL="742950" lvl="1" indent="-285750"/>
            <a:r>
              <a:rPr lang="en-US" sz="2800" dirty="0">
                <a:solidFill>
                  <a:srgbClr val="FF0000"/>
                </a:solidFill>
              </a:rPr>
              <a:t>Relative Index:</a:t>
            </a:r>
            <a:r>
              <a:rPr lang="en-US" sz="2800" dirty="0"/>
              <a:t> Used to compare two different </a:t>
            </a:r>
            <a:r>
              <a:rPr lang="en-US" sz="2800" dirty="0" err="1"/>
              <a:t>clusterings</a:t>
            </a:r>
            <a:r>
              <a:rPr lang="en-US" sz="2800" dirty="0"/>
              <a:t> or clusters.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dirty="0"/>
              <a:t>Often an external or internal index is used for this function, e.g., SSE or entropy</a:t>
            </a:r>
          </a:p>
          <a:p>
            <a:pPr marL="342900" indent="-342900"/>
            <a:r>
              <a:rPr lang="en-US" dirty="0"/>
              <a:t>Sometimes these are referred to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criteria </a:t>
            </a:r>
            <a:r>
              <a:rPr lang="en-US" dirty="0"/>
              <a:t>instead of </a:t>
            </a:r>
            <a:r>
              <a:rPr lang="en-US" dirty="0">
                <a:solidFill>
                  <a:srgbClr val="00B0F0"/>
                </a:solidFill>
              </a:rPr>
              <a:t>indices</a:t>
            </a:r>
          </a:p>
          <a:p>
            <a:pPr marL="742950" lvl="1" indent="-285750"/>
            <a:r>
              <a:rPr lang="en-US" dirty="0"/>
              <a:t>However, sometimes criterion 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general strategy </a:t>
            </a:r>
            <a:r>
              <a:rPr lang="en-US" dirty="0"/>
              <a:t>and index is the </a:t>
            </a:r>
            <a:r>
              <a:rPr lang="en-US" dirty="0">
                <a:solidFill>
                  <a:srgbClr val="00B0F0"/>
                </a:solidFill>
              </a:rPr>
              <a:t>numerical measure </a:t>
            </a:r>
            <a:r>
              <a:rPr lang="en-US" dirty="0"/>
              <a:t>that implements the criterion.</a:t>
            </a:r>
          </a:p>
        </p:txBody>
      </p:sp>
      <p:sp>
        <p:nvSpPr>
          <p:cNvPr id="165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Measures of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186788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4342" y="1371600"/>
            <a:ext cx="11506200" cy="5334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Two matrices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1900" dirty="0"/>
              <a:t> or </a:t>
            </a:r>
            <a:r>
              <a:rPr lang="en-US" sz="1900" dirty="0">
                <a:solidFill>
                  <a:srgbClr val="00B0F0"/>
                </a:solidFill>
              </a:rPr>
              <a:t>Distance</a:t>
            </a:r>
            <a:r>
              <a:rPr lang="en-US" sz="1900" dirty="0"/>
              <a:t> Matrix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700" dirty="0"/>
              <a:t>One row and one column for each data point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700" dirty="0"/>
              <a:t>An entry is the similarity or distance of the associated pair of points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6">
                    <a:lumMod val="75000"/>
                  </a:schemeClr>
                </a:solidFill>
              </a:rPr>
              <a:t>“Incidence” Matrix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700" dirty="0"/>
              <a:t>One row and one column for each data point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700" dirty="0"/>
              <a:t>An entry is 1 if the associated pair of points belong to the same cluster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700" dirty="0"/>
              <a:t>An entry is 0 if the associated pair of points belongs to different clusters</a:t>
            </a:r>
            <a:endParaRPr lang="en-US" sz="15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Compute the </a:t>
            </a:r>
            <a:r>
              <a:rPr lang="en-US" sz="2400" dirty="0">
                <a:solidFill>
                  <a:srgbClr val="FF0000"/>
                </a:solidFill>
              </a:rPr>
              <a:t>correlation </a:t>
            </a:r>
            <a:r>
              <a:rPr lang="en-US" sz="2400" dirty="0"/>
              <a:t>between the two matrices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/>
              <a:t>Since the matrices are symmetric, only the correlation between n(n-1) / 2 entries needs to be calculated.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High </a:t>
            </a:r>
            <a:r>
              <a:rPr lang="en-US" sz="2400" dirty="0"/>
              <a:t>correlation 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sz="2400" dirty="0"/>
              <a:t> for similarity, </a:t>
            </a:r>
            <a:r>
              <a:rPr lang="en-US" sz="2400" dirty="0">
                <a:solidFill>
                  <a:srgbClr val="00B0F0"/>
                </a:solidFill>
              </a:rPr>
              <a:t>negative</a:t>
            </a:r>
            <a:r>
              <a:rPr lang="en-US" sz="2400" dirty="0"/>
              <a:t> for distance) indicates that points that belong to the same cluster are close to each other.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Not a good measure for some density or contiguity-based clusters.</a:t>
            </a:r>
            <a:endParaRPr lang="en-US" sz="2000" dirty="0"/>
          </a:p>
        </p:txBody>
      </p:sp>
      <p:sp>
        <p:nvSpPr>
          <p:cNvPr id="166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374342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/>
              <a:t>Measuring Cluster Validity Via Correlation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9928AB-B224-4D02-9553-2B981025D383}"/>
                  </a:ext>
                </a:extLst>
              </p:cNvPr>
              <p:cNvSpPr txBox="1"/>
              <p:nvPr/>
            </p:nvSpPr>
            <p:spPr>
              <a:xfrm>
                <a:off x="6858000" y="1295400"/>
                <a:ext cx="5257800" cy="744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9928AB-B224-4D02-9553-2B981025D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295400"/>
                <a:ext cx="5257800" cy="7441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87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930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 Cluster Validity Via Correlation</a:t>
            </a:r>
          </a:p>
        </p:txBody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Correlation of incidence and proximity matrices for the K-means clusterings of the following two data sets. </a:t>
            </a:r>
          </a:p>
          <a:p>
            <a:endParaRPr lang="en-US"/>
          </a:p>
        </p:txBody>
      </p:sp>
      <p:pic>
        <p:nvPicPr>
          <p:cNvPr id="1661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3156857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19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3124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1958" name="Text Box 6"/>
          <p:cNvSpPr txBox="1">
            <a:spLocks noChangeArrowheads="1"/>
          </p:cNvSpPr>
          <p:nvPr/>
        </p:nvSpPr>
        <p:spPr bwMode="auto">
          <a:xfrm>
            <a:off x="2819400" y="5998029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Corr</a:t>
            </a:r>
            <a:r>
              <a:rPr lang="en-US" sz="2000" b="1" dirty="0">
                <a:solidFill>
                  <a:srgbClr val="FF0000"/>
                </a:solidFill>
              </a:rPr>
              <a:t> = -0.9235</a:t>
            </a:r>
          </a:p>
        </p:txBody>
      </p:sp>
      <p:sp>
        <p:nvSpPr>
          <p:cNvPr id="1661959" name="Text Box 7"/>
          <p:cNvSpPr txBox="1">
            <a:spLocks noChangeArrowheads="1"/>
          </p:cNvSpPr>
          <p:nvPr/>
        </p:nvSpPr>
        <p:spPr bwMode="auto">
          <a:xfrm>
            <a:off x="6554788" y="5943600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Corr</a:t>
            </a:r>
            <a:r>
              <a:rPr lang="en-US" sz="2000" b="1" dirty="0">
                <a:solidFill>
                  <a:srgbClr val="FF0000"/>
                </a:solidFill>
              </a:rPr>
              <a:t> = -0.5810</a:t>
            </a:r>
          </a:p>
        </p:txBody>
      </p:sp>
    </p:spTree>
    <p:extLst>
      <p:ext uri="{BB962C8B-B14F-4D97-AF65-F5344CB8AC3E}">
        <p14:creationId xmlns:p14="http://schemas.microsoft.com/office/powerpoint/2010/main" val="318280482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50020"/>
            <a:ext cx="11201400" cy="5079380"/>
          </a:xfrm>
        </p:spPr>
        <p:txBody>
          <a:bodyPr/>
          <a:lstStyle/>
          <a:p>
            <a:pPr marL="342900" indent="-342900"/>
            <a:r>
              <a:rPr lang="en-US" sz="2600" dirty="0"/>
              <a:t>Order the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2600" dirty="0"/>
              <a:t> matrix with respect to cluster labels and inspect visually.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title"/>
          </p:nvPr>
        </p:nvSpPr>
        <p:spPr>
          <a:xfrm>
            <a:off x="499369" y="441114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Similarity Matrix for Cluster Validation</a:t>
            </a:r>
          </a:p>
        </p:txBody>
      </p:sp>
      <p:pic>
        <p:nvPicPr>
          <p:cNvPr id="1662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22" y="2743201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2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56" y="2514601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53001" y="5943011"/>
                <a:ext cx="3190361" cy="67306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𝑠𝑖𝑚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) = 1−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1" y="5943011"/>
                <a:ext cx="3190361" cy="6730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6192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608"/>
            <a:ext cx="8534400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9525000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pic>
        <p:nvPicPr>
          <p:cNvPr id="1664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544763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4005" name="Text Box 5"/>
          <p:cNvSpPr txBox="1">
            <a:spLocks noChangeArrowheads="1"/>
          </p:cNvSpPr>
          <p:nvPr/>
        </p:nvSpPr>
        <p:spPr bwMode="auto">
          <a:xfrm>
            <a:off x="4648200" y="5638801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DBSCAN</a:t>
            </a:r>
          </a:p>
        </p:txBody>
      </p:sp>
      <p:pic>
        <p:nvPicPr>
          <p:cNvPr id="16640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94" y="2544763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32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Exclusive </a:t>
            </a:r>
            <a:r>
              <a:rPr lang="en-US" dirty="0"/>
              <a:t>(or </a:t>
            </a:r>
            <a:r>
              <a:rPr lang="en-US" dirty="0">
                <a:solidFill>
                  <a:srgbClr val="00B0F0"/>
                </a:solidFill>
              </a:rPr>
              <a:t>non-overlapping</a:t>
            </a:r>
            <a:r>
              <a:rPr lang="en-US" dirty="0"/>
              <a:t>) 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non-exclusive </a:t>
            </a:r>
            <a:r>
              <a:rPr lang="en-US" dirty="0"/>
              <a:t>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overlapping</a:t>
            </a:r>
            <a:r>
              <a:rPr lang="en-US" dirty="0"/>
              <a:t>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non-exclusive </a:t>
            </a:r>
            <a:r>
              <a:rPr lang="en-US" dirty="0" err="1"/>
              <a:t>clusterings</a:t>
            </a:r>
            <a:r>
              <a:rPr lang="en-US" dirty="0"/>
              <a:t>, points may belong to multiple clusters.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dirty="0"/>
              <a:t>Points that belong to multiple classes, or ‘border’ points</a:t>
            </a:r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Fuzzy</a:t>
            </a:r>
            <a:r>
              <a:rPr lang="en-US" dirty="0"/>
              <a:t> (or </a:t>
            </a:r>
            <a:r>
              <a:rPr lang="en-US" dirty="0">
                <a:solidFill>
                  <a:srgbClr val="00B0F0"/>
                </a:solidFill>
              </a:rPr>
              <a:t>soft</a:t>
            </a:r>
            <a:r>
              <a:rPr lang="en-US" dirty="0"/>
              <a:t>) 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non-fuzzy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hard</a:t>
            </a:r>
            <a:r>
              <a:rPr lang="en-US" dirty="0"/>
              <a:t>)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fuzzy clustering, a point belongs to every cluster with some weight between 0 and 1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sz="1800" dirty="0"/>
              <a:t>Weights usually must sum to 1 (often interpreted as </a:t>
            </a:r>
            <a:r>
              <a:rPr lang="en-US" sz="1800" dirty="0">
                <a:solidFill>
                  <a:srgbClr val="FF0000"/>
                </a:solidFill>
              </a:rPr>
              <a:t>probabilities</a:t>
            </a:r>
            <a:r>
              <a:rPr lang="en-US" sz="1800" dirty="0"/>
              <a:t>)</a:t>
            </a:r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Partial </a:t>
            </a:r>
            <a:r>
              <a:rPr lang="en-US" dirty="0"/>
              <a:t>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complete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some cases, we only want to cluster some of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7701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620963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50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0592"/>
            <a:ext cx="8610600" cy="12192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5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9678988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sp>
        <p:nvSpPr>
          <p:cNvPr id="1665029" name="Text Box 5"/>
          <p:cNvSpPr txBox="1">
            <a:spLocks noChangeArrowheads="1"/>
          </p:cNvSpPr>
          <p:nvPr/>
        </p:nvSpPr>
        <p:spPr bwMode="auto">
          <a:xfrm>
            <a:off x="5029200" y="5821364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K-means</a:t>
            </a:r>
          </a:p>
        </p:txBody>
      </p:sp>
      <p:pic>
        <p:nvPicPr>
          <p:cNvPr id="1665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2616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71962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46100"/>
            <a:ext cx="8458200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Clusters in random data are not so crisp</a:t>
            </a:r>
          </a:p>
          <a:p>
            <a:endParaRPr lang="en-US"/>
          </a:p>
        </p:txBody>
      </p:sp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23876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3876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6054" name="Text Box 6"/>
          <p:cNvSpPr txBox="1">
            <a:spLocks noChangeArrowheads="1"/>
          </p:cNvSpPr>
          <p:nvPr/>
        </p:nvSpPr>
        <p:spPr bwMode="auto">
          <a:xfrm>
            <a:off x="5029200" y="5592764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Complete Link</a:t>
            </a:r>
          </a:p>
        </p:txBody>
      </p:sp>
    </p:spTree>
    <p:extLst>
      <p:ext uri="{BB962C8B-B14F-4D97-AF65-F5344CB8AC3E}">
        <p14:creationId xmlns:p14="http://schemas.microsoft.com/office/powerpoint/2010/main" val="360235005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87362"/>
            <a:ext cx="8526463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  <a:endParaRPr lang="en-US" sz="4400" dirty="0"/>
          </a:p>
        </p:txBody>
      </p:sp>
      <p:pic>
        <p:nvPicPr>
          <p:cNvPr id="1667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1752600" y="1981201"/>
            <a:ext cx="48006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7076" name="Text Box 4"/>
          <p:cNvSpPr txBox="1">
            <a:spLocks noChangeArrowheads="1"/>
          </p:cNvSpPr>
          <p:nvPr/>
        </p:nvSpPr>
        <p:spPr bwMode="auto">
          <a:xfrm>
            <a:off x="4953000" y="4953000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DBSCAN</a:t>
            </a:r>
          </a:p>
        </p:txBody>
      </p:sp>
      <p:pic>
        <p:nvPicPr>
          <p:cNvPr id="1667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676400"/>
            <a:ext cx="4259263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1" y="6172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525869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Clusters in more complicated figures are not well separated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technique can only be used for small datasets since it requires a quadratic computation</a:t>
            </a:r>
          </a:p>
        </p:txBody>
      </p:sp>
    </p:spTree>
    <p:extLst>
      <p:ext uri="{BB962C8B-B14F-4D97-AF65-F5344CB8AC3E}">
        <p14:creationId xmlns:p14="http://schemas.microsoft.com/office/powerpoint/2010/main" val="296875284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10744200" cy="5334000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Internal Index</a:t>
            </a:r>
            <a:r>
              <a:rPr lang="en-US" dirty="0"/>
              <a:t>:  Used to measure the goodness of a clustering structure without reference to external information</a:t>
            </a:r>
          </a:p>
          <a:p>
            <a:pPr marL="742950" lvl="1" indent="-285750"/>
            <a:r>
              <a:rPr lang="en-US" dirty="0"/>
              <a:t>Example: SSE</a:t>
            </a:r>
          </a:p>
          <a:p>
            <a:pPr marL="342900" indent="-342900"/>
            <a:r>
              <a:rPr lang="en-US" dirty="0"/>
              <a:t>SSE is good for comparing two </a:t>
            </a:r>
            <a:r>
              <a:rPr lang="en-US" dirty="0" err="1"/>
              <a:t>clusterings</a:t>
            </a:r>
            <a:r>
              <a:rPr lang="en-US" dirty="0"/>
              <a:t> or two clusters (average SSE).</a:t>
            </a:r>
          </a:p>
          <a:p>
            <a:pPr marL="342900" indent="-342900"/>
            <a:r>
              <a:rPr lang="en-US" dirty="0"/>
              <a:t>Can also be used to estimate the number of clusters</a:t>
            </a:r>
          </a:p>
          <a:p>
            <a:pPr marL="342900" indent="-342900">
              <a:buNone/>
            </a:pPr>
            <a:endParaRPr lang="en-US" dirty="0"/>
          </a:p>
          <a:p>
            <a:pPr marL="342900" indent="-342900"/>
            <a:endParaRPr lang="en-US" dirty="0"/>
          </a:p>
        </p:txBody>
      </p:sp>
      <p:sp>
        <p:nvSpPr>
          <p:cNvPr id="1668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990600"/>
          </a:xfrm>
        </p:spPr>
        <p:txBody>
          <a:bodyPr/>
          <a:lstStyle/>
          <a:p>
            <a:r>
              <a:rPr lang="en-US" dirty="0"/>
              <a:t>Internal Measures: SSE</a:t>
            </a:r>
          </a:p>
        </p:txBody>
      </p:sp>
      <p:pic>
        <p:nvPicPr>
          <p:cNvPr id="1668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6324600" y="41910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8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2363788" y="4267200"/>
            <a:ext cx="36560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06044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73218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3896" y="1385386"/>
                <a:ext cx="11506200" cy="5259659"/>
              </a:xfrm>
            </p:spPr>
            <p:txBody>
              <a:bodyPr>
                <a:normAutofit fontScale="92500" lnSpcReduction="20000"/>
              </a:bodyPr>
              <a:lstStyle/>
              <a:p>
                <a:pPr marL="342900" indent="-342900">
                  <a:spcBef>
                    <a:spcPct val="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Cluster Cohesion</a:t>
                </a:r>
                <a:r>
                  <a:rPr lang="en-US" dirty="0">
                    <a:solidFill>
                      <a:srgbClr val="FF9900"/>
                    </a:solidFill>
                  </a:rPr>
                  <a:t>:</a:t>
                </a:r>
                <a:r>
                  <a:rPr lang="en-US" dirty="0"/>
                  <a:t> Measures how closely related are objects in a cluster</a:t>
                </a:r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Cluster Separation</a:t>
                </a:r>
                <a:r>
                  <a:rPr lang="en-US" dirty="0"/>
                  <a:t>: Measure how distinct or well-separated a cluster is from other clusters </a:t>
                </a:r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dirty="0"/>
                  <a:t>Example: Squared Error</a:t>
                </a:r>
              </a:p>
              <a:p>
                <a:pPr marL="617220" lvl="1" indent="-342900"/>
                <a:r>
                  <a:rPr lang="en-US" dirty="0"/>
                  <a:t>Cohesion is measured by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within cluster sum of squares </a:t>
                </a:r>
                <a:r>
                  <a:rPr lang="en-US" dirty="0"/>
                  <a:t>(SSE)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𝑊𝑆𝑆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 lvl="1"/>
                <a:r>
                  <a:rPr lang="en-US" dirty="0"/>
                  <a:t>Separation is measured by the </a:t>
                </a:r>
                <a:r>
                  <a:rPr lang="en-US" dirty="0">
                    <a:solidFill>
                      <a:srgbClr val="0070C0"/>
                    </a:solidFill>
                  </a:rPr>
                  <a:t>between cluster sum of squares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𝐵𝑆𝑆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baseline="-25000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the size of cluster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the </a:t>
                </a:r>
                <a:r>
                  <a:rPr lang="en-US" dirty="0">
                    <a:solidFill>
                      <a:srgbClr val="FF0000"/>
                    </a:solidFill>
                  </a:rPr>
                  <a:t>overall mean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𝐵𝑆𝑆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Interesting observation: WSS+BSS = constant</a:t>
                </a:r>
              </a:p>
              <a:p>
                <a:pPr marL="742950" lvl="1" indent="-28575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6732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3896" y="1385386"/>
                <a:ext cx="11506200" cy="5259659"/>
              </a:xfrm>
              <a:blipFill>
                <a:blip r:embed="rId2"/>
                <a:stretch>
                  <a:fillRect l="-636" t="-2549" b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3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3896" y="394786"/>
            <a:ext cx="8915400" cy="990600"/>
          </a:xfrm>
        </p:spPr>
        <p:txBody>
          <a:bodyPr>
            <a:noAutofit/>
          </a:bodyPr>
          <a:lstStyle/>
          <a:p>
            <a:r>
              <a:rPr lang="en-US" sz="3600" dirty="0"/>
              <a:t>Internal Measures: Cohesion and Separation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26522" y="3244334"/>
            <a:ext cx="26811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 want this to be small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26522" y="4419600"/>
            <a:ext cx="265553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 want this to be large</a:t>
            </a:r>
          </a:p>
        </p:txBody>
      </p:sp>
    </p:spTree>
    <p:extLst>
      <p:ext uri="{BB962C8B-B14F-4D97-AF65-F5344CB8AC3E}">
        <p14:creationId xmlns:p14="http://schemas.microsoft.com/office/powerpoint/2010/main" val="104949222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8422" y="1408113"/>
            <a:ext cx="10990178" cy="533400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0"/>
              </a:spcBef>
            </a:pPr>
            <a:r>
              <a:rPr lang="en-US" dirty="0"/>
              <a:t>A proximity graph-based approach can also be used for cohesion and separation.</a:t>
            </a:r>
          </a:p>
          <a:p>
            <a:pPr marL="742950" lvl="1" indent="-285750"/>
            <a:r>
              <a:rPr lang="en-US" dirty="0"/>
              <a:t>Cluster cohesion is the sum of the weight of all links within a cluster.</a:t>
            </a:r>
          </a:p>
          <a:p>
            <a:pPr marL="742950" lvl="1" indent="-285750"/>
            <a:r>
              <a:rPr lang="en-US" dirty="0"/>
              <a:t>Cluster separation is the sum of the weights between nodes in the cluster and nodes outside the cluster.</a:t>
            </a:r>
          </a:p>
        </p:txBody>
      </p:sp>
      <p:sp>
        <p:nvSpPr>
          <p:cNvPr id="1675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68422" y="381000"/>
            <a:ext cx="8452644" cy="102711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Internal Measures: Cohesion and Separation</a:t>
            </a:r>
          </a:p>
        </p:txBody>
      </p:sp>
      <p:sp>
        <p:nvSpPr>
          <p:cNvPr id="1675268" name="Freeform 4" descr="5%"/>
          <p:cNvSpPr>
            <a:spLocks/>
          </p:cNvSpPr>
          <p:nvPr/>
        </p:nvSpPr>
        <p:spPr bwMode="auto">
          <a:xfrm rot="-5400000">
            <a:off x="5339557" y="3788569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69" name="Oval 5"/>
          <p:cNvSpPr>
            <a:spLocks noChangeArrowheads="1"/>
          </p:cNvSpPr>
          <p:nvPr/>
        </p:nvSpPr>
        <p:spPr bwMode="auto">
          <a:xfrm rot="-5400000">
            <a:off x="6629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0" name="Oval 6"/>
          <p:cNvSpPr>
            <a:spLocks noChangeArrowheads="1"/>
          </p:cNvSpPr>
          <p:nvPr/>
        </p:nvSpPr>
        <p:spPr bwMode="auto">
          <a:xfrm rot="-5400000">
            <a:off x="6553200" y="3946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1" name="Oval 7"/>
          <p:cNvSpPr>
            <a:spLocks noChangeArrowheads="1"/>
          </p:cNvSpPr>
          <p:nvPr/>
        </p:nvSpPr>
        <p:spPr bwMode="auto">
          <a:xfrm rot="-5400000">
            <a:off x="5715000" y="44037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2" name="Oval 8"/>
          <p:cNvSpPr>
            <a:spLocks noChangeArrowheads="1"/>
          </p:cNvSpPr>
          <p:nvPr/>
        </p:nvSpPr>
        <p:spPr bwMode="auto">
          <a:xfrm rot="-5400000">
            <a:off x="6780213" y="42497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3" name="Freeform 9" descr="5%"/>
          <p:cNvSpPr>
            <a:spLocks/>
          </p:cNvSpPr>
          <p:nvPr/>
        </p:nvSpPr>
        <p:spPr bwMode="auto">
          <a:xfrm rot="5400000" flipV="1">
            <a:off x="8229600" y="3641725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4" name="Oval 10"/>
          <p:cNvSpPr>
            <a:spLocks noChangeArrowheads="1"/>
          </p:cNvSpPr>
          <p:nvPr/>
        </p:nvSpPr>
        <p:spPr bwMode="auto">
          <a:xfrm rot="5400000" flipV="1">
            <a:off x="97536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5" name="Oval 11"/>
          <p:cNvSpPr>
            <a:spLocks noChangeArrowheads="1"/>
          </p:cNvSpPr>
          <p:nvPr/>
        </p:nvSpPr>
        <p:spPr bwMode="auto">
          <a:xfrm rot="5400000" flipV="1">
            <a:off x="8393113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6" name="Oval 12"/>
          <p:cNvSpPr>
            <a:spLocks noChangeArrowheads="1"/>
          </p:cNvSpPr>
          <p:nvPr/>
        </p:nvSpPr>
        <p:spPr bwMode="auto">
          <a:xfrm rot="5400000" flipV="1">
            <a:off x="8915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7" name="Oval 13"/>
          <p:cNvSpPr>
            <a:spLocks noChangeArrowheads="1"/>
          </p:cNvSpPr>
          <p:nvPr/>
        </p:nvSpPr>
        <p:spPr bwMode="auto">
          <a:xfrm rot="5400000" flipV="1">
            <a:off x="8915400" y="3717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8" name="Line 14"/>
          <p:cNvSpPr>
            <a:spLocks noChangeShapeType="1"/>
          </p:cNvSpPr>
          <p:nvPr/>
        </p:nvSpPr>
        <p:spPr bwMode="auto">
          <a:xfrm>
            <a:off x="6705600" y="4708525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9" name="Line 15"/>
          <p:cNvSpPr>
            <a:spLocks noChangeShapeType="1"/>
          </p:cNvSpPr>
          <p:nvPr/>
        </p:nvSpPr>
        <p:spPr bwMode="auto">
          <a:xfrm flipV="1">
            <a:off x="6705600" y="4175125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0" name="Line 16"/>
          <p:cNvSpPr>
            <a:spLocks noChangeShapeType="1"/>
          </p:cNvSpPr>
          <p:nvPr/>
        </p:nvSpPr>
        <p:spPr bwMode="auto">
          <a:xfrm flipV="1">
            <a:off x="6705600" y="3794125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1" name="Line 17"/>
          <p:cNvSpPr>
            <a:spLocks noChangeShapeType="1"/>
          </p:cNvSpPr>
          <p:nvPr/>
        </p:nvSpPr>
        <p:spPr bwMode="auto">
          <a:xfrm flipV="1">
            <a:off x="6705600" y="4175125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2" name="Line 18"/>
          <p:cNvSpPr>
            <a:spLocks noChangeShapeType="1"/>
          </p:cNvSpPr>
          <p:nvPr/>
        </p:nvSpPr>
        <p:spPr bwMode="auto">
          <a:xfrm>
            <a:off x="6858000" y="4327525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3" name="Line 19"/>
          <p:cNvSpPr>
            <a:spLocks noChangeShapeType="1"/>
          </p:cNvSpPr>
          <p:nvPr/>
        </p:nvSpPr>
        <p:spPr bwMode="auto">
          <a:xfrm flipV="1">
            <a:off x="6858000" y="4175125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4" name="Line 20"/>
          <p:cNvSpPr>
            <a:spLocks noChangeShapeType="1"/>
          </p:cNvSpPr>
          <p:nvPr/>
        </p:nvSpPr>
        <p:spPr bwMode="auto">
          <a:xfrm flipV="1">
            <a:off x="6858000" y="3794125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5" name="Line 21"/>
          <p:cNvSpPr>
            <a:spLocks noChangeShapeType="1"/>
          </p:cNvSpPr>
          <p:nvPr/>
        </p:nvSpPr>
        <p:spPr bwMode="auto">
          <a:xfrm flipV="1">
            <a:off x="6858000" y="4175125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6" name="Line 22"/>
          <p:cNvSpPr>
            <a:spLocks noChangeShapeType="1"/>
          </p:cNvSpPr>
          <p:nvPr/>
        </p:nvSpPr>
        <p:spPr bwMode="auto">
          <a:xfrm>
            <a:off x="5791200" y="4403725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7" name="Line 23"/>
          <p:cNvSpPr>
            <a:spLocks noChangeShapeType="1"/>
          </p:cNvSpPr>
          <p:nvPr/>
        </p:nvSpPr>
        <p:spPr bwMode="auto">
          <a:xfrm flipV="1">
            <a:off x="5791200" y="4175125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8" name="Line 24"/>
          <p:cNvSpPr>
            <a:spLocks noChangeShapeType="1"/>
          </p:cNvSpPr>
          <p:nvPr/>
        </p:nvSpPr>
        <p:spPr bwMode="auto">
          <a:xfrm flipV="1">
            <a:off x="5791200" y="3794125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9" name="Line 25"/>
          <p:cNvSpPr>
            <a:spLocks noChangeShapeType="1"/>
          </p:cNvSpPr>
          <p:nvPr/>
        </p:nvSpPr>
        <p:spPr bwMode="auto">
          <a:xfrm flipV="1">
            <a:off x="5791200" y="4175125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0" name="Line 26"/>
          <p:cNvSpPr>
            <a:spLocks noChangeShapeType="1"/>
          </p:cNvSpPr>
          <p:nvPr/>
        </p:nvSpPr>
        <p:spPr bwMode="auto">
          <a:xfrm>
            <a:off x="6629400" y="3946525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1" name="Line 27"/>
          <p:cNvSpPr>
            <a:spLocks noChangeShapeType="1"/>
          </p:cNvSpPr>
          <p:nvPr/>
        </p:nvSpPr>
        <p:spPr bwMode="auto">
          <a:xfrm>
            <a:off x="6629400" y="3946525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2" name="Line 28"/>
          <p:cNvSpPr>
            <a:spLocks noChangeShapeType="1"/>
          </p:cNvSpPr>
          <p:nvPr/>
        </p:nvSpPr>
        <p:spPr bwMode="auto">
          <a:xfrm flipV="1">
            <a:off x="6629400" y="3794125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3" name="Line 29"/>
          <p:cNvSpPr>
            <a:spLocks noChangeShapeType="1"/>
          </p:cNvSpPr>
          <p:nvPr/>
        </p:nvSpPr>
        <p:spPr bwMode="auto">
          <a:xfrm>
            <a:off x="6629400" y="3946525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4" name="Freeform 30" descr="5%"/>
          <p:cNvSpPr>
            <a:spLocks/>
          </p:cNvSpPr>
          <p:nvPr/>
        </p:nvSpPr>
        <p:spPr bwMode="auto">
          <a:xfrm rot="-5400000">
            <a:off x="2367757" y="3940969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5" name="Oval 31"/>
          <p:cNvSpPr>
            <a:spLocks noChangeArrowheads="1"/>
          </p:cNvSpPr>
          <p:nvPr/>
        </p:nvSpPr>
        <p:spPr bwMode="auto">
          <a:xfrm rot="-5400000">
            <a:off x="3657600" y="4860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6" name="Oval 32"/>
          <p:cNvSpPr>
            <a:spLocks noChangeArrowheads="1"/>
          </p:cNvSpPr>
          <p:nvPr/>
        </p:nvSpPr>
        <p:spPr bwMode="auto">
          <a:xfrm rot="-5400000">
            <a:off x="35814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7" name="Oval 33"/>
          <p:cNvSpPr>
            <a:spLocks noChangeArrowheads="1"/>
          </p:cNvSpPr>
          <p:nvPr/>
        </p:nvSpPr>
        <p:spPr bwMode="auto">
          <a:xfrm rot="-5400000">
            <a:off x="2743200" y="45561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8" name="Oval 34"/>
          <p:cNvSpPr>
            <a:spLocks noChangeArrowheads="1"/>
          </p:cNvSpPr>
          <p:nvPr/>
        </p:nvSpPr>
        <p:spPr bwMode="auto">
          <a:xfrm rot="-5400000">
            <a:off x="3808413" y="44021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9" name="Line 35"/>
          <p:cNvSpPr>
            <a:spLocks noChangeShapeType="1"/>
          </p:cNvSpPr>
          <p:nvPr/>
        </p:nvSpPr>
        <p:spPr bwMode="auto">
          <a:xfrm flipV="1">
            <a:off x="2819400" y="4175125"/>
            <a:ext cx="7620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0" name="Line 36"/>
          <p:cNvSpPr>
            <a:spLocks noChangeShapeType="1"/>
          </p:cNvSpPr>
          <p:nvPr/>
        </p:nvSpPr>
        <p:spPr bwMode="auto">
          <a:xfrm flipH="1" flipV="1">
            <a:off x="3581400" y="4175125"/>
            <a:ext cx="76200" cy="685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1" name="Line 37"/>
          <p:cNvSpPr>
            <a:spLocks noChangeShapeType="1"/>
          </p:cNvSpPr>
          <p:nvPr/>
        </p:nvSpPr>
        <p:spPr bwMode="auto">
          <a:xfrm>
            <a:off x="2819400" y="4556125"/>
            <a:ext cx="8382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2" name="Line 38"/>
          <p:cNvSpPr>
            <a:spLocks noChangeShapeType="1"/>
          </p:cNvSpPr>
          <p:nvPr/>
        </p:nvSpPr>
        <p:spPr bwMode="auto">
          <a:xfrm flipH="1" flipV="1">
            <a:off x="3581400" y="4175125"/>
            <a:ext cx="2286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3" name="Line 39"/>
          <p:cNvSpPr>
            <a:spLocks noChangeShapeType="1"/>
          </p:cNvSpPr>
          <p:nvPr/>
        </p:nvSpPr>
        <p:spPr bwMode="auto">
          <a:xfrm flipH="1">
            <a:off x="2819400" y="4479925"/>
            <a:ext cx="9906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4" name="Line 40"/>
          <p:cNvSpPr>
            <a:spLocks noChangeShapeType="1"/>
          </p:cNvSpPr>
          <p:nvPr/>
        </p:nvSpPr>
        <p:spPr bwMode="auto">
          <a:xfrm flipH="1">
            <a:off x="3657600" y="4479925"/>
            <a:ext cx="1524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5" name="Rectangle 41"/>
          <p:cNvSpPr>
            <a:spLocks noChangeArrowheads="1"/>
          </p:cNvSpPr>
          <p:nvPr/>
        </p:nvSpPr>
        <p:spPr bwMode="auto">
          <a:xfrm>
            <a:off x="2667000" y="5699126"/>
            <a:ext cx="1201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cohesion</a:t>
            </a:r>
          </a:p>
        </p:txBody>
      </p:sp>
      <p:sp>
        <p:nvSpPr>
          <p:cNvPr id="1675306" name="Rectangle 42"/>
          <p:cNvSpPr>
            <a:spLocks noChangeArrowheads="1"/>
          </p:cNvSpPr>
          <p:nvPr/>
        </p:nvSpPr>
        <p:spPr bwMode="auto">
          <a:xfrm>
            <a:off x="6705601" y="5699126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separation</a:t>
            </a:r>
          </a:p>
        </p:txBody>
      </p:sp>
    </p:spTree>
    <p:extLst>
      <p:ext uri="{BB962C8B-B14F-4D97-AF65-F5344CB8AC3E}">
        <p14:creationId xmlns:p14="http://schemas.microsoft.com/office/powerpoint/2010/main" val="273842420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7629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447800"/>
                <a:ext cx="11734800" cy="5181600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/>
                  <a:t>Silhouette Coefficient combines ideas of both cohesion and separation, but for individual points, as well as clusters and </a:t>
                </a:r>
                <a:r>
                  <a:rPr lang="en-US" altLang="en-US" dirty="0" err="1"/>
                  <a:t>clusterings</a:t>
                </a:r>
                <a:endParaRPr lang="en-US" altLang="en-US" dirty="0"/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/>
                  <a:t>For an individual </a:t>
                </a:r>
                <a:r>
                  <a:rPr lang="en-US" alt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point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altLang="en-US" i="1" dirty="0"/>
              </a:p>
              <a:p>
                <a:pPr marL="742950" lvl="1" indent="-285750"/>
                <a:r>
                  <a:rPr lang="en-US" altLang="en-US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dirty="0"/>
                  <a:t>=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average distance of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dirty="0">
                    <a:solidFill>
                      <a:srgbClr val="0070C0"/>
                    </a:solidFill>
                  </a:rPr>
                  <a:t> to the points in its own cluster</a:t>
                </a:r>
              </a:p>
              <a:p>
                <a:pPr marL="742950" lvl="1" indent="-285750"/>
                <a:r>
                  <a:rPr lang="en-US" altLang="en-US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dirty="0"/>
                  <a:t>=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min (over clusters) of the average distance of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0070C0"/>
                    </a:solidFill>
                  </a:rPr>
                  <a:t>to points in other clusters</a:t>
                </a:r>
              </a:p>
              <a:p>
                <a:pPr marL="742950" lvl="1" indent="-285750"/>
                <a:r>
                  <a:rPr lang="en-US" altLang="en-US" dirty="0"/>
                  <a:t>The silhouette coefficient for a </a:t>
                </a:r>
                <a:r>
                  <a:rPr lang="en-US" alt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is then given by </a:t>
                </a:r>
              </a:p>
              <a:p>
                <a:pPr lvl="1" indent="0">
                  <a:buNone/>
                </a:pPr>
                <a:br>
                  <a:rPr lang="en-US" alt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– </m:t>
                      </m:r>
                      <m:sSub>
                        <m:sSubPr>
                          <m:ctrlP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altLang="en-US" b="1" dirty="0"/>
              </a:p>
              <a:p>
                <a:pPr marL="742950" lvl="1" indent="-285750"/>
                <a:endParaRPr lang="en-US" altLang="en-US" dirty="0"/>
              </a:p>
              <a:p>
                <a:pPr marL="742950" lvl="1" indent="-285750"/>
                <a:r>
                  <a:rPr lang="en-US" altLang="en-US" dirty="0"/>
                  <a:t>Typically between 0 and 1, the closer to 1 the better.</a:t>
                </a:r>
              </a:p>
              <a:p>
                <a:pPr marL="742950" lvl="1" indent="-285750"/>
                <a:r>
                  <a:rPr lang="en-US" altLang="en-US" dirty="0"/>
                  <a:t>Can be less than 0 but this is a problematic case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en-US" dirty="0"/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/>
                  <a:t>Can calculate the Average Silhouette coefficient for a cluster, or for a clustering</a:t>
                </a:r>
              </a:p>
            </p:txBody>
          </p:sp>
        </mc:Choice>
        <mc:Fallback xmlns="">
          <p:sp>
            <p:nvSpPr>
              <p:cNvPr id="1676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447800"/>
                <a:ext cx="11734800" cy="5181600"/>
              </a:xfrm>
              <a:blipFill>
                <a:blip r:embed="rId4"/>
                <a:stretch>
                  <a:fillRect l="-623" t="-2000" r="-312" b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6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7759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Internal Measures: Silhouette Coefficient</a:t>
            </a:r>
          </a:p>
        </p:txBody>
      </p:sp>
      <p:graphicFrame>
        <p:nvGraphicFramePr>
          <p:cNvPr id="1676292" name="Object 4"/>
          <p:cNvGraphicFramePr>
            <a:graphicFrameLocks noChangeAspect="1"/>
          </p:cNvGraphicFramePr>
          <p:nvPr/>
        </p:nvGraphicFramePr>
        <p:xfrm>
          <a:off x="7467601" y="3733800"/>
          <a:ext cx="27336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3692160" imgH="1484640" progId="Visio.Drawing.6">
                  <p:embed/>
                </p:oleObj>
              </mc:Choice>
              <mc:Fallback>
                <p:oleObj name="VISIO" r:id="rId5" imgW="3692160" imgH="1484640" progId="Visio.Drawing.6">
                  <p:embed/>
                  <p:pic>
                    <p:nvPicPr>
                      <p:cNvPr id="1676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1" y="3733800"/>
                        <a:ext cx="273367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343978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Silhouette Coefficient Example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66" y="2052145"/>
            <a:ext cx="7893269" cy="397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90275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measures – caveats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measures have the problem that the clustering algorithm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did not set out to optimize this measure</a:t>
            </a:r>
            <a:r>
              <a:rPr lang="en-US" dirty="0"/>
              <a:t>, so it is will not necessarily do well with respect to the measure.</a:t>
            </a:r>
          </a:p>
          <a:p>
            <a:pPr lvl="1"/>
            <a:r>
              <a:rPr lang="en-US" dirty="0"/>
              <a:t>Essentially, we check whether one criterion correlates well with another</a:t>
            </a:r>
          </a:p>
          <a:p>
            <a:endParaRPr lang="en-US" dirty="0"/>
          </a:p>
          <a:p>
            <a:r>
              <a:rPr lang="en-US" dirty="0"/>
              <a:t>An internal measure can also be used as an objective function for clustering</a:t>
            </a:r>
          </a:p>
          <a:p>
            <a:r>
              <a:rPr lang="en-US" dirty="0"/>
              <a:t>The algorithm that optimizes this criterion is expected to do well.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0386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11201400" cy="49530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Need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framework</a:t>
            </a:r>
            <a:r>
              <a:rPr lang="en-US" dirty="0"/>
              <a:t> to interpret any measure.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For example, if our measure of evaluation has the value, 10, is that good, fair, or poor?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Statistics</a:t>
            </a:r>
            <a:r>
              <a:rPr lang="en-US" dirty="0"/>
              <a:t> provide a framework for cluster validity</a:t>
            </a:r>
          </a:p>
          <a:p>
            <a:pPr marL="742950" lvl="1" indent="-285750"/>
            <a:r>
              <a:rPr lang="en-US" sz="2000" dirty="0"/>
              <a:t>The more “</a:t>
            </a:r>
            <a:r>
              <a:rPr lang="en-US" sz="2000" dirty="0">
                <a:solidFill>
                  <a:srgbClr val="0070C0"/>
                </a:solidFill>
              </a:rPr>
              <a:t>non-random</a:t>
            </a:r>
            <a:r>
              <a:rPr lang="en-US" sz="2000" dirty="0"/>
              <a:t>” a clustering result is, the more likely it represents valid structure in the data</a:t>
            </a:r>
          </a:p>
          <a:p>
            <a:pPr marL="742950" lvl="1" indent="-285750"/>
            <a:r>
              <a:rPr lang="en-US" sz="2000" dirty="0"/>
              <a:t>Can compare the values of an index that result from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random</a:t>
            </a:r>
            <a:r>
              <a:rPr lang="en-US" sz="2000" dirty="0"/>
              <a:t> data or </a:t>
            </a:r>
            <a:r>
              <a:rPr lang="en-US" sz="2000" dirty="0" err="1"/>
              <a:t>clusterings</a:t>
            </a:r>
            <a:r>
              <a:rPr lang="en-US" sz="2000" dirty="0"/>
              <a:t> to those of a clustering result.</a:t>
            </a:r>
          </a:p>
          <a:p>
            <a:pPr marL="1200150" lvl="2" indent="-285750"/>
            <a:r>
              <a:rPr lang="en-US" sz="1800" dirty="0"/>
              <a:t>If the value of the index is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unlikely</a:t>
            </a:r>
            <a:r>
              <a:rPr lang="en-US" sz="1800" dirty="0"/>
              <a:t>, then the cluster results are valid</a:t>
            </a:r>
          </a:p>
          <a:p>
            <a:r>
              <a:rPr lang="en-US" dirty="0"/>
              <a:t>For comparing the results of two different sets of cluster analyses, a framework is less necessary.</a:t>
            </a:r>
          </a:p>
          <a:p>
            <a:pPr marL="742950" lvl="1" indent="-285750"/>
            <a:r>
              <a:rPr lang="en-US" sz="2000" dirty="0"/>
              <a:t>However, there is the question of whether the difference between two index values is </a:t>
            </a:r>
            <a:r>
              <a:rPr lang="en-US" sz="2000" dirty="0">
                <a:solidFill>
                  <a:srgbClr val="0070C0"/>
                </a:solidFill>
              </a:rPr>
              <a:t>significant</a:t>
            </a:r>
          </a:p>
          <a:p>
            <a:pPr marL="533400" indent="-533400"/>
            <a:endParaRPr lang="en-US" sz="2400" dirty="0"/>
          </a:p>
        </p:txBody>
      </p:sp>
      <p:sp>
        <p:nvSpPr>
          <p:cNvPr id="1670147" name="Rectangle 3"/>
          <p:cNvSpPr>
            <a:spLocks noGrp="1" noChangeArrowheads="1"/>
          </p:cNvSpPr>
          <p:nvPr>
            <p:ph type="title"/>
          </p:nvPr>
        </p:nvSpPr>
        <p:spPr>
          <a:xfrm>
            <a:off x="588146" y="381000"/>
            <a:ext cx="10972800" cy="990600"/>
          </a:xfrm>
        </p:spPr>
        <p:txBody>
          <a:bodyPr>
            <a:normAutofit/>
          </a:bodyPr>
          <a:lstStyle/>
          <a:p>
            <a:r>
              <a:rPr lang="en-US" dirty="0"/>
              <a:t>Framework for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3369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46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14593</TotalTime>
  <Words>6878</Words>
  <Application>Microsoft Macintosh PowerPoint</Application>
  <PresentationFormat>Widescreen</PresentationFormat>
  <Paragraphs>1976</Paragraphs>
  <Slides>113</Slides>
  <Notes>9</Notes>
  <HiddenSlides>33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113</vt:i4>
      </vt:variant>
    </vt:vector>
  </HeadingPairs>
  <TitlesOfParts>
    <vt:vector size="129" baseType="lpstr">
      <vt:lpstr>宋体</vt:lpstr>
      <vt:lpstr>Arial</vt:lpstr>
      <vt:lpstr>Calibri</vt:lpstr>
      <vt:lpstr>Cambria Math</vt:lpstr>
      <vt:lpstr>Monotype Sorts</vt:lpstr>
      <vt:lpstr>Symbol</vt:lpstr>
      <vt:lpstr>Tahoma</vt:lpstr>
      <vt:lpstr>Times New Roman</vt:lpstr>
      <vt:lpstr>Wingdings</vt:lpstr>
      <vt:lpstr>Clarity</vt:lpstr>
      <vt:lpstr>Document</vt:lpstr>
      <vt:lpstr>VISIO</vt:lpstr>
      <vt:lpstr>Visio</vt:lpstr>
      <vt:lpstr>Equation</vt:lpstr>
      <vt:lpstr>MSPhotoEd.3</vt:lpstr>
      <vt:lpstr>Bitmap Image</vt:lpstr>
      <vt:lpstr>DATA MINING Clustering</vt:lpstr>
      <vt:lpstr>What is a Clustering?</vt:lpstr>
      <vt:lpstr>Why Cluster Analysis</vt:lpstr>
      <vt:lpstr>Early applications of cluster analysis</vt:lpstr>
      <vt:lpstr>Notion of a Cluster can be Ambiguous</vt:lpstr>
      <vt:lpstr>Types of Clusterings</vt:lpstr>
      <vt:lpstr>Partitional Clustering</vt:lpstr>
      <vt:lpstr>Hierarchical Clustering</vt:lpstr>
      <vt:lpstr>Other types of clustering</vt:lpstr>
      <vt:lpstr>Clustering objectives</vt:lpstr>
      <vt:lpstr>Clustering objectives</vt:lpstr>
      <vt:lpstr>Clustering objectives</vt:lpstr>
      <vt:lpstr>Clustering Objectives</vt:lpstr>
      <vt:lpstr>Clustering objectives</vt:lpstr>
      <vt:lpstr>Clustering objectives</vt:lpstr>
      <vt:lpstr>Clustering Algorithms</vt:lpstr>
      <vt:lpstr>K-means</vt:lpstr>
      <vt:lpstr>K-means Clustering</vt:lpstr>
      <vt:lpstr>K-means Clustering as an optimization problem</vt:lpstr>
      <vt:lpstr>K-means Clustering</vt:lpstr>
      <vt:lpstr>Complexity of the k-means problem</vt:lpstr>
      <vt:lpstr>K-means Algorithm</vt:lpstr>
      <vt:lpstr>Example</vt:lpstr>
      <vt:lpstr>Example</vt:lpstr>
      <vt:lpstr>K-means Algorithm – Initialization</vt:lpstr>
      <vt:lpstr>Two different K-means Clusterings</vt:lpstr>
      <vt:lpstr>Importance of Choosing Initial Centroids</vt:lpstr>
      <vt:lpstr>Importance of Choosing Initial Centroids …</vt:lpstr>
      <vt:lpstr>Dealing with Initialization</vt:lpstr>
      <vt:lpstr>K-means Algorithm – Centroids</vt:lpstr>
      <vt:lpstr>K-means Algorithm – Convergence</vt:lpstr>
      <vt:lpstr>Limitations of K-means</vt:lpstr>
      <vt:lpstr>Limitations of K-means: Differing Sizes</vt:lpstr>
      <vt:lpstr>Limitations of K-means: Differing Density</vt:lpstr>
      <vt:lpstr>Limitations of K-means: Non-globular Shapes</vt:lpstr>
      <vt:lpstr>Overcoming K-means Limitations</vt:lpstr>
      <vt:lpstr>Overcoming K-means Limitations</vt:lpstr>
      <vt:lpstr>Overcoming K-means Limitations</vt:lpstr>
      <vt:lpstr>Variations</vt:lpstr>
      <vt:lpstr>PowerPoint Presentation</vt:lpstr>
      <vt:lpstr>HIERARCHICAL CLUSTERING</vt:lpstr>
      <vt:lpstr>Hierarchical Clustering</vt:lpstr>
      <vt:lpstr>Hierarchical Clustering </vt:lpstr>
      <vt:lpstr>Strengths of Hierarchical Clustering</vt:lpstr>
      <vt:lpstr>Agglomerative Clustering Algorithm</vt:lpstr>
      <vt:lpstr>Starting Situation </vt:lpstr>
      <vt:lpstr>Intermediate Situation</vt:lpstr>
      <vt:lpstr>Intermediate Situation</vt:lpstr>
      <vt:lpstr>After Merging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Single Link – Complete Link</vt:lpstr>
      <vt:lpstr>Hierarchical Clustering: MIN</vt:lpstr>
      <vt:lpstr>Strength of MIN</vt:lpstr>
      <vt:lpstr>Limitations of MIN</vt:lpstr>
      <vt:lpstr>Hierarchical Clustering: MAX</vt:lpstr>
      <vt:lpstr>Strength of MAX</vt:lpstr>
      <vt:lpstr>Limitations of MAX</vt:lpstr>
      <vt:lpstr>Hierarchical Clustering: Group Average</vt:lpstr>
      <vt:lpstr>Hierarchical Clustering: Group Average</vt:lpstr>
      <vt:lpstr>Cluster Similarity: Ward’s Method</vt:lpstr>
      <vt:lpstr>Hierarchical Clustering: Comparison</vt:lpstr>
      <vt:lpstr>Hierarchical Clustering:  Time and Space requirements</vt:lpstr>
      <vt:lpstr>Hierarchical Clustering:  Problems and Limitations</vt:lpstr>
      <vt:lpstr>DBSCAN</vt:lpstr>
      <vt:lpstr>DBSCAN: Density-Based Clustering</vt:lpstr>
      <vt:lpstr>DBSCAN</vt:lpstr>
      <vt:lpstr>DBSCAN: Core, Border, and Noise Points</vt:lpstr>
      <vt:lpstr>DBSCAN: Core, Border and Noise Points</vt:lpstr>
      <vt:lpstr>Density-Connected points</vt:lpstr>
      <vt:lpstr>DBSCAN Algorithm</vt:lpstr>
      <vt:lpstr>PowerPoint Presentation</vt:lpstr>
      <vt:lpstr>DBSCAN: Determining Eps and MinPts</vt:lpstr>
      <vt:lpstr>When DBSCAN Works Well</vt:lpstr>
      <vt:lpstr>DBSCAN: Sensitive to Parameters</vt:lpstr>
      <vt:lpstr>When DBSCAN Does NOT Work Well</vt:lpstr>
      <vt:lpstr>Other algorithms</vt:lpstr>
      <vt:lpstr>CLUSTERING Evaluation</vt:lpstr>
      <vt:lpstr>Clustering Evaluation</vt:lpstr>
      <vt:lpstr>Clusters found in Random Data</vt:lpstr>
      <vt:lpstr>Different Aspects of Cluster Validation</vt:lpstr>
      <vt:lpstr>Measures of Cluster Validity</vt:lpstr>
      <vt:lpstr>Measuring Cluster Validity Via Correlation</vt:lpstr>
      <vt:lpstr>Measuring Cluster Validity Via Correlation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Internal Measures: SSE</vt:lpstr>
      <vt:lpstr>Internal Measures: Cohesion and Separation</vt:lpstr>
      <vt:lpstr>Internal Measures: Cohesion and Separation</vt:lpstr>
      <vt:lpstr>Internal Measures: Silhouette Coefficient</vt:lpstr>
      <vt:lpstr>Silhouette Coefficient Example</vt:lpstr>
      <vt:lpstr>Internal measures – caveats </vt:lpstr>
      <vt:lpstr>Framework for Cluster Validity</vt:lpstr>
      <vt:lpstr>Statistical Framework for SSE</vt:lpstr>
      <vt:lpstr>Statistical Framework for Correlation</vt:lpstr>
      <vt:lpstr>Empirical p-value</vt:lpstr>
      <vt:lpstr>Estimating the “right” number of clusters</vt:lpstr>
      <vt:lpstr>Estimating the “right” number of clusters</vt:lpstr>
      <vt:lpstr>External Measures for Clustering Validity</vt:lpstr>
      <vt:lpstr>Confusion matrix</vt:lpstr>
      <vt:lpstr>Measures</vt:lpstr>
      <vt:lpstr>Measures</vt:lpstr>
      <vt:lpstr>Measures</vt:lpstr>
      <vt:lpstr>Good and bad clustering</vt:lpstr>
      <vt:lpstr>Another clustering</vt:lpstr>
      <vt:lpstr>External Measures of Cluster Validity: Entropy and Purity</vt:lpstr>
      <vt:lpstr>Final Comment on Cluster Validity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Pei Dan</cp:lastModifiedBy>
  <cp:revision>409</cp:revision>
  <dcterms:created xsi:type="dcterms:W3CDTF">2011-10-17T19:46:53Z</dcterms:created>
  <dcterms:modified xsi:type="dcterms:W3CDTF">2024-05-07T03:24:05Z</dcterms:modified>
</cp:coreProperties>
</file>