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39"/>
  </p:notesMasterIdLst>
  <p:sldIdLst>
    <p:sldId id="256" r:id="rId2"/>
    <p:sldId id="257" r:id="rId3"/>
    <p:sldId id="258" r:id="rId4"/>
    <p:sldId id="272" r:id="rId5"/>
    <p:sldId id="274" r:id="rId6"/>
    <p:sldId id="275" r:id="rId7"/>
    <p:sldId id="276" r:id="rId8"/>
    <p:sldId id="277" r:id="rId9"/>
    <p:sldId id="278" r:id="rId10"/>
    <p:sldId id="260" r:id="rId11"/>
    <p:sldId id="261" r:id="rId12"/>
    <p:sldId id="259" r:id="rId13"/>
    <p:sldId id="263" r:id="rId14"/>
    <p:sldId id="264" r:id="rId15"/>
    <p:sldId id="265" r:id="rId16"/>
    <p:sldId id="266" r:id="rId17"/>
    <p:sldId id="267" r:id="rId18"/>
    <p:sldId id="268" r:id="rId19"/>
    <p:sldId id="2072" r:id="rId20"/>
    <p:sldId id="2076" r:id="rId21"/>
    <p:sldId id="269" r:id="rId22"/>
    <p:sldId id="270" r:id="rId23"/>
    <p:sldId id="281" r:id="rId24"/>
    <p:sldId id="282" r:id="rId25"/>
    <p:sldId id="283" r:id="rId26"/>
    <p:sldId id="284" r:id="rId27"/>
    <p:sldId id="285" r:id="rId28"/>
    <p:sldId id="286" r:id="rId29"/>
    <p:sldId id="287" r:id="rId30"/>
    <p:sldId id="288" r:id="rId31"/>
    <p:sldId id="289" r:id="rId32"/>
    <p:sldId id="271" r:id="rId33"/>
    <p:sldId id="2071" r:id="rId34"/>
    <p:sldId id="280" r:id="rId35"/>
    <p:sldId id="279" r:id="rId36"/>
    <p:sldId id="273" r:id="rId37"/>
    <p:sldId id="560"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466"/>
    <p:restoredTop sz="83058"/>
  </p:normalViewPr>
  <p:slideViewPr>
    <p:cSldViewPr snapToGrid="0" snapToObjects="1">
      <p:cViewPr varScale="1">
        <p:scale>
          <a:sx n="126" d="100"/>
          <a:sy n="126" d="100"/>
        </p:scale>
        <p:origin x="232" y="320"/>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6D7CE4-F125-A849-9D0E-40EA66FF18FB}" type="datetimeFigureOut">
              <a:rPr lang="en-US" smtClean="0"/>
              <a:t>4/5/24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4E85CA-B342-EA45-B41F-2D2D48D6162F}" type="slidenum">
              <a:rPr lang="en-US" smtClean="0"/>
              <a:t>‹#›</a:t>
            </a:fld>
            <a:endParaRPr lang="en-US"/>
          </a:p>
        </p:txBody>
      </p:sp>
    </p:spTree>
    <p:extLst>
      <p:ext uri="{BB962C8B-B14F-4D97-AF65-F5344CB8AC3E}">
        <p14:creationId xmlns:p14="http://schemas.microsoft.com/office/powerpoint/2010/main" val="40992201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medium.com/georgian-impact-blog/transfer-learning-part-1-ed0c174ad6e7#fd08"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s://medium.com/georgian-impact-blog/transfer-learning-part-1-ed0c174ad6e7#b6ec" TargetMode="Externa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medium.com/georgian-impact-blog/transfer-learning-part-1-ed0c174ad6e7#cf72"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medium.com/georgian-impact-blog/transfer-learning-part-1-ed0c174ad6e7#93a7"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towardsdatascience.com/the-secret-layer-behind-every-successful-deep-learning-model-representation-learning-and-knowledge-8f352018c561"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medium.com/georgian-impact-blog/transfer-learning-part-1-ed0c174ad6e7#9ddf" TargetMode="External"/><Relationship Id="rId2" Type="http://schemas.openxmlformats.org/officeDocument/2006/relationships/slide" Target="../slides/slide35.xml"/><Relationship Id="rId1" Type="http://schemas.openxmlformats.org/officeDocument/2006/relationships/notesMaster" Target="../notesMasters/notesMaster1.xml"/><Relationship Id="rId5" Type="http://schemas.openxmlformats.org/officeDocument/2006/relationships/hyperlink" Target="https://medium.com/georgian-impact-blog/transfer-learning-part-1-ed0c174ad6e7#3ec2" TargetMode="External"/><Relationship Id="rId4" Type="http://schemas.openxmlformats.org/officeDocument/2006/relationships/hyperlink" Target="https://medium.com/georgian-impact-blog/transfer-learning-part-1-ed0c174ad6e7#92f4"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dirty="0">
                <a:solidFill>
                  <a:schemeClr val="tx1"/>
                </a:solidFill>
                <a:effectLst/>
                <a:latin typeface="+mn-lt"/>
                <a:ea typeface="+mn-ea"/>
                <a:cs typeface="+mn-cs"/>
              </a:rPr>
              <a:t>What is Transfer Learning?</a:t>
            </a:r>
          </a:p>
          <a:p>
            <a:r>
              <a:rPr lang="en-US" sz="1200" b="0" i="0" u="none" strike="noStrike" kern="1200" dirty="0">
                <a:solidFill>
                  <a:schemeClr val="tx1"/>
                </a:solidFill>
                <a:effectLst/>
                <a:latin typeface="+mn-lt"/>
                <a:ea typeface="+mn-ea"/>
                <a:cs typeface="+mn-cs"/>
              </a:rPr>
              <a:t>As humans, we find it easy to transfer knowledge we have learned from one domain or task to another. When we encounter a new task, we don’t have to start from scratch. Instead, we use our previous experience to learn and adapt to that new task faster and more accurately[</a:t>
            </a:r>
            <a:r>
              <a:rPr lang="en-US" sz="1200" b="0" i="0" u="none" strike="noStrike" kern="1200" dirty="0">
                <a:solidFill>
                  <a:schemeClr val="tx1"/>
                </a:solidFill>
                <a:effectLst/>
                <a:latin typeface="+mn-lt"/>
                <a:ea typeface="+mn-ea"/>
                <a:cs typeface="+mn-cs"/>
                <a:hlinkClick r:id="rId3"/>
              </a:rPr>
              <a:t>1</a:t>
            </a:r>
            <a:r>
              <a:rPr lang="en-US" sz="1200" b="0" i="0" u="none" strike="noStrike" kern="1200" dirty="0">
                <a:solidFill>
                  <a:schemeClr val="tx1"/>
                </a:solidFill>
                <a:effectLst/>
                <a:latin typeface="+mn-lt"/>
                <a:ea typeface="+mn-ea"/>
                <a:cs typeface="+mn-cs"/>
              </a:rPr>
              <a:t>].</a:t>
            </a:r>
          </a:p>
          <a:p>
            <a:r>
              <a:rPr lang="en-US" sz="1200" b="0" i="0" u="none" strike="noStrike" kern="1200" dirty="0">
                <a:solidFill>
                  <a:schemeClr val="tx1"/>
                </a:solidFill>
                <a:effectLst/>
                <a:latin typeface="+mn-lt"/>
                <a:ea typeface="+mn-ea"/>
                <a:cs typeface="+mn-cs"/>
              </a:rPr>
              <a:t>For example, if you have any experience programming with Java, C/C# or any other programming languages, you’re already familiar with concepts like loops, recursion, objects and </a:t>
            </a:r>
            <a:r>
              <a:rPr lang="en-US" sz="1200" b="0" i="0" u="none" strike="noStrike" kern="1200" dirty="0" err="1">
                <a:solidFill>
                  <a:schemeClr val="tx1"/>
                </a:solidFill>
                <a:effectLst/>
                <a:latin typeface="+mn-lt"/>
                <a:ea typeface="+mn-ea"/>
                <a:cs typeface="+mn-cs"/>
              </a:rPr>
              <a:t>etc</a:t>
            </a:r>
            <a:r>
              <a:rPr lang="en-US" sz="1200" b="0"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4"/>
              </a:rPr>
              <a:t>Figure 1, a</a:t>
            </a:r>
            <a:r>
              <a:rPr lang="en-US" sz="1200" b="0" i="0" u="none" strike="noStrike" kern="1200" dirty="0">
                <a:solidFill>
                  <a:schemeClr val="tx1"/>
                </a:solidFill>
                <a:effectLst/>
                <a:latin typeface="+mn-lt"/>
                <a:ea typeface="+mn-ea"/>
                <a:cs typeface="+mn-cs"/>
              </a:rPr>
              <a:t>). If you then try to pick up a new programming language like python, you don’t need to learn these concepts again, you just need to learn the corresponding syntax. Or to take another example, if you have played table tennis a lot it will help you learn tennis faster as the strategies in these games are similar (</a:t>
            </a:r>
            <a:r>
              <a:rPr lang="en-US" sz="1200" b="0" i="0" u="none" strike="noStrike" kern="1200" dirty="0">
                <a:solidFill>
                  <a:schemeClr val="tx1"/>
                </a:solidFill>
                <a:effectLst/>
                <a:latin typeface="+mn-lt"/>
                <a:ea typeface="+mn-ea"/>
                <a:cs typeface="+mn-cs"/>
                <a:hlinkClick r:id="rId4"/>
              </a:rPr>
              <a:t>Figure 1, b</a:t>
            </a:r>
            <a:r>
              <a:rPr lang="en-US" sz="1200" b="0" i="0" u="none" strike="noStrike" kern="1200" dirty="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5"/>
          </p:nvPr>
        </p:nvSpPr>
        <p:spPr/>
        <p:txBody>
          <a:bodyPr/>
          <a:lstStyle/>
          <a:p>
            <a:fld id="{224E85CA-B342-EA45-B41F-2D2D48D6162F}" type="slidenum">
              <a:rPr lang="en-US" smtClean="0"/>
              <a:t>2</a:t>
            </a:fld>
            <a:endParaRPr lang="en-US"/>
          </a:p>
        </p:txBody>
      </p:sp>
    </p:spTree>
    <p:extLst>
      <p:ext uri="{BB962C8B-B14F-4D97-AF65-F5344CB8AC3E}">
        <p14:creationId xmlns:p14="http://schemas.microsoft.com/office/powerpoint/2010/main" val="18156477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Figure 13.</a:t>
            </a:r>
            <a:r>
              <a:rPr lang="en-US" dirty="0"/>
              <a:t> The raw data and the reweighted samples based on the method in Dataset Shift in Machine Learning </a:t>
            </a:r>
            <a:r>
              <a:rPr lang="en-US" i="1" dirty="0">
                <a:effectLst/>
              </a:rPr>
              <a:t>(</a:t>
            </a:r>
            <a:r>
              <a:rPr lang="en-US" dirty="0" err="1"/>
              <a:t>Quiñonero-Candela</a:t>
            </a:r>
            <a:r>
              <a:rPr lang="en-US" dirty="0"/>
              <a:t>)</a:t>
            </a:r>
            <a:r>
              <a:rPr lang="en-US" i="1" dirty="0">
                <a:effectLst/>
              </a:rPr>
              <a:t> </a:t>
            </a:r>
            <a:r>
              <a:rPr lang="en-US" dirty="0"/>
              <a:t>[</a:t>
            </a:r>
            <a:r>
              <a:rPr lang="en-US" u="none" strike="noStrike" dirty="0">
                <a:effectLst/>
                <a:hlinkClick r:id="rId3"/>
              </a:rPr>
              <a:t>24</a:t>
            </a:r>
            <a:r>
              <a:rPr lang="en-US" dirty="0"/>
              <a:t>] are shown in Figures (a) and (b) respectively. Figures (c) and (d) show the SVM binary classifier (with RBF kernel) trained with raw data and reweighted samples correspondingly. comparing figures (c) and (d) we can see that the error on the test set has decreased from 0.11 to 0.07 (around 36%).</a:t>
            </a:r>
            <a:br>
              <a:rPr lang="en-US" dirty="0"/>
            </a:br>
            <a:endParaRPr lang="en-US" dirty="0"/>
          </a:p>
        </p:txBody>
      </p:sp>
      <p:sp>
        <p:nvSpPr>
          <p:cNvPr id="4" name="Slide Number Placeholder 3"/>
          <p:cNvSpPr>
            <a:spLocks noGrp="1"/>
          </p:cNvSpPr>
          <p:nvPr>
            <p:ph type="sldNum" sz="quarter" idx="5"/>
          </p:nvPr>
        </p:nvSpPr>
        <p:spPr/>
        <p:txBody>
          <a:bodyPr/>
          <a:lstStyle/>
          <a:p>
            <a:fld id="{224E85CA-B342-EA45-B41F-2D2D48D6162F}" type="slidenum">
              <a:rPr lang="en-US" smtClean="0"/>
              <a:t>36</a:t>
            </a:fld>
            <a:endParaRPr lang="en-US"/>
          </a:p>
        </p:txBody>
      </p:sp>
    </p:spTree>
    <p:extLst>
      <p:ext uri="{BB962C8B-B14F-4D97-AF65-F5344CB8AC3E}">
        <p14:creationId xmlns:p14="http://schemas.microsoft.com/office/powerpoint/2010/main" val="2895782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baseline="0" dirty="0"/>
              <a:t>在剧变检测方面我们用了</a:t>
            </a:r>
            <a:endParaRPr lang="en-US" altLang="zh-CN" baseline="0" dirty="0"/>
          </a:p>
          <a:p>
            <a:r>
              <a:rPr lang="en-US" altLang="zh-CN" baseline="0" dirty="0"/>
              <a:t>[click]</a:t>
            </a:r>
            <a:r>
              <a:rPr lang="zh-CN" altLang="en-US" baseline="0" dirty="0"/>
              <a:t>增强型奇异谱变换和极值理论自动选取阈值，能够应对大量的</a:t>
            </a:r>
            <a:r>
              <a:rPr lang="en-US" altLang="zh-CN" baseline="0" dirty="0"/>
              <a:t>KPI</a:t>
            </a:r>
            <a:r>
              <a:rPr lang="zh-CN" altLang="en-US" baseline="0" dirty="0"/>
              <a:t>；其次分类符合预期的</a:t>
            </a:r>
            <a:r>
              <a:rPr lang="en-US" altLang="zh-CN" baseline="0" dirty="0"/>
              <a:t>concept drift</a:t>
            </a:r>
            <a:r>
              <a:rPr lang="zh-CN" altLang="en-US" baseline="0" dirty="0"/>
              <a:t>需要人工确认，因为运维工程师需要对导致不合理剧变的上线操作进行回滚</a:t>
            </a:r>
            <a:endParaRPr lang="en-US" altLang="zh-CN" baseline="0" dirty="0"/>
          </a:p>
          <a:p>
            <a:r>
              <a:rPr lang="en-US" altLang="zh-CN" baseline="0" dirty="0"/>
              <a:t>[click]</a:t>
            </a:r>
            <a:r>
              <a:rPr lang="zh-CN" altLang="en-US" baseline="0" dirty="0"/>
              <a:t>而符合期待的我们用鲁棒线性模型做适应。这套框架在搜狗完成了原型并且用于实际检测上线剧变。</a:t>
            </a:r>
            <a:endParaRPr lang="en-US" altLang="zh-CN" baseline="0" dirty="0"/>
          </a:p>
          <a:p>
            <a:endParaRPr lang="en-US" altLang="zh-CN" baseline="0" dirty="0"/>
          </a:p>
        </p:txBody>
      </p:sp>
      <p:sp>
        <p:nvSpPr>
          <p:cNvPr id="4" name="灯片编号占位符 3"/>
          <p:cNvSpPr>
            <a:spLocks noGrp="1"/>
          </p:cNvSpPr>
          <p:nvPr>
            <p:ph type="sldNum" sz="quarter" idx="10"/>
          </p:nvPr>
        </p:nvSpPr>
        <p:spPr/>
        <p:txBody>
          <a:bodyPr/>
          <a:lstStyle/>
          <a:p>
            <a:fld id="{28CB94F9-4D3C-464A-AF26-886239D3186A}" type="slidenum">
              <a:rPr lang="zh-CN" altLang="en-US" smtClean="0"/>
              <a:t>37</a:t>
            </a:fld>
            <a:endParaRPr lang="zh-CN" altLang="en-US"/>
          </a:p>
        </p:txBody>
      </p:sp>
    </p:spTree>
    <p:extLst>
      <p:ext uri="{BB962C8B-B14F-4D97-AF65-F5344CB8AC3E}">
        <p14:creationId xmlns:p14="http://schemas.microsoft.com/office/powerpoint/2010/main" val="32515954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Despite the remarkable results, these models are data hungry and their performance relies heavily on the quality and size of training data.</a:t>
            </a:r>
          </a:p>
          <a:p>
            <a:endParaRPr lang="en-US" sz="1200" b="0" i="0" u="none" strike="noStrike" kern="1200" dirty="0">
              <a:solidFill>
                <a:schemeClr val="tx1"/>
              </a:solidFill>
              <a:effectLst/>
              <a:latin typeface="+mn-lt"/>
              <a:ea typeface="+mn-ea"/>
              <a:cs typeface="+mn-cs"/>
            </a:endParaRP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 However, in real-world scenarios, large amounts of labeled data are usually expensive to obtain or not available which means performance is low or projects are abandoned entirely. What’s more, these models still lack the ability to generalize to any situation beyond those they encountered during training[</a:t>
            </a:r>
            <a:r>
              <a:rPr lang="en-US" sz="1200" b="0" i="0" u="none" strike="noStrike" kern="1200" dirty="0">
                <a:solidFill>
                  <a:schemeClr val="tx1"/>
                </a:solidFill>
                <a:effectLst/>
                <a:latin typeface="+mn-lt"/>
                <a:ea typeface="+mn-ea"/>
                <a:cs typeface="+mn-cs"/>
                <a:hlinkClick r:id="rId3"/>
              </a:rPr>
              <a:t>2</a:t>
            </a:r>
            <a:r>
              <a:rPr lang="en-US" sz="1200" b="0" i="0" u="none" strike="noStrike" kern="1200" dirty="0">
                <a:solidFill>
                  <a:schemeClr val="tx1"/>
                </a:solidFill>
                <a:effectLst/>
                <a:latin typeface="+mn-lt"/>
                <a:ea typeface="+mn-ea"/>
                <a:cs typeface="+mn-cs"/>
              </a:rPr>
              <a:t>], so they are limited in what they can achieve.</a:t>
            </a:r>
          </a:p>
        </p:txBody>
      </p:sp>
      <p:sp>
        <p:nvSpPr>
          <p:cNvPr id="4" name="Slide Number Placeholder 3"/>
          <p:cNvSpPr>
            <a:spLocks noGrp="1"/>
          </p:cNvSpPr>
          <p:nvPr>
            <p:ph type="sldNum" sz="quarter" idx="5"/>
          </p:nvPr>
        </p:nvSpPr>
        <p:spPr/>
        <p:txBody>
          <a:bodyPr/>
          <a:lstStyle/>
          <a:p>
            <a:fld id="{224E85CA-B342-EA45-B41F-2D2D48D6162F}" type="slidenum">
              <a:rPr lang="en-US" smtClean="0"/>
              <a:t>3</a:t>
            </a:fld>
            <a:endParaRPr lang="en-US"/>
          </a:p>
        </p:txBody>
      </p:sp>
    </p:spTree>
    <p:extLst>
      <p:ext uri="{BB962C8B-B14F-4D97-AF65-F5344CB8AC3E}">
        <p14:creationId xmlns:p14="http://schemas.microsoft.com/office/powerpoint/2010/main" val="8850253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4E85CA-B342-EA45-B41F-2D2D48D6162F}" type="slidenum">
              <a:rPr lang="en-US" smtClean="0"/>
              <a:t>14</a:t>
            </a:fld>
            <a:endParaRPr lang="en-US"/>
          </a:p>
        </p:txBody>
      </p:sp>
    </p:spTree>
    <p:extLst>
      <p:ext uri="{BB962C8B-B14F-4D97-AF65-F5344CB8AC3E}">
        <p14:creationId xmlns:p14="http://schemas.microsoft.com/office/powerpoint/2010/main" val="18812049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4E85CA-B342-EA45-B41F-2D2D48D6162F}" type="slidenum">
              <a:rPr lang="en-US" smtClean="0"/>
              <a:t>16</a:t>
            </a:fld>
            <a:endParaRPr lang="en-US"/>
          </a:p>
        </p:txBody>
      </p:sp>
    </p:spTree>
    <p:extLst>
      <p:ext uri="{BB962C8B-B14F-4D97-AF65-F5344CB8AC3E}">
        <p14:creationId xmlns:p14="http://schemas.microsoft.com/office/powerpoint/2010/main" val="30949349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4E85CA-B342-EA45-B41F-2D2D48D6162F}" type="slidenum">
              <a:rPr lang="en-US" smtClean="0"/>
              <a:t>21</a:t>
            </a:fld>
            <a:endParaRPr lang="en-US"/>
          </a:p>
        </p:txBody>
      </p:sp>
    </p:spTree>
    <p:extLst>
      <p:ext uri="{BB962C8B-B14F-4D97-AF65-F5344CB8AC3E}">
        <p14:creationId xmlns:p14="http://schemas.microsoft.com/office/powerpoint/2010/main" val="27855721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Although the high-level goal behind these methods (improving the performance of a target learner) is very different from the objective in </a:t>
            </a:r>
            <a:r>
              <a:rPr lang="en-US" sz="1200" b="1" i="0" u="none" strike="noStrike" kern="1200" dirty="0">
                <a:solidFill>
                  <a:schemeClr val="tx1"/>
                </a:solidFill>
                <a:effectLst/>
                <a:latin typeface="+mn-lt"/>
                <a:ea typeface="+mn-ea"/>
                <a:cs typeface="+mn-cs"/>
                <a:hlinkClick r:id="rId3"/>
              </a:rPr>
              <a:t>representation learning</a:t>
            </a:r>
            <a:r>
              <a:rPr lang="en-US" sz="1200" b="0" i="0" u="none" strike="noStrike" kern="1200" dirty="0">
                <a:solidFill>
                  <a:schemeClr val="tx1"/>
                </a:solidFill>
                <a:effectLst/>
                <a:latin typeface="+mn-lt"/>
                <a:ea typeface="+mn-ea"/>
                <a:cs typeface="+mn-cs"/>
              </a:rPr>
              <a:t>, the idea behind them is fairly close</a:t>
            </a:r>
            <a:endParaRPr lang="en-US" dirty="0"/>
          </a:p>
        </p:txBody>
      </p:sp>
      <p:sp>
        <p:nvSpPr>
          <p:cNvPr id="4" name="Slide Number Placeholder 3"/>
          <p:cNvSpPr>
            <a:spLocks noGrp="1"/>
          </p:cNvSpPr>
          <p:nvPr>
            <p:ph type="sldNum" sz="quarter" idx="5"/>
          </p:nvPr>
        </p:nvSpPr>
        <p:spPr/>
        <p:txBody>
          <a:bodyPr/>
          <a:lstStyle/>
          <a:p>
            <a:fld id="{224E85CA-B342-EA45-B41F-2D2D48D6162F}" type="slidenum">
              <a:rPr lang="en-US" smtClean="0"/>
              <a:t>22</a:t>
            </a:fld>
            <a:endParaRPr lang="en-US"/>
          </a:p>
        </p:txBody>
      </p:sp>
    </p:spTree>
    <p:extLst>
      <p:ext uri="{BB962C8B-B14F-4D97-AF65-F5344CB8AC3E}">
        <p14:creationId xmlns:p14="http://schemas.microsoft.com/office/powerpoint/2010/main" val="19381721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Traditionally when training a deep neural network, the model starts with randomly initialized weights close to zero and adapts its weights as it sees more and more training samples. However, training a deep model in this way requires a lot of time and effort to collect and label data. </a:t>
            </a:r>
          </a:p>
          <a:p>
            <a:endParaRPr lang="en-US" dirty="0"/>
          </a:p>
        </p:txBody>
      </p:sp>
      <p:sp>
        <p:nvSpPr>
          <p:cNvPr id="4" name="Slide Number Placeholder 3"/>
          <p:cNvSpPr>
            <a:spLocks noGrp="1"/>
          </p:cNvSpPr>
          <p:nvPr>
            <p:ph type="sldNum" sz="quarter" idx="5"/>
          </p:nvPr>
        </p:nvSpPr>
        <p:spPr/>
        <p:txBody>
          <a:bodyPr/>
          <a:lstStyle/>
          <a:p>
            <a:fld id="{224E85CA-B342-EA45-B41F-2D2D48D6162F}" type="slidenum">
              <a:rPr lang="en-US" smtClean="0"/>
              <a:t>32</a:t>
            </a:fld>
            <a:endParaRPr lang="en-US"/>
          </a:p>
        </p:txBody>
      </p:sp>
    </p:spTree>
    <p:extLst>
      <p:ext uri="{BB962C8B-B14F-4D97-AF65-F5344CB8AC3E}">
        <p14:creationId xmlns:p14="http://schemas.microsoft.com/office/powerpoint/2010/main" val="28374873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小范围数据验证（</a:t>
            </a:r>
            <a:r>
              <a:rPr kumimoji="1" lang="en-US" altLang="zh-CN" dirty="0"/>
              <a:t>48</a:t>
            </a:r>
            <a:r>
              <a:rPr kumimoji="1" lang="zh-CN" altLang="en-US" dirty="0"/>
              <a:t>条</a:t>
            </a:r>
            <a:r>
              <a:rPr kumimoji="1" lang="en-US" altLang="zh-CN" dirty="0"/>
              <a:t>KPI</a:t>
            </a:r>
            <a:r>
              <a:rPr kumimoji="1" lang="zh-CN" altLang="en-US" dirty="0"/>
              <a:t>），直接使用聚类中心的异常检测</a:t>
            </a:r>
            <a:r>
              <a:rPr kumimoji="1" lang="en-US" altLang="zh-CN" dirty="0"/>
              <a:t>model</a:t>
            </a:r>
            <a:r>
              <a:rPr kumimoji="1" lang="zh-CN" altLang="en-US" dirty="0"/>
              <a:t>和</a:t>
            </a:r>
            <a:r>
              <a:rPr kumimoji="1" lang="en-US" altLang="zh-CN" dirty="0"/>
              <a:t>threshold</a:t>
            </a:r>
            <a:r>
              <a:rPr kumimoji="1" lang="zh-CN" altLang="en-US" dirty="0"/>
              <a:t>用于同类其他</a:t>
            </a:r>
            <a:r>
              <a:rPr kumimoji="1" lang="en-US" altLang="zh-CN" dirty="0"/>
              <a:t>KPI</a:t>
            </a:r>
            <a:r>
              <a:rPr kumimoji="1" lang="zh-CN" altLang="en-US" dirty="0"/>
              <a:t>异常检测，性能下降普遍低于</a:t>
            </a:r>
            <a:r>
              <a:rPr kumimoji="1" lang="en-US" altLang="zh-CN" dirty="0"/>
              <a:t>15%</a:t>
            </a:r>
            <a:r>
              <a:rPr kumimoji="1" lang="zh-CN" altLang="en-US" dirty="0"/>
              <a:t>，时间开销节省</a:t>
            </a:r>
            <a:r>
              <a:rPr kumimoji="1" lang="en-US" altLang="zh-CN" dirty="0"/>
              <a:t>90%</a:t>
            </a:r>
            <a:r>
              <a:rPr kumimoji="1" lang="zh-CN" altLang="en-US" dirty="0"/>
              <a:t>。</a:t>
            </a:r>
            <a:endParaRPr kumimoji="1" lang="en-US" altLang="zh-CN" dirty="0"/>
          </a:p>
          <a:p>
            <a:endParaRPr kumimoji="1"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normalized version of cross-correlation </a:t>
            </a:r>
            <a:endParaRPr lang="en-US" dirty="0"/>
          </a:p>
          <a:p>
            <a:endParaRPr kumimoji="1" lang="zh-CN" altLang="en-US" dirty="0"/>
          </a:p>
        </p:txBody>
      </p:sp>
      <p:sp>
        <p:nvSpPr>
          <p:cNvPr id="4" name="幻灯片编号占位符 3"/>
          <p:cNvSpPr>
            <a:spLocks noGrp="1"/>
          </p:cNvSpPr>
          <p:nvPr>
            <p:ph type="sldNum" sz="quarter" idx="10"/>
          </p:nvPr>
        </p:nvSpPr>
        <p:spPr/>
        <p:txBody>
          <a:bodyPr/>
          <a:lstStyle/>
          <a:p>
            <a:fld id="{1A8AF0F4-0E8C-4DB8-8D83-B7D0B53CA0AF}" type="slidenum">
              <a:rPr lang="zh-CN" altLang="en-US" smtClean="0"/>
              <a:t>33</a:t>
            </a:fld>
            <a:endParaRPr lang="zh-CN" altLang="en-US"/>
          </a:p>
        </p:txBody>
      </p:sp>
    </p:spTree>
    <p:extLst>
      <p:ext uri="{BB962C8B-B14F-4D97-AF65-F5344CB8AC3E}">
        <p14:creationId xmlns:p14="http://schemas.microsoft.com/office/powerpoint/2010/main" val="4427902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The last transfer learning category (and also the newest) is to transfer the knowledge through learning the common relationships between the source and target domains[</a:t>
            </a:r>
            <a:r>
              <a:rPr lang="en-US" sz="1200" b="0" i="0" u="none" strike="noStrike" kern="1200" dirty="0">
                <a:solidFill>
                  <a:schemeClr val="tx1"/>
                </a:solidFill>
                <a:effectLst/>
                <a:latin typeface="+mn-lt"/>
                <a:ea typeface="+mn-ea"/>
                <a:cs typeface="+mn-cs"/>
                <a:hlinkClick r:id="rId3"/>
              </a:rPr>
              <a:t>21</a:t>
            </a:r>
            <a:r>
              <a:rPr lang="en-US" sz="1200" b="0"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4"/>
              </a:rPr>
              <a:t>22</a:t>
            </a:r>
            <a:r>
              <a:rPr lang="en-US" sz="1200" b="0" i="0" u="none" strike="noStrike" kern="1200" dirty="0">
                <a:solidFill>
                  <a:schemeClr val="tx1"/>
                </a:solidFill>
                <a:effectLst/>
                <a:latin typeface="+mn-lt"/>
                <a:ea typeface="+mn-ea"/>
                <a:cs typeface="+mn-cs"/>
              </a:rPr>
              <a:t>]. In the following, we provide an example here in the context of </a:t>
            </a:r>
            <a:r>
              <a:rPr lang="en-US" sz="1200" b="1" i="0" u="none" strike="noStrike" kern="1200" dirty="0">
                <a:solidFill>
                  <a:schemeClr val="tx1"/>
                </a:solidFill>
                <a:effectLst/>
                <a:latin typeface="+mn-lt"/>
                <a:ea typeface="+mn-ea"/>
                <a:cs typeface="+mn-cs"/>
              </a:rPr>
              <a:t>sentiment analysis.</a:t>
            </a:r>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As you see in </a:t>
            </a:r>
            <a:r>
              <a:rPr lang="en-US" sz="1200" b="0" i="0" u="none" strike="noStrike" kern="1200" dirty="0">
                <a:solidFill>
                  <a:schemeClr val="tx1"/>
                </a:solidFill>
                <a:effectLst/>
                <a:latin typeface="+mn-lt"/>
                <a:ea typeface="+mn-ea"/>
                <a:cs typeface="+mn-cs"/>
                <a:hlinkClick r:id="rId5"/>
              </a:rPr>
              <a:t>Figure 10</a:t>
            </a:r>
            <a:r>
              <a:rPr lang="en-US" sz="1200" b="0" i="0" u="none" strike="noStrike" kern="1200" dirty="0">
                <a:solidFill>
                  <a:schemeClr val="tx1"/>
                </a:solidFill>
                <a:effectLst/>
                <a:latin typeface="+mn-lt"/>
                <a:ea typeface="+mn-ea"/>
                <a:cs typeface="+mn-cs"/>
              </a:rPr>
              <a:t>,</a:t>
            </a:r>
            <a:r>
              <a:rPr lang="en-US" sz="1200" b="1"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the frequency of used words in different review domains (here Movie and Food) is very different, but the structure of the sentences is fairly similar. Therefore, if we learn the relationship between different parts of the sentence in the Food domain, it can help significantly with analyzing the sentiment in another domain (here Movie)[</a:t>
            </a:r>
            <a:r>
              <a:rPr lang="en-US" sz="1200" b="0" i="0" u="none" strike="noStrike" kern="1200" dirty="0">
                <a:solidFill>
                  <a:schemeClr val="tx1"/>
                </a:solidFill>
                <a:effectLst/>
                <a:latin typeface="+mn-lt"/>
                <a:ea typeface="+mn-ea"/>
                <a:cs typeface="+mn-cs"/>
                <a:hlinkClick r:id="rId3"/>
              </a:rPr>
              <a:t>21</a:t>
            </a:r>
            <a:r>
              <a:rPr lang="en-US" sz="1200" b="0" i="0" u="none" strike="noStrike" kern="1200" dirty="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5"/>
          </p:nvPr>
        </p:nvSpPr>
        <p:spPr/>
        <p:txBody>
          <a:bodyPr/>
          <a:lstStyle/>
          <a:p>
            <a:fld id="{224E85CA-B342-EA45-B41F-2D2D48D6162F}" type="slidenum">
              <a:rPr lang="en-US" smtClean="0"/>
              <a:t>35</a:t>
            </a:fld>
            <a:endParaRPr lang="en-US"/>
          </a:p>
        </p:txBody>
      </p:sp>
    </p:spTree>
    <p:extLst>
      <p:ext uri="{BB962C8B-B14F-4D97-AF65-F5344CB8AC3E}">
        <p14:creationId xmlns:p14="http://schemas.microsoft.com/office/powerpoint/2010/main" val="4139518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B0701-C1FE-B245-B3B9-CF4A5570032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A2AA60A-C6D8-214A-97A3-367E2BDBA52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CF67253-1369-9447-B977-1960D9167728}"/>
              </a:ext>
            </a:extLst>
          </p:cNvPr>
          <p:cNvSpPr>
            <a:spLocks noGrp="1"/>
          </p:cNvSpPr>
          <p:nvPr>
            <p:ph type="dt" sz="half" idx="10"/>
          </p:nvPr>
        </p:nvSpPr>
        <p:spPr/>
        <p:txBody>
          <a:bodyPr/>
          <a:lstStyle/>
          <a:p>
            <a:fld id="{6A3AA85A-D135-5D45-BB80-B888134D09BD}" type="datetime1">
              <a:rPr lang="en-US" smtClean="0"/>
              <a:t>4/5/24</a:t>
            </a:fld>
            <a:endParaRPr lang="en-US"/>
          </a:p>
        </p:txBody>
      </p:sp>
      <p:sp>
        <p:nvSpPr>
          <p:cNvPr id="5" name="Footer Placeholder 4">
            <a:extLst>
              <a:ext uri="{FF2B5EF4-FFF2-40B4-BE49-F238E27FC236}">
                <a16:creationId xmlns:a16="http://schemas.microsoft.com/office/drawing/2014/main" id="{8748F38A-89CB-EB4C-B716-568F646D1A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398057-632B-AE40-B723-863F84DAA0D5}"/>
              </a:ext>
            </a:extLst>
          </p:cNvPr>
          <p:cNvSpPr>
            <a:spLocks noGrp="1"/>
          </p:cNvSpPr>
          <p:nvPr>
            <p:ph type="sldNum" sz="quarter" idx="12"/>
          </p:nvPr>
        </p:nvSpPr>
        <p:spPr/>
        <p:txBody>
          <a:bodyPr/>
          <a:lstStyle/>
          <a:p>
            <a:fld id="{A433214D-F6BD-3649-B92A-A9A8C8D6DAD8}" type="slidenum">
              <a:rPr lang="en-US" smtClean="0"/>
              <a:t>‹#›</a:t>
            </a:fld>
            <a:endParaRPr lang="en-US"/>
          </a:p>
        </p:txBody>
      </p:sp>
    </p:spTree>
    <p:extLst>
      <p:ext uri="{BB962C8B-B14F-4D97-AF65-F5344CB8AC3E}">
        <p14:creationId xmlns:p14="http://schemas.microsoft.com/office/powerpoint/2010/main" val="9580034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CC435-5A5E-0949-8EF4-C24EF9CD372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CFF106E-36FC-A440-9E59-69403BBD055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48D02B-1473-574F-A6A2-6C9C88A6050A}"/>
              </a:ext>
            </a:extLst>
          </p:cNvPr>
          <p:cNvSpPr>
            <a:spLocks noGrp="1"/>
          </p:cNvSpPr>
          <p:nvPr>
            <p:ph type="dt" sz="half" idx="10"/>
          </p:nvPr>
        </p:nvSpPr>
        <p:spPr/>
        <p:txBody>
          <a:bodyPr/>
          <a:lstStyle/>
          <a:p>
            <a:fld id="{A4F20417-840D-2E49-8CB2-D8A2D6FC27B3}" type="datetime1">
              <a:rPr lang="en-US" smtClean="0"/>
              <a:t>4/5/24</a:t>
            </a:fld>
            <a:endParaRPr lang="en-US"/>
          </a:p>
        </p:txBody>
      </p:sp>
      <p:sp>
        <p:nvSpPr>
          <p:cNvPr id="5" name="Footer Placeholder 4">
            <a:extLst>
              <a:ext uri="{FF2B5EF4-FFF2-40B4-BE49-F238E27FC236}">
                <a16:creationId xmlns:a16="http://schemas.microsoft.com/office/drawing/2014/main" id="{6D7C8872-D121-5F4D-B488-D568FD7C2C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4BD92F-E789-E34B-9BB7-1DFFAA0FFACF}"/>
              </a:ext>
            </a:extLst>
          </p:cNvPr>
          <p:cNvSpPr>
            <a:spLocks noGrp="1"/>
          </p:cNvSpPr>
          <p:nvPr>
            <p:ph type="sldNum" sz="quarter" idx="12"/>
          </p:nvPr>
        </p:nvSpPr>
        <p:spPr/>
        <p:txBody>
          <a:bodyPr/>
          <a:lstStyle/>
          <a:p>
            <a:fld id="{A433214D-F6BD-3649-B92A-A9A8C8D6DAD8}" type="slidenum">
              <a:rPr lang="en-US" smtClean="0"/>
              <a:t>‹#›</a:t>
            </a:fld>
            <a:endParaRPr lang="en-US"/>
          </a:p>
        </p:txBody>
      </p:sp>
    </p:spTree>
    <p:extLst>
      <p:ext uri="{BB962C8B-B14F-4D97-AF65-F5344CB8AC3E}">
        <p14:creationId xmlns:p14="http://schemas.microsoft.com/office/powerpoint/2010/main" val="41233487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3FC9C9-DBF5-634A-943A-F8D3E82A1B9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03A2A88-05AF-AD4B-BC93-1D275EBFDF3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C239AE-4699-9749-B7B3-B828AF7F8397}"/>
              </a:ext>
            </a:extLst>
          </p:cNvPr>
          <p:cNvSpPr>
            <a:spLocks noGrp="1"/>
          </p:cNvSpPr>
          <p:nvPr>
            <p:ph type="dt" sz="half" idx="10"/>
          </p:nvPr>
        </p:nvSpPr>
        <p:spPr/>
        <p:txBody>
          <a:bodyPr/>
          <a:lstStyle/>
          <a:p>
            <a:fld id="{2903852F-120E-BB4C-A3A4-E30345B04257}" type="datetime1">
              <a:rPr lang="en-US" smtClean="0"/>
              <a:t>4/5/24</a:t>
            </a:fld>
            <a:endParaRPr lang="en-US"/>
          </a:p>
        </p:txBody>
      </p:sp>
      <p:sp>
        <p:nvSpPr>
          <p:cNvPr id="5" name="Footer Placeholder 4">
            <a:extLst>
              <a:ext uri="{FF2B5EF4-FFF2-40B4-BE49-F238E27FC236}">
                <a16:creationId xmlns:a16="http://schemas.microsoft.com/office/drawing/2014/main" id="{6980A093-8A0C-0541-8D78-F1E3AB5A84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BB2D48-4A1E-B149-83AA-15FFA6B83358}"/>
              </a:ext>
            </a:extLst>
          </p:cNvPr>
          <p:cNvSpPr>
            <a:spLocks noGrp="1"/>
          </p:cNvSpPr>
          <p:nvPr>
            <p:ph type="sldNum" sz="quarter" idx="12"/>
          </p:nvPr>
        </p:nvSpPr>
        <p:spPr/>
        <p:txBody>
          <a:bodyPr/>
          <a:lstStyle/>
          <a:p>
            <a:fld id="{A433214D-F6BD-3649-B92A-A9A8C8D6DAD8}" type="slidenum">
              <a:rPr lang="en-US" smtClean="0"/>
              <a:t>‹#›</a:t>
            </a:fld>
            <a:endParaRPr lang="en-US"/>
          </a:p>
        </p:txBody>
      </p:sp>
    </p:spTree>
    <p:extLst>
      <p:ext uri="{BB962C8B-B14F-4D97-AF65-F5344CB8AC3E}">
        <p14:creationId xmlns:p14="http://schemas.microsoft.com/office/powerpoint/2010/main" val="37652320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7" name="幻灯片编号占位符 5"/>
          <p:cNvSpPr>
            <a:spLocks noGrp="1"/>
          </p:cNvSpPr>
          <p:nvPr>
            <p:ph type="sldNum" sz="quarter" idx="12"/>
          </p:nvPr>
        </p:nvSpPr>
        <p:spPr>
          <a:xfrm>
            <a:off x="5327486" y="6252256"/>
            <a:ext cx="783691" cy="365126"/>
          </a:xfrm>
          <a:prstGeom prst="rect">
            <a:avLst/>
          </a:prstGeom>
        </p:spPr>
        <p:txBody>
          <a:bodyPr/>
          <a:lstStyle>
            <a:lvl1pPr algn="r">
              <a:defRPr kumimoji="1" lang="zh-CN" altLang="en-US" sz="1200" kern="1200" baseline="0" smtClean="0">
                <a:solidFill>
                  <a:schemeClr val="bg2">
                    <a:lumMod val="50000"/>
                  </a:schemeClr>
                </a:solidFill>
                <a:latin typeface="Microsoft YaHei" charset="-122"/>
                <a:ea typeface="Microsoft YaHei" charset="-122"/>
                <a:cs typeface="Microsoft YaHei" charset="-122"/>
              </a:defRPr>
            </a:lvl1pPr>
          </a:lstStyle>
          <a:p>
            <a:fld id="{8CF31753-46AE-4342-8A08-950C497D117D}" type="slidenum">
              <a:rPr lang="uk-UA" smtClean="0"/>
              <a:pPr/>
              <a:t>‹#›</a:t>
            </a:fld>
            <a:endParaRPr lang="uk-UA" dirty="0"/>
          </a:p>
        </p:txBody>
      </p:sp>
      <p:sp>
        <p:nvSpPr>
          <p:cNvPr id="8" name="标题 1"/>
          <p:cNvSpPr>
            <a:spLocks noGrp="1"/>
          </p:cNvSpPr>
          <p:nvPr>
            <p:ph type="title"/>
          </p:nvPr>
        </p:nvSpPr>
        <p:spPr>
          <a:xfrm>
            <a:off x="466372" y="418057"/>
            <a:ext cx="10029747" cy="518776"/>
          </a:xfrm>
          <a:prstGeom prst="rect">
            <a:avLst/>
          </a:prstGeom>
        </p:spPr>
        <p:txBody>
          <a:bodyPr>
            <a:noAutofit/>
          </a:bodyPr>
          <a:lstStyle>
            <a:lvl1pPr algn="l">
              <a:defRPr sz="3200" b="1">
                <a:solidFill>
                  <a:schemeClr val="tx1"/>
                </a:solidFill>
                <a:latin typeface="微软雅黑"/>
                <a:ea typeface="微软雅黑"/>
                <a:cs typeface="微软雅黑"/>
              </a:defRPr>
            </a:lvl1pPr>
          </a:lstStyle>
          <a:p>
            <a:r>
              <a:rPr kumimoji="1" lang="zh-CN" altLang="en-US" dirty="0"/>
              <a:t>单击此处编辑母版标题样式</a:t>
            </a:r>
          </a:p>
        </p:txBody>
      </p:sp>
    </p:spTree>
    <p:extLst>
      <p:ext uri="{BB962C8B-B14F-4D97-AF65-F5344CB8AC3E}">
        <p14:creationId xmlns:p14="http://schemas.microsoft.com/office/powerpoint/2010/main" val="948310908"/>
      </p:ext>
    </p:extLst>
  </p:cSld>
  <p:clrMapOvr>
    <a:masterClrMapping/>
  </p:clrMapOvr>
  <p:extLst>
    <p:ext uri="{DCECCB84-F9BA-43D5-87BE-67443E8EF086}">
      <p15:sldGuideLst xmlns:p15="http://schemas.microsoft.com/office/powerpoint/2012/main">
        <p15:guide id="1" orient="horz" pos="1049">
          <p15:clr>
            <a:srgbClr val="FBAE40"/>
          </p15:clr>
        </p15:guide>
        <p15:guide id="2" pos="302">
          <p15:clr>
            <a:srgbClr val="FBAE40"/>
          </p15:clr>
        </p15:guide>
        <p15:guide id="3" pos="7333">
          <p15:clr>
            <a:srgbClr val="FBAE40"/>
          </p15:clr>
        </p15:guide>
        <p15:guide id="4" orient="horz" pos="377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9DEC74-81F2-2541-B4E7-2CD6B58199E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2EAB782-6BF1-0245-A416-CB9D2F24AA6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166F95-3D28-514D-879E-B58B3EFD4A80}"/>
              </a:ext>
            </a:extLst>
          </p:cNvPr>
          <p:cNvSpPr>
            <a:spLocks noGrp="1"/>
          </p:cNvSpPr>
          <p:nvPr>
            <p:ph type="dt" sz="half" idx="10"/>
          </p:nvPr>
        </p:nvSpPr>
        <p:spPr/>
        <p:txBody>
          <a:bodyPr/>
          <a:lstStyle/>
          <a:p>
            <a:fld id="{A0193503-F687-FD4E-813D-E88FB99ADC67}" type="datetime1">
              <a:rPr lang="en-US" smtClean="0"/>
              <a:t>4/5/24</a:t>
            </a:fld>
            <a:endParaRPr lang="en-US"/>
          </a:p>
        </p:txBody>
      </p:sp>
      <p:sp>
        <p:nvSpPr>
          <p:cNvPr id="5" name="Footer Placeholder 4">
            <a:extLst>
              <a:ext uri="{FF2B5EF4-FFF2-40B4-BE49-F238E27FC236}">
                <a16:creationId xmlns:a16="http://schemas.microsoft.com/office/drawing/2014/main" id="{CC52AE2D-D432-A845-B11B-F9516451A2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8B823F-1D13-3243-BF26-C00DEB886FD3}"/>
              </a:ext>
            </a:extLst>
          </p:cNvPr>
          <p:cNvSpPr>
            <a:spLocks noGrp="1"/>
          </p:cNvSpPr>
          <p:nvPr>
            <p:ph type="sldNum" sz="quarter" idx="12"/>
          </p:nvPr>
        </p:nvSpPr>
        <p:spPr/>
        <p:txBody>
          <a:bodyPr/>
          <a:lstStyle/>
          <a:p>
            <a:fld id="{A433214D-F6BD-3649-B92A-A9A8C8D6DAD8}" type="slidenum">
              <a:rPr lang="en-US" smtClean="0"/>
              <a:t>‹#›</a:t>
            </a:fld>
            <a:endParaRPr lang="en-US"/>
          </a:p>
        </p:txBody>
      </p:sp>
    </p:spTree>
    <p:extLst>
      <p:ext uri="{BB962C8B-B14F-4D97-AF65-F5344CB8AC3E}">
        <p14:creationId xmlns:p14="http://schemas.microsoft.com/office/powerpoint/2010/main" val="34553180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4BE7A-5369-954D-8FC9-DACA9EEF6F0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6AA5831-9346-A340-91F2-245957BEAF4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21FF1C4-EC04-9A4E-BDC0-74170D5ACE11}"/>
              </a:ext>
            </a:extLst>
          </p:cNvPr>
          <p:cNvSpPr>
            <a:spLocks noGrp="1"/>
          </p:cNvSpPr>
          <p:nvPr>
            <p:ph type="dt" sz="half" idx="10"/>
          </p:nvPr>
        </p:nvSpPr>
        <p:spPr/>
        <p:txBody>
          <a:bodyPr/>
          <a:lstStyle/>
          <a:p>
            <a:fld id="{CF4BF330-440E-A749-A271-D59BBFE00368}" type="datetime1">
              <a:rPr lang="en-US" smtClean="0"/>
              <a:t>4/5/24</a:t>
            </a:fld>
            <a:endParaRPr lang="en-US"/>
          </a:p>
        </p:txBody>
      </p:sp>
      <p:sp>
        <p:nvSpPr>
          <p:cNvPr id="5" name="Footer Placeholder 4">
            <a:extLst>
              <a:ext uri="{FF2B5EF4-FFF2-40B4-BE49-F238E27FC236}">
                <a16:creationId xmlns:a16="http://schemas.microsoft.com/office/drawing/2014/main" id="{0A31CD07-4305-F24B-8BE7-6330B7C8ED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FEB2FB-7BF4-0642-929B-1BEC0C4130E2}"/>
              </a:ext>
            </a:extLst>
          </p:cNvPr>
          <p:cNvSpPr>
            <a:spLocks noGrp="1"/>
          </p:cNvSpPr>
          <p:nvPr>
            <p:ph type="sldNum" sz="quarter" idx="12"/>
          </p:nvPr>
        </p:nvSpPr>
        <p:spPr/>
        <p:txBody>
          <a:bodyPr/>
          <a:lstStyle/>
          <a:p>
            <a:fld id="{A433214D-F6BD-3649-B92A-A9A8C8D6DAD8}" type="slidenum">
              <a:rPr lang="en-US" smtClean="0"/>
              <a:t>‹#›</a:t>
            </a:fld>
            <a:endParaRPr lang="en-US"/>
          </a:p>
        </p:txBody>
      </p:sp>
    </p:spTree>
    <p:extLst>
      <p:ext uri="{BB962C8B-B14F-4D97-AF65-F5344CB8AC3E}">
        <p14:creationId xmlns:p14="http://schemas.microsoft.com/office/powerpoint/2010/main" val="20384139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40E51-9043-5C4F-9F7B-FB2BCA0708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9CBA902-8CF0-6D47-865B-2394868B86B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B364EAD-F32F-5A48-987B-6E0D09D588D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42B4EC6-C627-BE4C-A961-6C50B6CA689E}"/>
              </a:ext>
            </a:extLst>
          </p:cNvPr>
          <p:cNvSpPr>
            <a:spLocks noGrp="1"/>
          </p:cNvSpPr>
          <p:nvPr>
            <p:ph type="dt" sz="half" idx="10"/>
          </p:nvPr>
        </p:nvSpPr>
        <p:spPr/>
        <p:txBody>
          <a:bodyPr/>
          <a:lstStyle/>
          <a:p>
            <a:fld id="{48E76219-E437-1946-B661-F01E4EE2B74D}" type="datetime1">
              <a:rPr lang="en-US" smtClean="0"/>
              <a:t>4/5/24</a:t>
            </a:fld>
            <a:endParaRPr lang="en-US"/>
          </a:p>
        </p:txBody>
      </p:sp>
      <p:sp>
        <p:nvSpPr>
          <p:cNvPr id="6" name="Footer Placeholder 5">
            <a:extLst>
              <a:ext uri="{FF2B5EF4-FFF2-40B4-BE49-F238E27FC236}">
                <a16:creationId xmlns:a16="http://schemas.microsoft.com/office/drawing/2014/main" id="{97572D96-B878-274D-85DD-DD1095489D5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FF58CEF-92A1-334E-AAD0-192AD51CC12B}"/>
              </a:ext>
            </a:extLst>
          </p:cNvPr>
          <p:cNvSpPr>
            <a:spLocks noGrp="1"/>
          </p:cNvSpPr>
          <p:nvPr>
            <p:ph type="sldNum" sz="quarter" idx="12"/>
          </p:nvPr>
        </p:nvSpPr>
        <p:spPr/>
        <p:txBody>
          <a:bodyPr/>
          <a:lstStyle/>
          <a:p>
            <a:fld id="{A433214D-F6BD-3649-B92A-A9A8C8D6DAD8}" type="slidenum">
              <a:rPr lang="en-US" smtClean="0"/>
              <a:t>‹#›</a:t>
            </a:fld>
            <a:endParaRPr lang="en-US"/>
          </a:p>
        </p:txBody>
      </p:sp>
    </p:spTree>
    <p:extLst>
      <p:ext uri="{BB962C8B-B14F-4D97-AF65-F5344CB8AC3E}">
        <p14:creationId xmlns:p14="http://schemas.microsoft.com/office/powerpoint/2010/main" val="28264075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DEB1D-9297-7344-9481-C0CA8A8EB4B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A792637-2975-2A45-AC26-84F3EE637EE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FE7EBFA-932C-4946-8E21-6076A4FBDFB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FCB6954-EB94-5F49-BFA3-7FA06C322BA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CC6C1E7-0EB2-E245-8226-B74A714AE94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33DC813-F0CE-A741-9957-C797B5EF9DE4}"/>
              </a:ext>
            </a:extLst>
          </p:cNvPr>
          <p:cNvSpPr>
            <a:spLocks noGrp="1"/>
          </p:cNvSpPr>
          <p:nvPr>
            <p:ph type="dt" sz="half" idx="10"/>
          </p:nvPr>
        </p:nvSpPr>
        <p:spPr/>
        <p:txBody>
          <a:bodyPr/>
          <a:lstStyle/>
          <a:p>
            <a:fld id="{30529642-3CBD-6D4A-B8F5-9BE0E865D62E}" type="datetime1">
              <a:rPr lang="en-US" smtClean="0"/>
              <a:t>4/5/24</a:t>
            </a:fld>
            <a:endParaRPr lang="en-US"/>
          </a:p>
        </p:txBody>
      </p:sp>
      <p:sp>
        <p:nvSpPr>
          <p:cNvPr id="8" name="Footer Placeholder 7">
            <a:extLst>
              <a:ext uri="{FF2B5EF4-FFF2-40B4-BE49-F238E27FC236}">
                <a16:creationId xmlns:a16="http://schemas.microsoft.com/office/drawing/2014/main" id="{9578291C-10A1-084E-AD27-4F4BD3CA783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B6F849C-E1EB-DE47-88E6-295350604DA7}"/>
              </a:ext>
            </a:extLst>
          </p:cNvPr>
          <p:cNvSpPr>
            <a:spLocks noGrp="1"/>
          </p:cNvSpPr>
          <p:nvPr>
            <p:ph type="sldNum" sz="quarter" idx="12"/>
          </p:nvPr>
        </p:nvSpPr>
        <p:spPr/>
        <p:txBody>
          <a:bodyPr/>
          <a:lstStyle/>
          <a:p>
            <a:fld id="{A433214D-F6BD-3649-B92A-A9A8C8D6DAD8}" type="slidenum">
              <a:rPr lang="en-US" smtClean="0"/>
              <a:t>‹#›</a:t>
            </a:fld>
            <a:endParaRPr lang="en-US"/>
          </a:p>
        </p:txBody>
      </p:sp>
    </p:spTree>
    <p:extLst>
      <p:ext uri="{BB962C8B-B14F-4D97-AF65-F5344CB8AC3E}">
        <p14:creationId xmlns:p14="http://schemas.microsoft.com/office/powerpoint/2010/main" val="32900684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D6F4A0-5F40-3E48-AD6C-E59B3276B5B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C066F4F-3D9B-904D-AADA-58399D606C58}"/>
              </a:ext>
            </a:extLst>
          </p:cNvPr>
          <p:cNvSpPr>
            <a:spLocks noGrp="1"/>
          </p:cNvSpPr>
          <p:nvPr>
            <p:ph type="dt" sz="half" idx="10"/>
          </p:nvPr>
        </p:nvSpPr>
        <p:spPr/>
        <p:txBody>
          <a:bodyPr/>
          <a:lstStyle/>
          <a:p>
            <a:fld id="{B195E307-27D5-314C-AEDA-C8E6FD705142}" type="datetime1">
              <a:rPr lang="en-US" smtClean="0"/>
              <a:t>4/5/24</a:t>
            </a:fld>
            <a:endParaRPr lang="en-US"/>
          </a:p>
        </p:txBody>
      </p:sp>
      <p:sp>
        <p:nvSpPr>
          <p:cNvPr id="4" name="Footer Placeholder 3">
            <a:extLst>
              <a:ext uri="{FF2B5EF4-FFF2-40B4-BE49-F238E27FC236}">
                <a16:creationId xmlns:a16="http://schemas.microsoft.com/office/drawing/2014/main" id="{4A612B54-C70E-6B4D-82BC-5DAB310B52A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7A81B88-5F85-5346-A838-011D6960DDCB}"/>
              </a:ext>
            </a:extLst>
          </p:cNvPr>
          <p:cNvSpPr>
            <a:spLocks noGrp="1"/>
          </p:cNvSpPr>
          <p:nvPr>
            <p:ph type="sldNum" sz="quarter" idx="12"/>
          </p:nvPr>
        </p:nvSpPr>
        <p:spPr/>
        <p:txBody>
          <a:bodyPr/>
          <a:lstStyle/>
          <a:p>
            <a:fld id="{A433214D-F6BD-3649-B92A-A9A8C8D6DAD8}" type="slidenum">
              <a:rPr lang="en-US" smtClean="0"/>
              <a:t>‹#›</a:t>
            </a:fld>
            <a:endParaRPr lang="en-US"/>
          </a:p>
        </p:txBody>
      </p:sp>
    </p:spTree>
    <p:extLst>
      <p:ext uri="{BB962C8B-B14F-4D97-AF65-F5344CB8AC3E}">
        <p14:creationId xmlns:p14="http://schemas.microsoft.com/office/powerpoint/2010/main" val="32303529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80C4E83-6949-0940-9968-BADF1D9C97D5}"/>
              </a:ext>
            </a:extLst>
          </p:cNvPr>
          <p:cNvSpPr>
            <a:spLocks noGrp="1"/>
          </p:cNvSpPr>
          <p:nvPr>
            <p:ph type="dt" sz="half" idx="10"/>
          </p:nvPr>
        </p:nvSpPr>
        <p:spPr/>
        <p:txBody>
          <a:bodyPr/>
          <a:lstStyle/>
          <a:p>
            <a:fld id="{DBA94FF4-699A-B945-BBDB-317155AD8144}" type="datetime1">
              <a:rPr lang="en-US" smtClean="0"/>
              <a:t>4/5/24</a:t>
            </a:fld>
            <a:endParaRPr lang="en-US"/>
          </a:p>
        </p:txBody>
      </p:sp>
      <p:sp>
        <p:nvSpPr>
          <p:cNvPr id="3" name="Footer Placeholder 2">
            <a:extLst>
              <a:ext uri="{FF2B5EF4-FFF2-40B4-BE49-F238E27FC236}">
                <a16:creationId xmlns:a16="http://schemas.microsoft.com/office/drawing/2014/main" id="{808FEB22-A63F-504A-9B0F-0CBC166CB43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3FB1A3B-72A3-7C4D-B5D5-1CDA78B1BD50}"/>
              </a:ext>
            </a:extLst>
          </p:cNvPr>
          <p:cNvSpPr>
            <a:spLocks noGrp="1"/>
          </p:cNvSpPr>
          <p:nvPr>
            <p:ph type="sldNum" sz="quarter" idx="12"/>
          </p:nvPr>
        </p:nvSpPr>
        <p:spPr/>
        <p:txBody>
          <a:bodyPr/>
          <a:lstStyle/>
          <a:p>
            <a:fld id="{A433214D-F6BD-3649-B92A-A9A8C8D6DAD8}" type="slidenum">
              <a:rPr lang="en-US" smtClean="0"/>
              <a:t>‹#›</a:t>
            </a:fld>
            <a:endParaRPr lang="en-US"/>
          </a:p>
        </p:txBody>
      </p:sp>
    </p:spTree>
    <p:extLst>
      <p:ext uri="{BB962C8B-B14F-4D97-AF65-F5344CB8AC3E}">
        <p14:creationId xmlns:p14="http://schemas.microsoft.com/office/powerpoint/2010/main" val="30424514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5F70A-7AAA-ED4D-986A-3864C853550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DE01332-88F2-8E4D-9209-D88E7573DBB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98A115D-0527-B547-8592-F4FDD264F02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58B8E3-2F2D-D342-BF10-989488AFFC08}"/>
              </a:ext>
            </a:extLst>
          </p:cNvPr>
          <p:cNvSpPr>
            <a:spLocks noGrp="1"/>
          </p:cNvSpPr>
          <p:nvPr>
            <p:ph type="dt" sz="half" idx="10"/>
          </p:nvPr>
        </p:nvSpPr>
        <p:spPr/>
        <p:txBody>
          <a:bodyPr/>
          <a:lstStyle/>
          <a:p>
            <a:fld id="{7E8D477E-9919-2B4D-AC72-C72FE01F5BF7}" type="datetime1">
              <a:rPr lang="en-US" smtClean="0"/>
              <a:t>4/5/24</a:t>
            </a:fld>
            <a:endParaRPr lang="en-US"/>
          </a:p>
        </p:txBody>
      </p:sp>
      <p:sp>
        <p:nvSpPr>
          <p:cNvPr id="6" name="Footer Placeholder 5">
            <a:extLst>
              <a:ext uri="{FF2B5EF4-FFF2-40B4-BE49-F238E27FC236}">
                <a16:creationId xmlns:a16="http://schemas.microsoft.com/office/drawing/2014/main" id="{AD0C3A91-6D4A-B247-99D2-339C0F343A3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B59F63C-5CF2-2F4C-B9A9-F69FE59B40B2}"/>
              </a:ext>
            </a:extLst>
          </p:cNvPr>
          <p:cNvSpPr>
            <a:spLocks noGrp="1"/>
          </p:cNvSpPr>
          <p:nvPr>
            <p:ph type="sldNum" sz="quarter" idx="12"/>
          </p:nvPr>
        </p:nvSpPr>
        <p:spPr/>
        <p:txBody>
          <a:bodyPr/>
          <a:lstStyle/>
          <a:p>
            <a:fld id="{A433214D-F6BD-3649-B92A-A9A8C8D6DAD8}" type="slidenum">
              <a:rPr lang="en-US" smtClean="0"/>
              <a:t>‹#›</a:t>
            </a:fld>
            <a:endParaRPr lang="en-US"/>
          </a:p>
        </p:txBody>
      </p:sp>
    </p:spTree>
    <p:extLst>
      <p:ext uri="{BB962C8B-B14F-4D97-AF65-F5344CB8AC3E}">
        <p14:creationId xmlns:p14="http://schemas.microsoft.com/office/powerpoint/2010/main" val="19756634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C8A42-9517-FB41-87A8-57547379EBF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8662D41-A016-954C-993B-216E72558D6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352D664-86A8-FD45-ACC6-2FCEA4E0348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0BF2EE0-8009-4143-8943-7AE200112458}"/>
              </a:ext>
            </a:extLst>
          </p:cNvPr>
          <p:cNvSpPr>
            <a:spLocks noGrp="1"/>
          </p:cNvSpPr>
          <p:nvPr>
            <p:ph type="dt" sz="half" idx="10"/>
          </p:nvPr>
        </p:nvSpPr>
        <p:spPr/>
        <p:txBody>
          <a:bodyPr/>
          <a:lstStyle/>
          <a:p>
            <a:fld id="{10F926FE-8DB2-6E43-9150-438DA0AB8309}" type="datetime1">
              <a:rPr lang="en-US" smtClean="0"/>
              <a:t>4/5/24</a:t>
            </a:fld>
            <a:endParaRPr lang="en-US"/>
          </a:p>
        </p:txBody>
      </p:sp>
      <p:sp>
        <p:nvSpPr>
          <p:cNvPr id="6" name="Footer Placeholder 5">
            <a:extLst>
              <a:ext uri="{FF2B5EF4-FFF2-40B4-BE49-F238E27FC236}">
                <a16:creationId xmlns:a16="http://schemas.microsoft.com/office/drawing/2014/main" id="{89FFF9B6-8470-9445-8D6F-32816FC19FC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254716-BA84-D14C-B144-1A02350CE490}"/>
              </a:ext>
            </a:extLst>
          </p:cNvPr>
          <p:cNvSpPr>
            <a:spLocks noGrp="1"/>
          </p:cNvSpPr>
          <p:nvPr>
            <p:ph type="sldNum" sz="quarter" idx="12"/>
          </p:nvPr>
        </p:nvSpPr>
        <p:spPr/>
        <p:txBody>
          <a:bodyPr/>
          <a:lstStyle/>
          <a:p>
            <a:fld id="{A433214D-F6BD-3649-B92A-A9A8C8D6DAD8}" type="slidenum">
              <a:rPr lang="en-US" smtClean="0"/>
              <a:t>‹#›</a:t>
            </a:fld>
            <a:endParaRPr lang="en-US"/>
          </a:p>
        </p:txBody>
      </p:sp>
    </p:spTree>
    <p:extLst>
      <p:ext uri="{BB962C8B-B14F-4D97-AF65-F5344CB8AC3E}">
        <p14:creationId xmlns:p14="http://schemas.microsoft.com/office/powerpoint/2010/main" val="7568865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06B1579-CE75-044D-A221-A91E0E12AF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F26EE3D-297A-814E-9E92-96ECEC9895E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F7716E-8CBA-594D-9F6D-0FA805E8720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FE15A1-155C-D64B-AFE8-2FFE89B14623}" type="datetime1">
              <a:rPr lang="en-US" smtClean="0"/>
              <a:t>4/5/24</a:t>
            </a:fld>
            <a:endParaRPr lang="en-US"/>
          </a:p>
        </p:txBody>
      </p:sp>
      <p:sp>
        <p:nvSpPr>
          <p:cNvPr id="5" name="Footer Placeholder 4">
            <a:extLst>
              <a:ext uri="{FF2B5EF4-FFF2-40B4-BE49-F238E27FC236}">
                <a16:creationId xmlns:a16="http://schemas.microsoft.com/office/drawing/2014/main" id="{F39B4007-77E7-0C44-B856-A31FCAC63C0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1BD3DF4-C9E3-C840-BA1C-5E9EA355F28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33214D-F6BD-3649-B92A-A9A8C8D6DAD8}" type="slidenum">
              <a:rPr lang="en-US" smtClean="0"/>
              <a:t>‹#›</a:t>
            </a:fld>
            <a:endParaRPr lang="en-US"/>
          </a:p>
        </p:txBody>
      </p:sp>
    </p:spTree>
    <p:extLst>
      <p:ext uri="{BB962C8B-B14F-4D97-AF65-F5344CB8AC3E}">
        <p14:creationId xmlns:p14="http://schemas.microsoft.com/office/powerpoint/2010/main" val="12222746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tiff"/></Relationships>
</file>

<file path=ppt/slides/_rels/slide20.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6DF76-D128-1C45-A0C8-04AB27BEA867}"/>
              </a:ext>
            </a:extLst>
          </p:cNvPr>
          <p:cNvSpPr>
            <a:spLocks noGrp="1"/>
          </p:cNvSpPr>
          <p:nvPr>
            <p:ph type="ctrTitle"/>
          </p:nvPr>
        </p:nvSpPr>
        <p:spPr/>
        <p:txBody>
          <a:bodyPr/>
          <a:lstStyle/>
          <a:p>
            <a:r>
              <a:rPr lang="en-US" altLang="zh-CN" dirty="0"/>
              <a:t>Transfer</a:t>
            </a:r>
            <a:r>
              <a:rPr lang="zh-CN" altLang="en-US" dirty="0"/>
              <a:t> </a:t>
            </a:r>
            <a:r>
              <a:rPr lang="en-US" altLang="zh-CN" dirty="0"/>
              <a:t>Learning</a:t>
            </a:r>
            <a:endParaRPr lang="en-US" dirty="0"/>
          </a:p>
        </p:txBody>
      </p:sp>
      <p:sp>
        <p:nvSpPr>
          <p:cNvPr id="3" name="Subtitle 2">
            <a:extLst>
              <a:ext uri="{FF2B5EF4-FFF2-40B4-BE49-F238E27FC236}">
                <a16:creationId xmlns:a16="http://schemas.microsoft.com/office/drawing/2014/main" id="{C9675814-0ECE-5044-928F-2E78C698207E}"/>
              </a:ext>
            </a:extLst>
          </p:cNvPr>
          <p:cNvSpPr>
            <a:spLocks noGrp="1"/>
          </p:cNvSpPr>
          <p:nvPr>
            <p:ph type="subTitle" idx="1"/>
          </p:nvPr>
        </p:nvSpPr>
        <p:spPr/>
        <p:txBody>
          <a:bodyPr/>
          <a:lstStyle/>
          <a:p>
            <a:endParaRPr lang="en-US" altLang="zh-CN" dirty="0"/>
          </a:p>
          <a:p>
            <a:r>
              <a:rPr lang="en-US" altLang="zh-CN" i="1" dirty="0"/>
              <a:t>All</a:t>
            </a:r>
            <a:r>
              <a:rPr lang="zh-CN" altLang="en-US" i="1" dirty="0"/>
              <a:t> </a:t>
            </a:r>
            <a:r>
              <a:rPr lang="en-US" altLang="zh-CN" i="1" dirty="0"/>
              <a:t>slides</a:t>
            </a:r>
            <a:r>
              <a:rPr lang="zh-CN" altLang="en-US" i="1" dirty="0"/>
              <a:t> </a:t>
            </a:r>
            <a:r>
              <a:rPr lang="en-US" altLang="zh-CN" i="1" dirty="0"/>
              <a:t>adopted</a:t>
            </a:r>
            <a:r>
              <a:rPr lang="zh-CN" altLang="en-US" i="1" dirty="0"/>
              <a:t> </a:t>
            </a:r>
            <a:r>
              <a:rPr lang="en-US" altLang="zh-CN" i="1" dirty="0"/>
              <a:t>from</a:t>
            </a:r>
            <a:r>
              <a:rPr lang="zh-CN" altLang="en-US" i="1" dirty="0"/>
              <a:t> </a:t>
            </a:r>
            <a:r>
              <a:rPr lang="en-US" altLang="zh-CN" i="1" dirty="0"/>
              <a:t>the</a:t>
            </a:r>
            <a:r>
              <a:rPr lang="zh-CN" altLang="en-US" i="1" dirty="0"/>
              <a:t> </a:t>
            </a:r>
            <a:r>
              <a:rPr lang="en-US" altLang="zh-CN" i="1" dirty="0"/>
              <a:t>Internet.</a:t>
            </a:r>
            <a:endParaRPr lang="en-US" i="1" dirty="0"/>
          </a:p>
        </p:txBody>
      </p:sp>
    </p:spTree>
    <p:extLst>
      <p:ext uri="{BB962C8B-B14F-4D97-AF65-F5344CB8AC3E}">
        <p14:creationId xmlns:p14="http://schemas.microsoft.com/office/powerpoint/2010/main" val="18127808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94AFCD6-D183-574E-A02E-FA175D9B8938}"/>
              </a:ext>
            </a:extLst>
          </p:cNvPr>
          <p:cNvPicPr>
            <a:picLocks noChangeAspect="1"/>
          </p:cNvPicPr>
          <p:nvPr/>
        </p:nvPicPr>
        <p:blipFill>
          <a:blip r:embed="rId2"/>
          <a:stretch>
            <a:fillRect/>
          </a:stretch>
        </p:blipFill>
        <p:spPr>
          <a:xfrm>
            <a:off x="1243533" y="0"/>
            <a:ext cx="9704934" cy="6858000"/>
          </a:xfrm>
          <a:prstGeom prst="rect">
            <a:avLst/>
          </a:prstGeom>
        </p:spPr>
      </p:pic>
      <p:sp>
        <p:nvSpPr>
          <p:cNvPr id="2" name="Slide Number Placeholder 1">
            <a:extLst>
              <a:ext uri="{FF2B5EF4-FFF2-40B4-BE49-F238E27FC236}">
                <a16:creationId xmlns:a16="http://schemas.microsoft.com/office/drawing/2014/main" id="{4DF06427-25A9-7344-9852-A847D54D5DF9}"/>
              </a:ext>
            </a:extLst>
          </p:cNvPr>
          <p:cNvSpPr>
            <a:spLocks noGrp="1"/>
          </p:cNvSpPr>
          <p:nvPr>
            <p:ph type="sldNum" sz="quarter" idx="12"/>
          </p:nvPr>
        </p:nvSpPr>
        <p:spPr/>
        <p:txBody>
          <a:bodyPr/>
          <a:lstStyle/>
          <a:p>
            <a:fld id="{A433214D-F6BD-3649-B92A-A9A8C8D6DAD8}" type="slidenum">
              <a:rPr lang="en-US" smtClean="0"/>
              <a:t>10</a:t>
            </a:fld>
            <a:endParaRPr lang="en-US"/>
          </a:p>
        </p:txBody>
      </p:sp>
    </p:spTree>
    <p:extLst>
      <p:ext uri="{BB962C8B-B14F-4D97-AF65-F5344CB8AC3E}">
        <p14:creationId xmlns:p14="http://schemas.microsoft.com/office/powerpoint/2010/main" val="35550005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4F3A235-5E25-F242-9DD3-ADA9EA0D04F4}"/>
              </a:ext>
            </a:extLst>
          </p:cNvPr>
          <p:cNvPicPr>
            <a:picLocks noChangeAspect="1"/>
          </p:cNvPicPr>
          <p:nvPr/>
        </p:nvPicPr>
        <p:blipFill>
          <a:blip r:embed="rId2"/>
          <a:stretch>
            <a:fillRect/>
          </a:stretch>
        </p:blipFill>
        <p:spPr>
          <a:xfrm>
            <a:off x="1243533" y="0"/>
            <a:ext cx="9704934" cy="6858000"/>
          </a:xfrm>
          <a:prstGeom prst="rect">
            <a:avLst/>
          </a:prstGeom>
        </p:spPr>
      </p:pic>
      <p:sp>
        <p:nvSpPr>
          <p:cNvPr id="2" name="Slide Number Placeholder 1">
            <a:extLst>
              <a:ext uri="{FF2B5EF4-FFF2-40B4-BE49-F238E27FC236}">
                <a16:creationId xmlns:a16="http://schemas.microsoft.com/office/drawing/2014/main" id="{5ED5CB43-F181-D84C-AC60-0EA1A56DBA33}"/>
              </a:ext>
            </a:extLst>
          </p:cNvPr>
          <p:cNvSpPr>
            <a:spLocks noGrp="1"/>
          </p:cNvSpPr>
          <p:nvPr>
            <p:ph type="sldNum" sz="quarter" idx="12"/>
          </p:nvPr>
        </p:nvSpPr>
        <p:spPr/>
        <p:txBody>
          <a:bodyPr/>
          <a:lstStyle/>
          <a:p>
            <a:fld id="{A433214D-F6BD-3649-B92A-A9A8C8D6DAD8}" type="slidenum">
              <a:rPr lang="en-US" smtClean="0"/>
              <a:t>11</a:t>
            </a:fld>
            <a:endParaRPr lang="en-US"/>
          </a:p>
        </p:txBody>
      </p:sp>
    </p:spTree>
    <p:extLst>
      <p:ext uri="{BB962C8B-B14F-4D97-AF65-F5344CB8AC3E}">
        <p14:creationId xmlns:p14="http://schemas.microsoft.com/office/powerpoint/2010/main" val="5129243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711D48-5D84-7544-9148-FCADF6B36ECB}"/>
              </a:ext>
            </a:extLst>
          </p:cNvPr>
          <p:cNvSpPr>
            <a:spLocks noGrp="1"/>
          </p:cNvSpPr>
          <p:nvPr>
            <p:ph type="title"/>
          </p:nvPr>
        </p:nvSpPr>
        <p:spPr/>
        <p:txBody>
          <a:bodyPr>
            <a:normAutofit fontScale="90000"/>
          </a:bodyPr>
          <a:lstStyle/>
          <a:p>
            <a:r>
              <a:rPr lang="en-US" dirty="0"/>
              <a:t>Transfer learning addresses these three questions</a:t>
            </a:r>
            <a:br>
              <a:rPr lang="en-US" dirty="0"/>
            </a:br>
            <a:endParaRPr lang="en-US" dirty="0"/>
          </a:p>
        </p:txBody>
      </p:sp>
      <p:sp>
        <p:nvSpPr>
          <p:cNvPr id="3" name="Content Placeholder 2">
            <a:extLst>
              <a:ext uri="{FF2B5EF4-FFF2-40B4-BE49-F238E27FC236}">
                <a16:creationId xmlns:a16="http://schemas.microsoft.com/office/drawing/2014/main" id="{922EAC1C-3EAF-1E47-B950-04CE3CE33078}"/>
              </a:ext>
            </a:extLst>
          </p:cNvPr>
          <p:cNvSpPr>
            <a:spLocks noGrp="1"/>
          </p:cNvSpPr>
          <p:nvPr>
            <p:ph idx="1"/>
          </p:nvPr>
        </p:nvSpPr>
        <p:spPr/>
        <p:txBody>
          <a:bodyPr>
            <a:normAutofit/>
          </a:bodyPr>
          <a:lstStyle/>
          <a:p>
            <a:r>
              <a:rPr lang="en-US" sz="3600" dirty="0"/>
              <a:t>What information in the source is useful and transferable to target?</a:t>
            </a:r>
          </a:p>
          <a:p>
            <a:endParaRPr lang="en-US" sz="3600" dirty="0"/>
          </a:p>
          <a:p>
            <a:r>
              <a:rPr lang="en-US" sz="3600" dirty="0"/>
              <a:t>What is the best way of transferring this information?</a:t>
            </a:r>
          </a:p>
          <a:p>
            <a:endParaRPr lang="en-US" sz="3600" dirty="0"/>
          </a:p>
          <a:p>
            <a:r>
              <a:rPr lang="en-US" sz="3600" dirty="0"/>
              <a:t>How to avoid transferring information that is detrimental to the desired outcome?</a:t>
            </a:r>
          </a:p>
          <a:p>
            <a:endParaRPr lang="en-US" sz="3600" dirty="0"/>
          </a:p>
        </p:txBody>
      </p:sp>
      <p:sp>
        <p:nvSpPr>
          <p:cNvPr id="4" name="Slide Number Placeholder 3">
            <a:extLst>
              <a:ext uri="{FF2B5EF4-FFF2-40B4-BE49-F238E27FC236}">
                <a16:creationId xmlns:a16="http://schemas.microsoft.com/office/drawing/2014/main" id="{98E799CE-48B8-594C-B7A2-06C1B3689D6E}"/>
              </a:ext>
            </a:extLst>
          </p:cNvPr>
          <p:cNvSpPr>
            <a:spLocks noGrp="1"/>
          </p:cNvSpPr>
          <p:nvPr>
            <p:ph type="sldNum" sz="quarter" idx="12"/>
          </p:nvPr>
        </p:nvSpPr>
        <p:spPr/>
        <p:txBody>
          <a:bodyPr/>
          <a:lstStyle/>
          <a:p>
            <a:fld id="{A433214D-F6BD-3649-B92A-A9A8C8D6DAD8}" type="slidenum">
              <a:rPr lang="en-US" smtClean="0"/>
              <a:t>12</a:t>
            </a:fld>
            <a:endParaRPr lang="en-US"/>
          </a:p>
        </p:txBody>
      </p:sp>
    </p:spTree>
    <p:extLst>
      <p:ext uri="{BB962C8B-B14F-4D97-AF65-F5344CB8AC3E}">
        <p14:creationId xmlns:p14="http://schemas.microsoft.com/office/powerpoint/2010/main" val="25346551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81D04-069C-5642-9FE1-DE84A529D192}"/>
              </a:ext>
            </a:extLst>
          </p:cNvPr>
          <p:cNvSpPr>
            <a:spLocks noGrp="1"/>
          </p:cNvSpPr>
          <p:nvPr>
            <p:ph type="title"/>
          </p:nvPr>
        </p:nvSpPr>
        <p:spPr/>
        <p:txBody>
          <a:bodyPr/>
          <a:lstStyle/>
          <a:p>
            <a:r>
              <a:rPr lang="en-US" dirty="0"/>
              <a:t>Notation: Task</a:t>
            </a:r>
          </a:p>
        </p:txBody>
      </p:sp>
      <p:sp>
        <p:nvSpPr>
          <p:cNvPr id="3" name="Content Placeholder 2">
            <a:extLst>
              <a:ext uri="{FF2B5EF4-FFF2-40B4-BE49-F238E27FC236}">
                <a16:creationId xmlns:a16="http://schemas.microsoft.com/office/drawing/2014/main" id="{045C0E7B-51EA-D04A-96D1-D82C9FC0A307}"/>
              </a:ext>
            </a:extLst>
          </p:cNvPr>
          <p:cNvSpPr>
            <a:spLocks noGrp="1"/>
          </p:cNvSpPr>
          <p:nvPr>
            <p:ph idx="1"/>
          </p:nvPr>
        </p:nvSpPr>
        <p:spPr/>
        <p:txBody>
          <a:bodyPr>
            <a:normAutofit fontScale="92500" lnSpcReduction="10000"/>
          </a:bodyPr>
          <a:lstStyle/>
          <a:p>
            <a:pPr marL="0" indent="0">
              <a:buNone/>
            </a:pPr>
            <a:r>
              <a:rPr lang="en-US" b="1" dirty="0"/>
              <a:t>Task: </a:t>
            </a:r>
            <a:r>
              <a:rPr lang="en-US" dirty="0"/>
              <a:t>Given a specific domain 𝔇, a task </a:t>
            </a:r>
            <a:r>
              <a:rPr lang="en-US" b="1" dirty="0"/>
              <a:t>𝒯</a:t>
            </a:r>
            <a:r>
              <a:rPr lang="en-US" dirty="0"/>
              <a:t>={</a:t>
            </a:r>
            <a:r>
              <a:rPr lang="en-US" i="1" dirty="0"/>
              <a:t>𝑌</a:t>
            </a:r>
            <a:r>
              <a:rPr lang="en-US" dirty="0"/>
              <a:t>, 𝒇(.)} consists of two parts:</a:t>
            </a:r>
          </a:p>
          <a:p>
            <a:endParaRPr lang="en-US" dirty="0"/>
          </a:p>
          <a:p>
            <a:r>
              <a:rPr lang="en-US" dirty="0"/>
              <a:t>A label space </a:t>
            </a:r>
            <a:r>
              <a:rPr lang="en-US" i="1" dirty="0"/>
              <a:t>𝑌</a:t>
            </a:r>
            <a:endParaRPr lang="en-US" dirty="0"/>
          </a:p>
          <a:p>
            <a:r>
              <a:rPr lang="en-US" dirty="0"/>
              <a:t>A predictive function 𝒇(.), which is not observed but can be learned from training data {(𝑥ᵢ, 𝑦ᵢ)| </a:t>
            </a:r>
            <a:r>
              <a:rPr lang="en-US" dirty="0" err="1"/>
              <a:t>i</a:t>
            </a:r>
            <a:r>
              <a:rPr lang="en-US" dirty="0"/>
              <a:t> ∈ {1, 2, 3, …, N}, where 𝑥ᵢ ∈ 𝑋 and 𝑦ᵢ ∈ </a:t>
            </a:r>
            <a:r>
              <a:rPr lang="en-US" i="1" dirty="0"/>
              <a:t>𝑌</a:t>
            </a:r>
            <a:r>
              <a:rPr lang="en-US" dirty="0"/>
              <a:t> }. </a:t>
            </a:r>
          </a:p>
          <a:p>
            <a:r>
              <a:rPr lang="en-US" dirty="0"/>
              <a:t>From a probabilistic viewpoint, 𝒇(𝑥ᵢ) can also be written as p(𝑦ᵢ|𝑥ᵢ), so we can rewrite task </a:t>
            </a:r>
            <a:r>
              <a:rPr lang="en-US" b="1" dirty="0"/>
              <a:t>𝒯 </a:t>
            </a:r>
            <a:r>
              <a:rPr lang="en-US" dirty="0"/>
              <a:t>as </a:t>
            </a:r>
            <a:r>
              <a:rPr lang="en-US" b="1" dirty="0"/>
              <a:t>𝒯</a:t>
            </a:r>
            <a:r>
              <a:rPr lang="en-US" dirty="0"/>
              <a:t>={</a:t>
            </a:r>
            <a:r>
              <a:rPr lang="en-US" i="1" dirty="0"/>
              <a:t>𝑌</a:t>
            </a:r>
            <a:r>
              <a:rPr lang="en-US" dirty="0"/>
              <a:t>, P(𝖸|Ｘ)}.</a:t>
            </a:r>
          </a:p>
          <a:p>
            <a:pPr marL="0" indent="0">
              <a:buNone/>
            </a:pPr>
            <a:endParaRPr lang="en-US" dirty="0"/>
          </a:p>
          <a:p>
            <a:pPr marL="0" indent="0">
              <a:buNone/>
            </a:pPr>
            <a:r>
              <a:rPr lang="en-US" dirty="0"/>
              <a:t>In general, if two tasks are different, then they may have different label spaces(</a:t>
            </a:r>
            <a:r>
              <a:rPr lang="en-US" i="1" dirty="0"/>
              <a:t>𝑌t </a:t>
            </a:r>
            <a:r>
              <a:rPr lang="en-US" dirty="0"/>
              <a:t>≠ </a:t>
            </a:r>
            <a:r>
              <a:rPr lang="en-US" i="1" dirty="0"/>
              <a:t>𝑌s</a:t>
            </a:r>
            <a:r>
              <a:rPr lang="en-US" dirty="0"/>
              <a:t>) or different conditional probability distributions (P(𝖸</a:t>
            </a:r>
            <a:r>
              <a:rPr lang="en-US" dirty="0" err="1"/>
              <a:t>t|Ｘt</a:t>
            </a:r>
            <a:r>
              <a:rPr lang="en-US" dirty="0"/>
              <a:t>) ≠ P(𝖸</a:t>
            </a:r>
            <a:r>
              <a:rPr lang="en-US" dirty="0" err="1"/>
              <a:t>s|Ｘs</a:t>
            </a:r>
            <a:r>
              <a:rPr lang="en-US" dirty="0"/>
              <a:t>)).</a:t>
            </a:r>
          </a:p>
          <a:p>
            <a:endParaRPr lang="en-US" dirty="0"/>
          </a:p>
        </p:txBody>
      </p:sp>
      <p:sp>
        <p:nvSpPr>
          <p:cNvPr id="4" name="Slide Number Placeholder 3">
            <a:extLst>
              <a:ext uri="{FF2B5EF4-FFF2-40B4-BE49-F238E27FC236}">
                <a16:creationId xmlns:a16="http://schemas.microsoft.com/office/drawing/2014/main" id="{12EA5F9D-FD6B-DD44-A4F6-609097D25F4B}"/>
              </a:ext>
            </a:extLst>
          </p:cNvPr>
          <p:cNvSpPr>
            <a:spLocks noGrp="1"/>
          </p:cNvSpPr>
          <p:nvPr>
            <p:ph type="sldNum" sz="quarter" idx="12"/>
          </p:nvPr>
        </p:nvSpPr>
        <p:spPr/>
        <p:txBody>
          <a:bodyPr/>
          <a:lstStyle/>
          <a:p>
            <a:fld id="{A433214D-F6BD-3649-B92A-A9A8C8D6DAD8}" type="slidenum">
              <a:rPr lang="en-US" smtClean="0"/>
              <a:t>13</a:t>
            </a:fld>
            <a:endParaRPr lang="en-US"/>
          </a:p>
        </p:txBody>
      </p:sp>
    </p:spTree>
    <p:extLst>
      <p:ext uri="{BB962C8B-B14F-4D97-AF65-F5344CB8AC3E}">
        <p14:creationId xmlns:p14="http://schemas.microsoft.com/office/powerpoint/2010/main" val="5585531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ADC076-1ED5-B94C-8ACD-C7FBEAFAFD73}"/>
              </a:ext>
            </a:extLst>
          </p:cNvPr>
          <p:cNvSpPr>
            <a:spLocks noGrp="1"/>
          </p:cNvSpPr>
          <p:nvPr>
            <p:ph type="title"/>
          </p:nvPr>
        </p:nvSpPr>
        <p:spPr/>
        <p:txBody>
          <a:bodyPr/>
          <a:lstStyle/>
          <a:p>
            <a:r>
              <a:rPr lang="en-US" altLang="zh-CN" dirty="0"/>
              <a:t>Definition of Transfer</a:t>
            </a:r>
            <a:r>
              <a:rPr lang="zh-CN" altLang="en-US" dirty="0"/>
              <a:t> </a:t>
            </a:r>
            <a:r>
              <a:rPr lang="en-US" altLang="zh-CN" dirty="0"/>
              <a:t>Learning</a:t>
            </a:r>
            <a:endParaRPr lang="en-US" dirty="0"/>
          </a:p>
        </p:txBody>
      </p:sp>
      <p:sp>
        <p:nvSpPr>
          <p:cNvPr id="3" name="Content Placeholder 2">
            <a:extLst>
              <a:ext uri="{FF2B5EF4-FFF2-40B4-BE49-F238E27FC236}">
                <a16:creationId xmlns:a16="http://schemas.microsoft.com/office/drawing/2014/main" id="{34F0BCFF-04F6-E34E-AD03-68C584288D62}"/>
              </a:ext>
            </a:extLst>
          </p:cNvPr>
          <p:cNvSpPr>
            <a:spLocks noGrp="1"/>
          </p:cNvSpPr>
          <p:nvPr>
            <p:ph idx="1"/>
          </p:nvPr>
        </p:nvSpPr>
        <p:spPr/>
        <p:txBody>
          <a:bodyPr>
            <a:normAutofit fontScale="92500"/>
          </a:bodyPr>
          <a:lstStyle/>
          <a:p>
            <a:r>
              <a:rPr lang="en-US" dirty="0"/>
              <a:t>Given a source domain 𝔇s and corresponding learning task </a:t>
            </a:r>
            <a:r>
              <a:rPr lang="en-US" b="1" dirty="0"/>
              <a:t>𝒯</a:t>
            </a:r>
            <a:r>
              <a:rPr lang="en-US" dirty="0"/>
              <a:t>s, a target domain 𝔇t and learning task </a:t>
            </a:r>
            <a:r>
              <a:rPr lang="en-US" b="1" dirty="0"/>
              <a:t>𝒯</a:t>
            </a:r>
            <a:r>
              <a:rPr lang="en-US" dirty="0"/>
              <a:t>t, </a:t>
            </a:r>
            <a:r>
              <a:rPr lang="en-US" b="1" dirty="0"/>
              <a:t>transfer learning </a:t>
            </a:r>
            <a:r>
              <a:rPr lang="en-US" dirty="0"/>
              <a:t>aims to improve the learning of the conditional probability distribution P(𝖸</a:t>
            </a:r>
            <a:r>
              <a:rPr lang="en-US" dirty="0" err="1"/>
              <a:t>t|Ｘt</a:t>
            </a:r>
            <a:r>
              <a:rPr lang="en-US" dirty="0"/>
              <a:t>) in 𝔇t with the information gained from 𝔇s and </a:t>
            </a:r>
            <a:r>
              <a:rPr lang="en-US" b="1" dirty="0"/>
              <a:t>𝒯</a:t>
            </a:r>
            <a:r>
              <a:rPr lang="en-US" dirty="0"/>
              <a:t>s, where 𝔇t ≠ 𝔇s or </a:t>
            </a:r>
            <a:r>
              <a:rPr lang="en-US" b="1" dirty="0"/>
              <a:t>𝒯</a:t>
            </a:r>
            <a:r>
              <a:rPr lang="en-US" dirty="0"/>
              <a:t>t ≠ </a:t>
            </a:r>
            <a:r>
              <a:rPr lang="en-US" b="1" dirty="0"/>
              <a:t>𝒯</a:t>
            </a:r>
            <a:r>
              <a:rPr lang="en-US" dirty="0"/>
              <a:t>s. </a:t>
            </a:r>
          </a:p>
          <a:p>
            <a:endParaRPr lang="en-US" dirty="0"/>
          </a:p>
          <a:p>
            <a:r>
              <a:rPr lang="en-US" dirty="0"/>
              <a:t>If we take this definition of domain and task, then we will have either 𝔇t ≠ 𝔇s or </a:t>
            </a:r>
            <a:r>
              <a:rPr lang="en-US" b="1" dirty="0"/>
              <a:t>𝒯</a:t>
            </a:r>
            <a:r>
              <a:rPr lang="en-US" dirty="0"/>
              <a:t>t ≠ </a:t>
            </a:r>
            <a:r>
              <a:rPr lang="en-US" b="1" dirty="0"/>
              <a:t>𝒯</a:t>
            </a:r>
            <a:r>
              <a:rPr lang="en-US" dirty="0"/>
              <a:t>s</a:t>
            </a:r>
            <a:r>
              <a:rPr lang="zh-CN" altLang="en-US" dirty="0"/>
              <a:t>  </a:t>
            </a:r>
            <a:endParaRPr lang="en-US" altLang="zh-CN" dirty="0"/>
          </a:p>
          <a:p>
            <a:pPr lvl="1"/>
            <a:r>
              <a:rPr lang="en-US" b="1" dirty="0"/>
              <a:t>𝑋t ≠ 𝑋s</a:t>
            </a:r>
          </a:p>
          <a:p>
            <a:pPr lvl="1"/>
            <a:r>
              <a:rPr lang="en-US" b="1" dirty="0"/>
              <a:t>P(</a:t>
            </a:r>
            <a:r>
              <a:rPr lang="en-US" b="1" dirty="0" err="1"/>
              <a:t>Ｘt</a:t>
            </a:r>
            <a:r>
              <a:rPr lang="en-US" b="1" dirty="0"/>
              <a:t>) ≠ P(</a:t>
            </a:r>
            <a:r>
              <a:rPr lang="en-US" b="1" dirty="0" err="1"/>
              <a:t>Ｘs</a:t>
            </a:r>
            <a:r>
              <a:rPr lang="en-US" b="1" dirty="0"/>
              <a:t>) </a:t>
            </a:r>
          </a:p>
          <a:p>
            <a:pPr lvl="1"/>
            <a:r>
              <a:rPr lang="en-US" b="1" i="1" dirty="0"/>
              <a:t>𝑌t </a:t>
            </a:r>
            <a:r>
              <a:rPr lang="en-US" b="1" dirty="0"/>
              <a:t>≠ </a:t>
            </a:r>
            <a:r>
              <a:rPr lang="en-US" b="1" i="1" dirty="0"/>
              <a:t>𝑌s</a:t>
            </a:r>
          </a:p>
          <a:p>
            <a:pPr lvl="1"/>
            <a:r>
              <a:rPr lang="en-US" b="1" dirty="0"/>
              <a:t>P(𝖸</a:t>
            </a:r>
            <a:r>
              <a:rPr lang="en-US" b="1" dirty="0" err="1"/>
              <a:t>t|Ｘt</a:t>
            </a:r>
            <a:r>
              <a:rPr lang="en-US" b="1" dirty="0"/>
              <a:t>) ≠ P(𝖸</a:t>
            </a:r>
            <a:r>
              <a:rPr lang="en-US" b="1" dirty="0" err="1"/>
              <a:t>s|Ｘs</a:t>
            </a:r>
            <a:r>
              <a:rPr lang="en-US" altLang="zh-CN" b="1" dirty="0"/>
              <a:t>)</a:t>
            </a:r>
            <a:endParaRPr lang="en-US" dirty="0"/>
          </a:p>
        </p:txBody>
      </p:sp>
      <p:sp>
        <p:nvSpPr>
          <p:cNvPr id="4" name="Slide Number Placeholder 3">
            <a:extLst>
              <a:ext uri="{FF2B5EF4-FFF2-40B4-BE49-F238E27FC236}">
                <a16:creationId xmlns:a16="http://schemas.microsoft.com/office/drawing/2014/main" id="{42CCB1AA-69D4-9245-B9C7-215F207D1BC5}"/>
              </a:ext>
            </a:extLst>
          </p:cNvPr>
          <p:cNvSpPr>
            <a:spLocks noGrp="1"/>
          </p:cNvSpPr>
          <p:nvPr>
            <p:ph type="sldNum" sz="quarter" idx="12"/>
          </p:nvPr>
        </p:nvSpPr>
        <p:spPr/>
        <p:txBody>
          <a:bodyPr/>
          <a:lstStyle/>
          <a:p>
            <a:fld id="{A433214D-F6BD-3649-B92A-A9A8C8D6DAD8}" type="slidenum">
              <a:rPr lang="en-US" smtClean="0"/>
              <a:t>14</a:t>
            </a:fld>
            <a:endParaRPr lang="en-US"/>
          </a:p>
        </p:txBody>
      </p:sp>
    </p:spTree>
    <p:extLst>
      <p:ext uri="{BB962C8B-B14F-4D97-AF65-F5344CB8AC3E}">
        <p14:creationId xmlns:p14="http://schemas.microsoft.com/office/powerpoint/2010/main" val="11573850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78965E-43B6-7B43-BB7F-9C86CF6B94DE}"/>
              </a:ext>
            </a:extLst>
          </p:cNvPr>
          <p:cNvSpPr>
            <a:spLocks noGrp="1"/>
          </p:cNvSpPr>
          <p:nvPr>
            <p:ph type="title"/>
          </p:nvPr>
        </p:nvSpPr>
        <p:spPr>
          <a:xfrm>
            <a:off x="559904" y="345247"/>
            <a:ext cx="11439939" cy="1325563"/>
          </a:xfrm>
        </p:spPr>
        <p:txBody>
          <a:bodyPr>
            <a:normAutofit/>
          </a:bodyPr>
          <a:lstStyle/>
          <a:p>
            <a:r>
              <a:rPr lang="en-US" altLang="zh-CN" sz="4000" dirty="0"/>
              <a:t>Homogeneous</a:t>
            </a:r>
            <a:r>
              <a:rPr lang="zh-CN" altLang="en-US" sz="4000" dirty="0"/>
              <a:t> </a:t>
            </a:r>
            <a:r>
              <a:rPr lang="en-US" altLang="zh-CN" sz="4000" dirty="0" err="1"/>
              <a:t>v.s</a:t>
            </a:r>
            <a:r>
              <a:rPr lang="en-US" altLang="zh-CN" sz="4000" dirty="0"/>
              <a:t>.</a:t>
            </a:r>
            <a:r>
              <a:rPr lang="zh-CN" altLang="en-US" sz="4000" dirty="0"/>
              <a:t> </a:t>
            </a:r>
            <a:r>
              <a:rPr lang="en-US" altLang="zh-CN" sz="4000" dirty="0"/>
              <a:t>Heterogeneous</a:t>
            </a:r>
            <a:r>
              <a:rPr lang="zh-CN" altLang="en-US" sz="4000" dirty="0"/>
              <a:t> </a:t>
            </a:r>
            <a:r>
              <a:rPr lang="en-US" altLang="zh-CN" sz="4000" dirty="0"/>
              <a:t>Transfer</a:t>
            </a:r>
            <a:r>
              <a:rPr lang="zh-CN" altLang="en-US" sz="4000" dirty="0"/>
              <a:t> </a:t>
            </a:r>
            <a:r>
              <a:rPr lang="en-US" altLang="zh-CN" sz="4000" dirty="0"/>
              <a:t>Learning</a:t>
            </a:r>
            <a:endParaRPr lang="en-US" sz="4000" dirty="0"/>
          </a:p>
        </p:txBody>
      </p:sp>
      <p:pic>
        <p:nvPicPr>
          <p:cNvPr id="4" name="Content Placeholder 3">
            <a:extLst>
              <a:ext uri="{FF2B5EF4-FFF2-40B4-BE49-F238E27FC236}">
                <a16:creationId xmlns:a16="http://schemas.microsoft.com/office/drawing/2014/main" id="{B2BD7063-BADC-EF46-A0BB-EE38935DE1CF}"/>
              </a:ext>
            </a:extLst>
          </p:cNvPr>
          <p:cNvPicPr>
            <a:picLocks noGrp="1" noChangeAspect="1"/>
          </p:cNvPicPr>
          <p:nvPr>
            <p:ph idx="1"/>
          </p:nvPr>
        </p:nvPicPr>
        <p:blipFill>
          <a:blip r:embed="rId2"/>
          <a:stretch>
            <a:fillRect/>
          </a:stretch>
        </p:blipFill>
        <p:spPr>
          <a:xfrm>
            <a:off x="1399485" y="2348637"/>
            <a:ext cx="8597900" cy="2921000"/>
          </a:xfrm>
          <a:prstGeom prst="rect">
            <a:avLst/>
          </a:prstGeom>
        </p:spPr>
      </p:pic>
      <p:sp>
        <p:nvSpPr>
          <p:cNvPr id="5" name="TextBox 4">
            <a:extLst>
              <a:ext uri="{FF2B5EF4-FFF2-40B4-BE49-F238E27FC236}">
                <a16:creationId xmlns:a16="http://schemas.microsoft.com/office/drawing/2014/main" id="{E93DCFD1-A5E8-7544-BC70-3E9805AE6A7E}"/>
              </a:ext>
            </a:extLst>
          </p:cNvPr>
          <p:cNvSpPr txBox="1"/>
          <p:nvPr/>
        </p:nvSpPr>
        <p:spPr>
          <a:xfrm>
            <a:off x="3128445" y="6486318"/>
            <a:ext cx="8865394" cy="646331"/>
          </a:xfrm>
          <a:prstGeom prst="rect">
            <a:avLst/>
          </a:prstGeom>
          <a:noFill/>
        </p:spPr>
        <p:txBody>
          <a:bodyPr wrap="square" rtlCol="0">
            <a:spAutoFit/>
          </a:bodyPr>
          <a:lstStyle/>
          <a:p>
            <a:r>
              <a:rPr lang="en-US" altLang="zh-CN" i="1" dirty="0"/>
              <a:t>Credit:</a:t>
            </a:r>
            <a:r>
              <a:rPr lang="zh-CN" altLang="en-US" i="1" dirty="0"/>
              <a:t> </a:t>
            </a:r>
            <a:r>
              <a:rPr lang="en-US" i="1" dirty="0"/>
              <a:t>An Introduction to Transfer Learning</a:t>
            </a:r>
            <a:r>
              <a:rPr lang="en-US" altLang="zh-CN" i="1" dirty="0"/>
              <a:t>,</a:t>
            </a:r>
            <a:r>
              <a:rPr lang="zh-CN" altLang="en-US" i="1" dirty="0"/>
              <a:t> </a:t>
            </a:r>
            <a:r>
              <a:rPr lang="en-US" altLang="zh-CN" i="1" dirty="0"/>
              <a:t>Georgian</a:t>
            </a:r>
            <a:r>
              <a:rPr lang="zh-CN" altLang="en-US" i="1" dirty="0"/>
              <a:t> </a:t>
            </a:r>
            <a:r>
              <a:rPr lang="en-US" altLang="zh-CN" i="1" dirty="0"/>
              <a:t>Impact</a:t>
            </a:r>
            <a:r>
              <a:rPr lang="zh-CN" altLang="en-US" i="1" dirty="0"/>
              <a:t> </a:t>
            </a:r>
            <a:r>
              <a:rPr lang="en-US" altLang="zh-CN" i="1" dirty="0"/>
              <a:t>Blog</a:t>
            </a:r>
            <a:endParaRPr lang="en-US" i="1" dirty="0"/>
          </a:p>
          <a:p>
            <a:endParaRPr lang="en-US" i="1" dirty="0"/>
          </a:p>
        </p:txBody>
      </p:sp>
      <p:sp>
        <p:nvSpPr>
          <p:cNvPr id="3" name="Slide Number Placeholder 2">
            <a:extLst>
              <a:ext uri="{FF2B5EF4-FFF2-40B4-BE49-F238E27FC236}">
                <a16:creationId xmlns:a16="http://schemas.microsoft.com/office/drawing/2014/main" id="{ADB69C82-C875-914B-B178-B54A8C5E6604}"/>
              </a:ext>
            </a:extLst>
          </p:cNvPr>
          <p:cNvSpPr>
            <a:spLocks noGrp="1"/>
          </p:cNvSpPr>
          <p:nvPr>
            <p:ph type="sldNum" sz="quarter" idx="12"/>
          </p:nvPr>
        </p:nvSpPr>
        <p:spPr/>
        <p:txBody>
          <a:bodyPr/>
          <a:lstStyle/>
          <a:p>
            <a:fld id="{A433214D-F6BD-3649-B92A-A9A8C8D6DAD8}" type="slidenum">
              <a:rPr lang="en-US" smtClean="0"/>
              <a:t>15</a:t>
            </a:fld>
            <a:endParaRPr lang="en-US"/>
          </a:p>
        </p:txBody>
      </p:sp>
    </p:spTree>
    <p:extLst>
      <p:ext uri="{BB962C8B-B14F-4D97-AF65-F5344CB8AC3E}">
        <p14:creationId xmlns:p14="http://schemas.microsoft.com/office/powerpoint/2010/main" val="9969613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FBDB496-30FB-604F-8F00-D4E9C904A1A1}"/>
              </a:ext>
            </a:extLst>
          </p:cNvPr>
          <p:cNvPicPr>
            <a:picLocks noChangeAspect="1"/>
          </p:cNvPicPr>
          <p:nvPr/>
        </p:nvPicPr>
        <p:blipFill>
          <a:blip r:embed="rId3"/>
          <a:stretch>
            <a:fillRect/>
          </a:stretch>
        </p:blipFill>
        <p:spPr>
          <a:xfrm>
            <a:off x="9129915" y="0"/>
            <a:ext cx="2910238" cy="2666448"/>
          </a:xfrm>
          <a:prstGeom prst="rect">
            <a:avLst/>
          </a:prstGeom>
        </p:spPr>
      </p:pic>
      <p:sp>
        <p:nvSpPr>
          <p:cNvPr id="2" name="Title 1">
            <a:extLst>
              <a:ext uri="{FF2B5EF4-FFF2-40B4-BE49-F238E27FC236}">
                <a16:creationId xmlns:a16="http://schemas.microsoft.com/office/drawing/2014/main" id="{1EB8EA03-F788-B84E-9CC2-91D15CC4FD4C}"/>
              </a:ext>
            </a:extLst>
          </p:cNvPr>
          <p:cNvSpPr>
            <a:spLocks noGrp="1"/>
          </p:cNvSpPr>
          <p:nvPr>
            <p:ph type="title"/>
          </p:nvPr>
        </p:nvSpPr>
        <p:spPr/>
        <p:txBody>
          <a:bodyPr/>
          <a:lstStyle/>
          <a:p>
            <a:r>
              <a:rPr lang="en-US" b="1" dirty="0"/>
              <a:t>Homogeneous Transfer Learning</a:t>
            </a:r>
            <a:br>
              <a:rPr lang="en-US" b="1" dirty="0"/>
            </a:br>
            <a:endParaRPr lang="en-US" dirty="0"/>
          </a:p>
        </p:txBody>
      </p:sp>
      <p:sp>
        <p:nvSpPr>
          <p:cNvPr id="3" name="Content Placeholder 2">
            <a:extLst>
              <a:ext uri="{FF2B5EF4-FFF2-40B4-BE49-F238E27FC236}">
                <a16:creationId xmlns:a16="http://schemas.microsoft.com/office/drawing/2014/main" id="{41B2B6E7-8AF8-CF4A-8BB6-7C4E2AE91F34}"/>
              </a:ext>
            </a:extLst>
          </p:cNvPr>
          <p:cNvSpPr>
            <a:spLocks noGrp="1"/>
          </p:cNvSpPr>
          <p:nvPr>
            <p:ph idx="1"/>
          </p:nvPr>
        </p:nvSpPr>
        <p:spPr>
          <a:xfrm>
            <a:off x="354496" y="2302703"/>
            <a:ext cx="10515600" cy="4351338"/>
          </a:xfrm>
        </p:spPr>
        <p:txBody>
          <a:bodyPr>
            <a:normAutofit fontScale="92500" lnSpcReduction="20000"/>
          </a:bodyPr>
          <a:lstStyle/>
          <a:p>
            <a:pPr marL="0" indent="0">
              <a:buNone/>
            </a:pPr>
            <a:r>
              <a:rPr lang="en-US" dirty="0"/>
              <a:t>In homogeneous transfer learning</a:t>
            </a:r>
            <a:r>
              <a:rPr lang="zh-CN" altLang="en-US" dirty="0"/>
              <a:t>， </a:t>
            </a:r>
            <a:r>
              <a:rPr lang="en-US" dirty="0"/>
              <a:t>we have the situation where 𝑋t = 𝑋s and </a:t>
            </a:r>
            <a:r>
              <a:rPr lang="en-US" i="1" dirty="0"/>
              <a:t>𝑌t = 𝑌s</a:t>
            </a:r>
            <a:r>
              <a:rPr lang="en-US" dirty="0"/>
              <a:t>. Therefore, we want to bridge the gap in the data distributions between the source and target domains, i.e. address P(</a:t>
            </a:r>
            <a:r>
              <a:rPr lang="en-US" dirty="0" err="1"/>
              <a:t>Ｘt</a:t>
            </a:r>
            <a:r>
              <a:rPr lang="en-US" dirty="0"/>
              <a:t>) ≠ P(</a:t>
            </a:r>
            <a:r>
              <a:rPr lang="en-US" dirty="0" err="1"/>
              <a:t>Ｘs</a:t>
            </a:r>
            <a:r>
              <a:rPr lang="en-US" dirty="0"/>
              <a:t>)</a:t>
            </a:r>
            <a:r>
              <a:rPr lang="en-US" b="1" dirty="0"/>
              <a:t> </a:t>
            </a:r>
            <a:r>
              <a:rPr lang="en-US" dirty="0"/>
              <a:t>and/or P(𝖸</a:t>
            </a:r>
            <a:r>
              <a:rPr lang="en-US" dirty="0" err="1"/>
              <a:t>t|Ｘt</a:t>
            </a:r>
            <a:r>
              <a:rPr lang="en-US" dirty="0"/>
              <a:t>) ≠ P(𝖸</a:t>
            </a:r>
            <a:r>
              <a:rPr lang="en-US" dirty="0" err="1"/>
              <a:t>s|Ｘs</a:t>
            </a:r>
            <a:r>
              <a:rPr lang="en-US" dirty="0"/>
              <a:t>). The solutions to homogeneous transfer learning problems use one of the following general strategies:</a:t>
            </a:r>
          </a:p>
          <a:p>
            <a:endParaRPr lang="en-US" dirty="0"/>
          </a:p>
          <a:p>
            <a:r>
              <a:rPr lang="en-US" dirty="0"/>
              <a:t>Trying to correct for the marginal distribution differences in the source and target ( P(</a:t>
            </a:r>
            <a:r>
              <a:rPr lang="en-US" dirty="0" err="1"/>
              <a:t>Ｘt</a:t>
            </a:r>
            <a:r>
              <a:rPr lang="en-US" dirty="0"/>
              <a:t>) ≠ P(</a:t>
            </a:r>
            <a:r>
              <a:rPr lang="en-US" dirty="0" err="1"/>
              <a:t>Ｘs</a:t>
            </a:r>
            <a:r>
              <a:rPr lang="en-US" dirty="0"/>
              <a:t>)).</a:t>
            </a:r>
          </a:p>
          <a:p>
            <a:r>
              <a:rPr lang="en-US" dirty="0"/>
              <a:t>Trying to correct for the conditional distribution difference in the source and target (P(𝖸</a:t>
            </a:r>
            <a:r>
              <a:rPr lang="en-US" dirty="0" err="1"/>
              <a:t>t|Ｘt</a:t>
            </a:r>
            <a:r>
              <a:rPr lang="en-US" dirty="0"/>
              <a:t>) ≠ P(𝖸</a:t>
            </a:r>
            <a:r>
              <a:rPr lang="en-US" dirty="0" err="1"/>
              <a:t>s|Ｘs</a:t>
            </a:r>
            <a:r>
              <a:rPr lang="en-US" dirty="0"/>
              <a:t>)).</a:t>
            </a:r>
          </a:p>
          <a:p>
            <a:r>
              <a:rPr lang="en-US" dirty="0"/>
              <a:t>Trying to correct both the marginal and conditional distribution differences in the source and target.</a:t>
            </a:r>
          </a:p>
          <a:p>
            <a:endParaRPr lang="en-US" dirty="0"/>
          </a:p>
        </p:txBody>
      </p:sp>
      <p:sp>
        <p:nvSpPr>
          <p:cNvPr id="5" name="TextBox 4">
            <a:extLst>
              <a:ext uri="{FF2B5EF4-FFF2-40B4-BE49-F238E27FC236}">
                <a16:creationId xmlns:a16="http://schemas.microsoft.com/office/drawing/2014/main" id="{11E2E774-3DA8-8D47-9458-22744C9A6085}"/>
              </a:ext>
            </a:extLst>
          </p:cNvPr>
          <p:cNvSpPr txBox="1"/>
          <p:nvPr/>
        </p:nvSpPr>
        <p:spPr>
          <a:xfrm>
            <a:off x="3128445" y="6486318"/>
            <a:ext cx="8865394" cy="646331"/>
          </a:xfrm>
          <a:prstGeom prst="rect">
            <a:avLst/>
          </a:prstGeom>
          <a:noFill/>
        </p:spPr>
        <p:txBody>
          <a:bodyPr wrap="square" rtlCol="0">
            <a:spAutoFit/>
          </a:bodyPr>
          <a:lstStyle/>
          <a:p>
            <a:r>
              <a:rPr lang="en-US" altLang="zh-CN" i="1" dirty="0"/>
              <a:t>Credit:</a:t>
            </a:r>
            <a:r>
              <a:rPr lang="zh-CN" altLang="en-US" i="1" dirty="0"/>
              <a:t> </a:t>
            </a:r>
            <a:r>
              <a:rPr lang="en-US" i="1" dirty="0"/>
              <a:t>An Introduction to Transfer Learning</a:t>
            </a:r>
            <a:r>
              <a:rPr lang="en-US" altLang="zh-CN" i="1" dirty="0"/>
              <a:t>,</a:t>
            </a:r>
            <a:r>
              <a:rPr lang="zh-CN" altLang="en-US" i="1" dirty="0"/>
              <a:t> </a:t>
            </a:r>
            <a:r>
              <a:rPr lang="en-US" altLang="zh-CN" i="1" dirty="0"/>
              <a:t>Georgian</a:t>
            </a:r>
            <a:r>
              <a:rPr lang="zh-CN" altLang="en-US" i="1" dirty="0"/>
              <a:t> </a:t>
            </a:r>
            <a:r>
              <a:rPr lang="en-US" altLang="zh-CN" i="1" dirty="0"/>
              <a:t>Impact</a:t>
            </a:r>
            <a:r>
              <a:rPr lang="zh-CN" altLang="en-US" i="1" dirty="0"/>
              <a:t> </a:t>
            </a:r>
            <a:r>
              <a:rPr lang="en-US" altLang="zh-CN" i="1" dirty="0"/>
              <a:t>Blog</a:t>
            </a:r>
            <a:endParaRPr lang="en-US" i="1" dirty="0"/>
          </a:p>
          <a:p>
            <a:endParaRPr lang="en-US" i="1" dirty="0"/>
          </a:p>
        </p:txBody>
      </p:sp>
      <p:sp>
        <p:nvSpPr>
          <p:cNvPr id="6" name="Slide Number Placeholder 5">
            <a:extLst>
              <a:ext uri="{FF2B5EF4-FFF2-40B4-BE49-F238E27FC236}">
                <a16:creationId xmlns:a16="http://schemas.microsoft.com/office/drawing/2014/main" id="{C1EE53D1-6E3B-4F40-9F9A-CCCE6C1CD0B1}"/>
              </a:ext>
            </a:extLst>
          </p:cNvPr>
          <p:cNvSpPr>
            <a:spLocks noGrp="1"/>
          </p:cNvSpPr>
          <p:nvPr>
            <p:ph type="sldNum" sz="quarter" idx="12"/>
          </p:nvPr>
        </p:nvSpPr>
        <p:spPr/>
        <p:txBody>
          <a:bodyPr/>
          <a:lstStyle/>
          <a:p>
            <a:fld id="{A433214D-F6BD-3649-B92A-A9A8C8D6DAD8}" type="slidenum">
              <a:rPr lang="en-US" smtClean="0"/>
              <a:t>16</a:t>
            </a:fld>
            <a:endParaRPr lang="en-US"/>
          </a:p>
        </p:txBody>
      </p:sp>
    </p:spTree>
    <p:extLst>
      <p:ext uri="{BB962C8B-B14F-4D97-AF65-F5344CB8AC3E}">
        <p14:creationId xmlns:p14="http://schemas.microsoft.com/office/powerpoint/2010/main" val="12589714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890F68-2251-854A-BEBF-1608D4AB0391}"/>
              </a:ext>
            </a:extLst>
          </p:cNvPr>
          <p:cNvSpPr>
            <a:spLocks noGrp="1"/>
          </p:cNvSpPr>
          <p:nvPr>
            <p:ph type="title"/>
          </p:nvPr>
        </p:nvSpPr>
        <p:spPr/>
        <p:txBody>
          <a:bodyPr/>
          <a:lstStyle/>
          <a:p>
            <a:r>
              <a:rPr lang="en-US" b="1" dirty="0"/>
              <a:t>Heterogeneous Transfer Learning</a:t>
            </a:r>
            <a:endParaRPr lang="en-US" dirty="0"/>
          </a:p>
        </p:txBody>
      </p:sp>
      <p:sp>
        <p:nvSpPr>
          <p:cNvPr id="3" name="Content Placeholder 2">
            <a:extLst>
              <a:ext uri="{FF2B5EF4-FFF2-40B4-BE49-F238E27FC236}">
                <a16:creationId xmlns:a16="http://schemas.microsoft.com/office/drawing/2014/main" id="{EDCE2689-A972-444D-87F5-36D2EE0611A3}"/>
              </a:ext>
            </a:extLst>
          </p:cNvPr>
          <p:cNvSpPr>
            <a:spLocks noGrp="1"/>
          </p:cNvSpPr>
          <p:nvPr>
            <p:ph idx="1"/>
          </p:nvPr>
        </p:nvSpPr>
        <p:spPr>
          <a:xfrm>
            <a:off x="808703" y="2076347"/>
            <a:ext cx="10515600" cy="4351338"/>
          </a:xfrm>
        </p:spPr>
        <p:txBody>
          <a:bodyPr/>
          <a:lstStyle/>
          <a:p>
            <a:r>
              <a:rPr lang="en-US" dirty="0"/>
              <a:t>In heterogeneous transfer learning, the source and target have different feature spaces 𝑋t ≠ 𝑋s (generally non-overlapping) and/or </a:t>
            </a:r>
            <a:r>
              <a:rPr lang="en-US" i="1" dirty="0"/>
              <a:t>𝑌t </a:t>
            </a:r>
            <a:r>
              <a:rPr lang="en-US" dirty="0"/>
              <a:t>≠ </a:t>
            </a:r>
            <a:r>
              <a:rPr lang="en-US" i="1" dirty="0"/>
              <a:t>𝑌s, </a:t>
            </a:r>
            <a:r>
              <a:rPr lang="en-US" dirty="0"/>
              <a:t>as the source and target domains may share no features and/or labels. </a:t>
            </a:r>
          </a:p>
          <a:p>
            <a:pPr marL="0" indent="0">
              <a:buNone/>
            </a:pPr>
            <a:endParaRPr lang="en-US" dirty="0"/>
          </a:p>
          <a:p>
            <a:r>
              <a:rPr lang="en-US" dirty="0"/>
              <a:t>Heterogeneous transfer learning solutions bridge the gap between feature spaces and reduce the problem to a homogeneous transfer learning problem where further distribution (marginal or conditional) differences will need to be corrected.</a:t>
            </a:r>
          </a:p>
        </p:txBody>
      </p:sp>
      <p:pic>
        <p:nvPicPr>
          <p:cNvPr id="4" name="Picture 3">
            <a:extLst>
              <a:ext uri="{FF2B5EF4-FFF2-40B4-BE49-F238E27FC236}">
                <a16:creationId xmlns:a16="http://schemas.microsoft.com/office/drawing/2014/main" id="{A807A51B-245D-F24D-89A9-A5E7E948937B}"/>
              </a:ext>
            </a:extLst>
          </p:cNvPr>
          <p:cNvPicPr>
            <a:picLocks noChangeAspect="1"/>
          </p:cNvPicPr>
          <p:nvPr/>
        </p:nvPicPr>
        <p:blipFill>
          <a:blip r:embed="rId2"/>
          <a:stretch>
            <a:fillRect/>
          </a:stretch>
        </p:blipFill>
        <p:spPr>
          <a:xfrm>
            <a:off x="9577788" y="136663"/>
            <a:ext cx="2614212" cy="1559615"/>
          </a:xfrm>
          <a:prstGeom prst="rect">
            <a:avLst/>
          </a:prstGeom>
        </p:spPr>
      </p:pic>
      <p:sp>
        <p:nvSpPr>
          <p:cNvPr id="5" name="TextBox 4">
            <a:extLst>
              <a:ext uri="{FF2B5EF4-FFF2-40B4-BE49-F238E27FC236}">
                <a16:creationId xmlns:a16="http://schemas.microsoft.com/office/drawing/2014/main" id="{A374D70C-CAB1-964D-A409-A7E243E37AFB}"/>
              </a:ext>
            </a:extLst>
          </p:cNvPr>
          <p:cNvSpPr txBox="1"/>
          <p:nvPr/>
        </p:nvSpPr>
        <p:spPr>
          <a:xfrm>
            <a:off x="3128445" y="6486318"/>
            <a:ext cx="8865394" cy="646331"/>
          </a:xfrm>
          <a:prstGeom prst="rect">
            <a:avLst/>
          </a:prstGeom>
          <a:noFill/>
        </p:spPr>
        <p:txBody>
          <a:bodyPr wrap="square" rtlCol="0">
            <a:spAutoFit/>
          </a:bodyPr>
          <a:lstStyle/>
          <a:p>
            <a:r>
              <a:rPr lang="en-US" altLang="zh-CN" i="1" dirty="0"/>
              <a:t>Credit:</a:t>
            </a:r>
            <a:r>
              <a:rPr lang="zh-CN" altLang="en-US" i="1" dirty="0"/>
              <a:t> </a:t>
            </a:r>
            <a:r>
              <a:rPr lang="en-US" i="1" dirty="0"/>
              <a:t>An Introduction to Transfer Learning</a:t>
            </a:r>
            <a:r>
              <a:rPr lang="en-US" altLang="zh-CN" i="1" dirty="0"/>
              <a:t>,</a:t>
            </a:r>
            <a:r>
              <a:rPr lang="zh-CN" altLang="en-US" i="1" dirty="0"/>
              <a:t> </a:t>
            </a:r>
            <a:r>
              <a:rPr lang="en-US" altLang="zh-CN" i="1" dirty="0"/>
              <a:t>Georgian</a:t>
            </a:r>
            <a:r>
              <a:rPr lang="zh-CN" altLang="en-US" i="1" dirty="0"/>
              <a:t> </a:t>
            </a:r>
            <a:r>
              <a:rPr lang="en-US" altLang="zh-CN" i="1" dirty="0"/>
              <a:t>Impact</a:t>
            </a:r>
            <a:r>
              <a:rPr lang="zh-CN" altLang="en-US" i="1" dirty="0"/>
              <a:t> </a:t>
            </a:r>
            <a:r>
              <a:rPr lang="en-US" altLang="zh-CN" i="1" dirty="0"/>
              <a:t>Blog</a:t>
            </a:r>
            <a:endParaRPr lang="en-US" i="1" dirty="0"/>
          </a:p>
          <a:p>
            <a:endParaRPr lang="en-US" i="1" dirty="0"/>
          </a:p>
        </p:txBody>
      </p:sp>
      <p:sp>
        <p:nvSpPr>
          <p:cNvPr id="6" name="Slide Number Placeholder 5">
            <a:extLst>
              <a:ext uri="{FF2B5EF4-FFF2-40B4-BE49-F238E27FC236}">
                <a16:creationId xmlns:a16="http://schemas.microsoft.com/office/drawing/2014/main" id="{CA988078-2686-574D-9592-6896E7FEFB74}"/>
              </a:ext>
            </a:extLst>
          </p:cNvPr>
          <p:cNvSpPr>
            <a:spLocks noGrp="1"/>
          </p:cNvSpPr>
          <p:nvPr>
            <p:ph type="sldNum" sz="quarter" idx="12"/>
          </p:nvPr>
        </p:nvSpPr>
        <p:spPr/>
        <p:txBody>
          <a:bodyPr/>
          <a:lstStyle/>
          <a:p>
            <a:fld id="{A433214D-F6BD-3649-B92A-A9A8C8D6DAD8}" type="slidenum">
              <a:rPr lang="en-US" smtClean="0"/>
              <a:t>17</a:t>
            </a:fld>
            <a:endParaRPr lang="en-US"/>
          </a:p>
        </p:txBody>
      </p:sp>
    </p:spTree>
    <p:extLst>
      <p:ext uri="{BB962C8B-B14F-4D97-AF65-F5344CB8AC3E}">
        <p14:creationId xmlns:p14="http://schemas.microsoft.com/office/powerpoint/2010/main" val="25461411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876E8F-058A-1C4F-83BF-F43C75C3C934}"/>
              </a:ext>
            </a:extLst>
          </p:cNvPr>
          <p:cNvSpPr>
            <a:spLocks noGrp="1"/>
          </p:cNvSpPr>
          <p:nvPr>
            <p:ph type="title"/>
          </p:nvPr>
        </p:nvSpPr>
        <p:spPr/>
        <p:txBody>
          <a:bodyPr/>
          <a:lstStyle/>
          <a:p>
            <a:r>
              <a:rPr lang="en-US" dirty="0"/>
              <a:t>T</a:t>
            </a:r>
            <a:r>
              <a:rPr lang="en-US" altLang="zh-CN" dirty="0"/>
              <a:t>ransfer</a:t>
            </a:r>
            <a:r>
              <a:rPr lang="zh-CN" altLang="en-US" dirty="0"/>
              <a:t> </a:t>
            </a:r>
            <a:r>
              <a:rPr lang="en-US" altLang="zh-CN" dirty="0"/>
              <a:t>Learning</a:t>
            </a:r>
            <a:r>
              <a:rPr lang="zh-CN" altLang="en-US" dirty="0"/>
              <a:t> </a:t>
            </a:r>
            <a:r>
              <a:rPr lang="en-US" altLang="zh-CN" dirty="0"/>
              <a:t>Solutions</a:t>
            </a:r>
            <a:endParaRPr lang="en-US" dirty="0"/>
          </a:p>
        </p:txBody>
      </p:sp>
      <p:pic>
        <p:nvPicPr>
          <p:cNvPr id="4" name="Content Placeholder 3">
            <a:extLst>
              <a:ext uri="{FF2B5EF4-FFF2-40B4-BE49-F238E27FC236}">
                <a16:creationId xmlns:a16="http://schemas.microsoft.com/office/drawing/2014/main" id="{E1ACEDA3-5831-0D43-92C9-7F36FC1FDA71}"/>
              </a:ext>
            </a:extLst>
          </p:cNvPr>
          <p:cNvPicPr>
            <a:picLocks noGrp="1" noChangeAspect="1"/>
          </p:cNvPicPr>
          <p:nvPr>
            <p:ph idx="1"/>
          </p:nvPr>
        </p:nvPicPr>
        <p:blipFill>
          <a:blip r:embed="rId2"/>
          <a:stretch>
            <a:fillRect/>
          </a:stretch>
        </p:blipFill>
        <p:spPr>
          <a:xfrm>
            <a:off x="2583849" y="1825625"/>
            <a:ext cx="7024302" cy="4351338"/>
          </a:xfrm>
          <a:prstGeom prst="rect">
            <a:avLst/>
          </a:prstGeom>
        </p:spPr>
      </p:pic>
      <p:sp>
        <p:nvSpPr>
          <p:cNvPr id="5" name="TextBox 4">
            <a:extLst>
              <a:ext uri="{FF2B5EF4-FFF2-40B4-BE49-F238E27FC236}">
                <a16:creationId xmlns:a16="http://schemas.microsoft.com/office/drawing/2014/main" id="{3BEE3E85-0D86-184F-A0D2-65A3A7EC2767}"/>
              </a:ext>
            </a:extLst>
          </p:cNvPr>
          <p:cNvSpPr txBox="1"/>
          <p:nvPr/>
        </p:nvSpPr>
        <p:spPr>
          <a:xfrm>
            <a:off x="3128445" y="6486318"/>
            <a:ext cx="8865394" cy="646331"/>
          </a:xfrm>
          <a:prstGeom prst="rect">
            <a:avLst/>
          </a:prstGeom>
          <a:noFill/>
        </p:spPr>
        <p:txBody>
          <a:bodyPr wrap="square" rtlCol="0">
            <a:spAutoFit/>
          </a:bodyPr>
          <a:lstStyle/>
          <a:p>
            <a:r>
              <a:rPr lang="en-US" altLang="zh-CN" i="1" dirty="0"/>
              <a:t>Credit:</a:t>
            </a:r>
            <a:r>
              <a:rPr lang="zh-CN" altLang="en-US" i="1" dirty="0"/>
              <a:t> </a:t>
            </a:r>
            <a:r>
              <a:rPr lang="en-US" i="1" dirty="0"/>
              <a:t>An Introduction to Transfer Learning</a:t>
            </a:r>
            <a:r>
              <a:rPr lang="en-US" altLang="zh-CN" i="1" dirty="0"/>
              <a:t>,</a:t>
            </a:r>
            <a:r>
              <a:rPr lang="zh-CN" altLang="en-US" i="1" dirty="0"/>
              <a:t> </a:t>
            </a:r>
            <a:r>
              <a:rPr lang="en-US" altLang="zh-CN" i="1" dirty="0"/>
              <a:t>Georgian</a:t>
            </a:r>
            <a:r>
              <a:rPr lang="zh-CN" altLang="en-US" i="1" dirty="0"/>
              <a:t> </a:t>
            </a:r>
            <a:r>
              <a:rPr lang="en-US" altLang="zh-CN" i="1" dirty="0"/>
              <a:t>Impact</a:t>
            </a:r>
            <a:r>
              <a:rPr lang="zh-CN" altLang="en-US" i="1" dirty="0"/>
              <a:t> </a:t>
            </a:r>
            <a:r>
              <a:rPr lang="en-US" altLang="zh-CN" i="1" dirty="0"/>
              <a:t>Blog</a:t>
            </a:r>
            <a:endParaRPr lang="en-US" i="1" dirty="0"/>
          </a:p>
          <a:p>
            <a:endParaRPr lang="en-US" i="1" dirty="0"/>
          </a:p>
        </p:txBody>
      </p:sp>
      <p:sp>
        <p:nvSpPr>
          <p:cNvPr id="3" name="Slide Number Placeholder 2">
            <a:extLst>
              <a:ext uri="{FF2B5EF4-FFF2-40B4-BE49-F238E27FC236}">
                <a16:creationId xmlns:a16="http://schemas.microsoft.com/office/drawing/2014/main" id="{7A700FCF-A68B-184C-85CE-9009354747D8}"/>
              </a:ext>
            </a:extLst>
          </p:cNvPr>
          <p:cNvSpPr>
            <a:spLocks noGrp="1"/>
          </p:cNvSpPr>
          <p:nvPr>
            <p:ph type="sldNum" sz="quarter" idx="12"/>
          </p:nvPr>
        </p:nvSpPr>
        <p:spPr/>
        <p:txBody>
          <a:bodyPr/>
          <a:lstStyle/>
          <a:p>
            <a:fld id="{A433214D-F6BD-3649-B92A-A9A8C8D6DAD8}" type="slidenum">
              <a:rPr lang="en-US" smtClean="0"/>
              <a:t>18</a:t>
            </a:fld>
            <a:endParaRPr lang="en-US"/>
          </a:p>
        </p:txBody>
      </p:sp>
    </p:spTree>
    <p:extLst>
      <p:ext uri="{BB962C8B-B14F-4D97-AF65-F5344CB8AC3E}">
        <p14:creationId xmlns:p14="http://schemas.microsoft.com/office/powerpoint/2010/main" val="19286438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8661976-3386-FD40-B752-A0E8852FA14C}"/>
              </a:ext>
            </a:extLst>
          </p:cNvPr>
          <p:cNvPicPr>
            <a:picLocks noChangeAspect="1"/>
          </p:cNvPicPr>
          <p:nvPr/>
        </p:nvPicPr>
        <p:blipFill>
          <a:blip r:embed="rId2"/>
          <a:stretch>
            <a:fillRect/>
          </a:stretch>
        </p:blipFill>
        <p:spPr>
          <a:xfrm>
            <a:off x="1243533" y="0"/>
            <a:ext cx="9704934" cy="6858000"/>
          </a:xfrm>
          <a:prstGeom prst="rect">
            <a:avLst/>
          </a:prstGeom>
        </p:spPr>
      </p:pic>
      <p:sp>
        <p:nvSpPr>
          <p:cNvPr id="2" name="Slide Number Placeholder 1">
            <a:extLst>
              <a:ext uri="{FF2B5EF4-FFF2-40B4-BE49-F238E27FC236}">
                <a16:creationId xmlns:a16="http://schemas.microsoft.com/office/drawing/2014/main" id="{A32503D2-1F47-454C-B29D-BA309ABDB89E}"/>
              </a:ext>
            </a:extLst>
          </p:cNvPr>
          <p:cNvSpPr>
            <a:spLocks noGrp="1"/>
          </p:cNvSpPr>
          <p:nvPr>
            <p:ph type="sldNum" sz="quarter" idx="12"/>
          </p:nvPr>
        </p:nvSpPr>
        <p:spPr/>
        <p:txBody>
          <a:bodyPr/>
          <a:lstStyle/>
          <a:p>
            <a:fld id="{A433214D-F6BD-3649-B92A-A9A8C8D6DAD8}" type="slidenum">
              <a:rPr lang="en-US" smtClean="0"/>
              <a:t>19</a:t>
            </a:fld>
            <a:endParaRPr lang="en-US"/>
          </a:p>
        </p:txBody>
      </p:sp>
    </p:spTree>
    <p:extLst>
      <p:ext uri="{BB962C8B-B14F-4D97-AF65-F5344CB8AC3E}">
        <p14:creationId xmlns:p14="http://schemas.microsoft.com/office/powerpoint/2010/main" val="4322570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640CA-8C31-774A-8946-D4139362B7FA}"/>
              </a:ext>
            </a:extLst>
          </p:cNvPr>
          <p:cNvSpPr>
            <a:spLocks noGrp="1"/>
          </p:cNvSpPr>
          <p:nvPr>
            <p:ph type="title"/>
          </p:nvPr>
        </p:nvSpPr>
        <p:spPr/>
        <p:txBody>
          <a:bodyPr/>
          <a:lstStyle/>
          <a:p>
            <a:r>
              <a:rPr lang="en-US" altLang="zh-CN" dirty="0"/>
              <a:t>Transfer</a:t>
            </a:r>
            <a:r>
              <a:rPr lang="zh-CN" altLang="en-US" dirty="0"/>
              <a:t> </a:t>
            </a:r>
            <a:r>
              <a:rPr lang="en-US" altLang="zh-CN" dirty="0"/>
              <a:t>Learning</a:t>
            </a:r>
            <a:r>
              <a:rPr lang="zh-CN" altLang="en-US" dirty="0"/>
              <a:t> </a:t>
            </a:r>
            <a:r>
              <a:rPr lang="en-US" altLang="zh-CN" dirty="0"/>
              <a:t>By</a:t>
            </a:r>
            <a:r>
              <a:rPr lang="zh-CN" altLang="en-US" dirty="0"/>
              <a:t> </a:t>
            </a:r>
            <a:r>
              <a:rPr lang="en-US" altLang="zh-CN" dirty="0"/>
              <a:t>Human</a:t>
            </a:r>
            <a:endParaRPr lang="en-US" dirty="0"/>
          </a:p>
        </p:txBody>
      </p:sp>
      <p:pic>
        <p:nvPicPr>
          <p:cNvPr id="4" name="Content Placeholder 3">
            <a:extLst>
              <a:ext uri="{FF2B5EF4-FFF2-40B4-BE49-F238E27FC236}">
                <a16:creationId xmlns:a16="http://schemas.microsoft.com/office/drawing/2014/main" id="{B902B866-FDDD-E348-B96F-701F5CE2E620}"/>
              </a:ext>
            </a:extLst>
          </p:cNvPr>
          <p:cNvPicPr>
            <a:picLocks noGrp="1" noChangeAspect="1"/>
          </p:cNvPicPr>
          <p:nvPr>
            <p:ph idx="1"/>
          </p:nvPr>
        </p:nvPicPr>
        <p:blipFill>
          <a:blip r:embed="rId3"/>
          <a:stretch>
            <a:fillRect/>
          </a:stretch>
        </p:blipFill>
        <p:spPr>
          <a:xfrm>
            <a:off x="9607378" y="92765"/>
            <a:ext cx="2532466" cy="2047461"/>
          </a:xfrm>
          <a:prstGeom prst="rect">
            <a:avLst/>
          </a:prstGeom>
        </p:spPr>
      </p:pic>
      <p:sp>
        <p:nvSpPr>
          <p:cNvPr id="5" name="TextBox 4">
            <a:extLst>
              <a:ext uri="{FF2B5EF4-FFF2-40B4-BE49-F238E27FC236}">
                <a16:creationId xmlns:a16="http://schemas.microsoft.com/office/drawing/2014/main" id="{E561068D-ECCB-494C-B310-873E1493CE8F}"/>
              </a:ext>
            </a:extLst>
          </p:cNvPr>
          <p:cNvSpPr txBox="1"/>
          <p:nvPr/>
        </p:nvSpPr>
        <p:spPr>
          <a:xfrm>
            <a:off x="3128445" y="6486318"/>
            <a:ext cx="8865394" cy="646331"/>
          </a:xfrm>
          <a:prstGeom prst="rect">
            <a:avLst/>
          </a:prstGeom>
          <a:noFill/>
        </p:spPr>
        <p:txBody>
          <a:bodyPr wrap="square" rtlCol="0">
            <a:spAutoFit/>
          </a:bodyPr>
          <a:lstStyle/>
          <a:p>
            <a:r>
              <a:rPr lang="en-US" altLang="zh-CN" i="1" dirty="0"/>
              <a:t>Credit:</a:t>
            </a:r>
            <a:r>
              <a:rPr lang="zh-CN" altLang="en-US" i="1" dirty="0"/>
              <a:t> </a:t>
            </a:r>
            <a:r>
              <a:rPr lang="en-US" i="1" dirty="0"/>
              <a:t>An Introduction to Transfer Learning</a:t>
            </a:r>
            <a:r>
              <a:rPr lang="en-US" altLang="zh-CN" i="1" dirty="0"/>
              <a:t>,</a:t>
            </a:r>
            <a:r>
              <a:rPr lang="zh-CN" altLang="en-US" i="1" dirty="0"/>
              <a:t> </a:t>
            </a:r>
            <a:r>
              <a:rPr lang="en-US" altLang="zh-CN" i="1" dirty="0"/>
              <a:t>Georgian</a:t>
            </a:r>
            <a:r>
              <a:rPr lang="zh-CN" altLang="en-US" i="1" dirty="0"/>
              <a:t> </a:t>
            </a:r>
            <a:r>
              <a:rPr lang="en-US" altLang="zh-CN" i="1" dirty="0"/>
              <a:t>Impact</a:t>
            </a:r>
            <a:r>
              <a:rPr lang="zh-CN" altLang="en-US" i="1" dirty="0"/>
              <a:t> </a:t>
            </a:r>
            <a:r>
              <a:rPr lang="en-US" altLang="zh-CN" i="1" dirty="0"/>
              <a:t>Blog</a:t>
            </a:r>
            <a:endParaRPr lang="en-US" i="1" dirty="0"/>
          </a:p>
          <a:p>
            <a:endParaRPr lang="en-US" i="1" dirty="0"/>
          </a:p>
        </p:txBody>
      </p:sp>
      <p:pic>
        <p:nvPicPr>
          <p:cNvPr id="6" name="Picture 5">
            <a:extLst>
              <a:ext uri="{FF2B5EF4-FFF2-40B4-BE49-F238E27FC236}">
                <a16:creationId xmlns:a16="http://schemas.microsoft.com/office/drawing/2014/main" id="{0C44B05D-5949-9543-94B1-6A575653E5E3}"/>
              </a:ext>
            </a:extLst>
          </p:cNvPr>
          <p:cNvPicPr>
            <a:picLocks noChangeAspect="1"/>
          </p:cNvPicPr>
          <p:nvPr/>
        </p:nvPicPr>
        <p:blipFill>
          <a:blip r:embed="rId4"/>
          <a:stretch>
            <a:fillRect/>
          </a:stretch>
        </p:blipFill>
        <p:spPr>
          <a:xfrm>
            <a:off x="1941443" y="1412738"/>
            <a:ext cx="6917635" cy="4692823"/>
          </a:xfrm>
          <a:prstGeom prst="rect">
            <a:avLst/>
          </a:prstGeom>
        </p:spPr>
      </p:pic>
      <p:sp>
        <p:nvSpPr>
          <p:cNvPr id="3" name="Slide Number Placeholder 2">
            <a:extLst>
              <a:ext uri="{FF2B5EF4-FFF2-40B4-BE49-F238E27FC236}">
                <a16:creationId xmlns:a16="http://schemas.microsoft.com/office/drawing/2014/main" id="{61B27732-14C3-F845-9E0A-2991B09365A4}"/>
              </a:ext>
            </a:extLst>
          </p:cNvPr>
          <p:cNvSpPr>
            <a:spLocks noGrp="1"/>
          </p:cNvSpPr>
          <p:nvPr>
            <p:ph type="sldNum" sz="quarter" idx="12"/>
          </p:nvPr>
        </p:nvSpPr>
        <p:spPr/>
        <p:txBody>
          <a:bodyPr/>
          <a:lstStyle/>
          <a:p>
            <a:fld id="{A433214D-F6BD-3649-B92A-A9A8C8D6DAD8}" type="slidenum">
              <a:rPr lang="en-US" smtClean="0"/>
              <a:t>2</a:t>
            </a:fld>
            <a:endParaRPr lang="en-US"/>
          </a:p>
        </p:txBody>
      </p:sp>
    </p:spTree>
    <p:extLst>
      <p:ext uri="{BB962C8B-B14F-4D97-AF65-F5344CB8AC3E}">
        <p14:creationId xmlns:p14="http://schemas.microsoft.com/office/powerpoint/2010/main" val="21562664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89ED43C-945E-1F4B-ADBB-855741972EFC}"/>
              </a:ext>
            </a:extLst>
          </p:cNvPr>
          <p:cNvPicPr>
            <a:picLocks noChangeAspect="1"/>
          </p:cNvPicPr>
          <p:nvPr/>
        </p:nvPicPr>
        <p:blipFill>
          <a:blip r:embed="rId2"/>
          <a:stretch>
            <a:fillRect/>
          </a:stretch>
        </p:blipFill>
        <p:spPr>
          <a:xfrm>
            <a:off x="1243533" y="0"/>
            <a:ext cx="9704934" cy="6858000"/>
          </a:xfrm>
          <a:prstGeom prst="rect">
            <a:avLst/>
          </a:prstGeom>
        </p:spPr>
      </p:pic>
      <p:sp>
        <p:nvSpPr>
          <p:cNvPr id="2" name="Slide Number Placeholder 1">
            <a:extLst>
              <a:ext uri="{FF2B5EF4-FFF2-40B4-BE49-F238E27FC236}">
                <a16:creationId xmlns:a16="http://schemas.microsoft.com/office/drawing/2014/main" id="{69AFFDDD-EF24-CB4A-AC9F-4208FA0FD01A}"/>
              </a:ext>
            </a:extLst>
          </p:cNvPr>
          <p:cNvSpPr>
            <a:spLocks noGrp="1"/>
          </p:cNvSpPr>
          <p:nvPr>
            <p:ph type="sldNum" sz="quarter" idx="12"/>
          </p:nvPr>
        </p:nvSpPr>
        <p:spPr/>
        <p:txBody>
          <a:bodyPr/>
          <a:lstStyle/>
          <a:p>
            <a:fld id="{A433214D-F6BD-3649-B92A-A9A8C8D6DAD8}" type="slidenum">
              <a:rPr lang="en-US" smtClean="0"/>
              <a:t>20</a:t>
            </a:fld>
            <a:endParaRPr lang="en-US"/>
          </a:p>
        </p:txBody>
      </p:sp>
    </p:spTree>
    <p:extLst>
      <p:ext uri="{BB962C8B-B14F-4D97-AF65-F5344CB8AC3E}">
        <p14:creationId xmlns:p14="http://schemas.microsoft.com/office/powerpoint/2010/main" val="31719026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AC884-48EA-EA42-BB58-135C0532EB16}"/>
              </a:ext>
            </a:extLst>
          </p:cNvPr>
          <p:cNvSpPr>
            <a:spLocks noGrp="1"/>
          </p:cNvSpPr>
          <p:nvPr>
            <p:ph type="title"/>
          </p:nvPr>
        </p:nvSpPr>
        <p:spPr>
          <a:xfrm>
            <a:off x="733269" y="0"/>
            <a:ext cx="10515600" cy="1325563"/>
          </a:xfrm>
        </p:spPr>
        <p:txBody>
          <a:bodyPr/>
          <a:lstStyle/>
          <a:p>
            <a:r>
              <a:rPr lang="en-US" altLang="zh-CN" dirty="0"/>
              <a:t>1.</a:t>
            </a:r>
            <a:r>
              <a:rPr lang="zh-CN" altLang="en-US" dirty="0"/>
              <a:t> </a:t>
            </a:r>
            <a:r>
              <a:rPr lang="en-US" altLang="zh-CN" dirty="0"/>
              <a:t>Instance-Based</a:t>
            </a:r>
            <a:r>
              <a:rPr lang="zh-CN" altLang="en-US" dirty="0"/>
              <a:t>  </a:t>
            </a:r>
            <a:r>
              <a:rPr lang="en-US" altLang="zh-CN" dirty="0"/>
              <a:t>Transfer</a:t>
            </a:r>
            <a:r>
              <a:rPr lang="zh-CN" altLang="en-US" dirty="0"/>
              <a:t> </a:t>
            </a:r>
            <a:r>
              <a:rPr lang="en-US" altLang="zh-CN" dirty="0"/>
              <a:t>Learning</a:t>
            </a:r>
            <a:endParaRPr lang="en-US" dirty="0"/>
          </a:p>
        </p:txBody>
      </p:sp>
      <p:pic>
        <p:nvPicPr>
          <p:cNvPr id="4" name="Content Placeholder 3">
            <a:extLst>
              <a:ext uri="{FF2B5EF4-FFF2-40B4-BE49-F238E27FC236}">
                <a16:creationId xmlns:a16="http://schemas.microsoft.com/office/drawing/2014/main" id="{8B56E801-A467-DC47-A9BB-AC5D2BFD1B9F}"/>
              </a:ext>
            </a:extLst>
          </p:cNvPr>
          <p:cNvPicPr>
            <a:picLocks noGrp="1" noChangeAspect="1"/>
          </p:cNvPicPr>
          <p:nvPr>
            <p:ph idx="1"/>
          </p:nvPr>
        </p:nvPicPr>
        <p:blipFill>
          <a:blip r:embed="rId3"/>
          <a:stretch>
            <a:fillRect/>
          </a:stretch>
        </p:blipFill>
        <p:spPr>
          <a:xfrm>
            <a:off x="1724354" y="852180"/>
            <a:ext cx="7048806" cy="3621660"/>
          </a:xfrm>
          <a:prstGeom prst="rect">
            <a:avLst/>
          </a:prstGeom>
        </p:spPr>
      </p:pic>
      <p:sp>
        <p:nvSpPr>
          <p:cNvPr id="3" name="Rectangle 2">
            <a:extLst>
              <a:ext uri="{FF2B5EF4-FFF2-40B4-BE49-F238E27FC236}">
                <a16:creationId xmlns:a16="http://schemas.microsoft.com/office/drawing/2014/main" id="{3ECA65AC-5674-B147-AA7E-83AA84D1374C}"/>
              </a:ext>
            </a:extLst>
          </p:cNvPr>
          <p:cNvSpPr/>
          <p:nvPr/>
        </p:nvSpPr>
        <p:spPr>
          <a:xfrm>
            <a:off x="385064" y="5051680"/>
            <a:ext cx="10637520" cy="1200329"/>
          </a:xfrm>
          <a:prstGeom prst="rect">
            <a:avLst/>
          </a:prstGeom>
        </p:spPr>
        <p:txBody>
          <a:bodyPr wrap="square">
            <a:spAutoFit/>
          </a:bodyPr>
          <a:lstStyle/>
          <a:p>
            <a:r>
              <a:rPr lang="en-US" dirty="0"/>
              <a:t>Instance-based transfer learning methods try to reweight the samples in the source domain in an attempt to correct for marginal distribution differences. One common solution is to train a binary classifier that separates source samples from target samples and then use this classifier to estimate the source sample weights. This method gives a higher weight to the source samples that are more similar to target samples.</a:t>
            </a:r>
          </a:p>
        </p:txBody>
      </p:sp>
      <p:sp>
        <p:nvSpPr>
          <p:cNvPr id="5" name="TextBox 4">
            <a:extLst>
              <a:ext uri="{FF2B5EF4-FFF2-40B4-BE49-F238E27FC236}">
                <a16:creationId xmlns:a16="http://schemas.microsoft.com/office/drawing/2014/main" id="{115ECA6F-7919-2744-AF61-1E748D24A621}"/>
              </a:ext>
            </a:extLst>
          </p:cNvPr>
          <p:cNvSpPr txBox="1"/>
          <p:nvPr/>
        </p:nvSpPr>
        <p:spPr>
          <a:xfrm>
            <a:off x="8714282" y="3627620"/>
            <a:ext cx="3477718" cy="646331"/>
          </a:xfrm>
          <a:prstGeom prst="rect">
            <a:avLst/>
          </a:prstGeom>
          <a:noFill/>
        </p:spPr>
        <p:txBody>
          <a:bodyPr wrap="square" rtlCol="0">
            <a:spAutoFit/>
          </a:bodyPr>
          <a:lstStyle/>
          <a:p>
            <a:r>
              <a:rPr lang="en-US" dirty="0"/>
              <a:t>A</a:t>
            </a:r>
            <a:r>
              <a:rPr lang="zh-CN" altLang="en-US" dirty="0"/>
              <a:t> </a:t>
            </a:r>
            <a:r>
              <a:rPr lang="en-US" altLang="zh-CN" dirty="0"/>
              <a:t>source</a:t>
            </a:r>
            <a:r>
              <a:rPr lang="zh-CN" altLang="en-US" dirty="0"/>
              <a:t> </a:t>
            </a:r>
            <a:r>
              <a:rPr lang="en-US" altLang="zh-CN" dirty="0"/>
              <a:t>sample’s</a:t>
            </a:r>
            <a:r>
              <a:rPr lang="zh-CN" altLang="en-US" dirty="0"/>
              <a:t> </a:t>
            </a:r>
            <a:r>
              <a:rPr lang="en-US" altLang="zh-CN" dirty="0"/>
              <a:t>probability</a:t>
            </a:r>
            <a:r>
              <a:rPr lang="zh-CN" altLang="en-US" dirty="0"/>
              <a:t> </a:t>
            </a:r>
            <a:r>
              <a:rPr lang="en-US" altLang="zh-CN" dirty="0"/>
              <a:t>of</a:t>
            </a:r>
            <a:r>
              <a:rPr lang="zh-CN" altLang="en-US" dirty="0"/>
              <a:t> </a:t>
            </a:r>
            <a:r>
              <a:rPr lang="en-US" altLang="zh-CN" dirty="0"/>
              <a:t>being</a:t>
            </a:r>
            <a:r>
              <a:rPr lang="zh-CN" altLang="en-US" dirty="0"/>
              <a:t> </a:t>
            </a:r>
            <a:r>
              <a:rPr lang="en-US" altLang="zh-CN" dirty="0"/>
              <a:t>in</a:t>
            </a:r>
            <a:r>
              <a:rPr lang="zh-CN" altLang="en-US" dirty="0"/>
              <a:t> </a:t>
            </a:r>
            <a:r>
              <a:rPr lang="en-US" altLang="zh-CN" dirty="0"/>
              <a:t>target</a:t>
            </a:r>
            <a:r>
              <a:rPr lang="zh-CN" altLang="en-US" dirty="0"/>
              <a:t> </a:t>
            </a:r>
            <a:r>
              <a:rPr lang="en-US" altLang="zh-CN" dirty="0"/>
              <a:t>domains</a:t>
            </a:r>
            <a:endParaRPr lang="en-US" dirty="0"/>
          </a:p>
        </p:txBody>
      </p:sp>
      <p:sp>
        <p:nvSpPr>
          <p:cNvPr id="6" name="TextBox 5">
            <a:extLst>
              <a:ext uri="{FF2B5EF4-FFF2-40B4-BE49-F238E27FC236}">
                <a16:creationId xmlns:a16="http://schemas.microsoft.com/office/drawing/2014/main" id="{AC0FB72B-DBAE-0548-BC37-9FF379214D95}"/>
              </a:ext>
            </a:extLst>
          </p:cNvPr>
          <p:cNvSpPr txBox="1"/>
          <p:nvPr/>
        </p:nvSpPr>
        <p:spPr>
          <a:xfrm>
            <a:off x="3128445" y="6486318"/>
            <a:ext cx="8865394" cy="646331"/>
          </a:xfrm>
          <a:prstGeom prst="rect">
            <a:avLst/>
          </a:prstGeom>
          <a:noFill/>
        </p:spPr>
        <p:txBody>
          <a:bodyPr wrap="square" rtlCol="0">
            <a:spAutoFit/>
          </a:bodyPr>
          <a:lstStyle/>
          <a:p>
            <a:r>
              <a:rPr lang="en-US" altLang="zh-CN" i="1" dirty="0"/>
              <a:t>Credit:</a:t>
            </a:r>
            <a:r>
              <a:rPr lang="zh-CN" altLang="en-US" i="1" dirty="0"/>
              <a:t> </a:t>
            </a:r>
            <a:r>
              <a:rPr lang="en-US" i="1" dirty="0"/>
              <a:t>An Introduction to Transfer Learning</a:t>
            </a:r>
            <a:r>
              <a:rPr lang="en-US" altLang="zh-CN" i="1" dirty="0"/>
              <a:t>,</a:t>
            </a:r>
            <a:r>
              <a:rPr lang="zh-CN" altLang="en-US" i="1" dirty="0"/>
              <a:t> </a:t>
            </a:r>
            <a:r>
              <a:rPr lang="en-US" altLang="zh-CN" i="1" dirty="0"/>
              <a:t>Georgian</a:t>
            </a:r>
            <a:r>
              <a:rPr lang="zh-CN" altLang="en-US" i="1" dirty="0"/>
              <a:t> </a:t>
            </a:r>
            <a:r>
              <a:rPr lang="en-US" altLang="zh-CN" i="1" dirty="0"/>
              <a:t>Impact</a:t>
            </a:r>
            <a:r>
              <a:rPr lang="zh-CN" altLang="en-US" i="1" dirty="0"/>
              <a:t> </a:t>
            </a:r>
            <a:r>
              <a:rPr lang="en-US" altLang="zh-CN" i="1" dirty="0"/>
              <a:t>Blog</a:t>
            </a:r>
            <a:endParaRPr lang="en-US" i="1" dirty="0"/>
          </a:p>
          <a:p>
            <a:endParaRPr lang="en-US" i="1" dirty="0"/>
          </a:p>
        </p:txBody>
      </p:sp>
      <p:sp>
        <p:nvSpPr>
          <p:cNvPr id="7" name="Slide Number Placeholder 6">
            <a:extLst>
              <a:ext uri="{FF2B5EF4-FFF2-40B4-BE49-F238E27FC236}">
                <a16:creationId xmlns:a16="http://schemas.microsoft.com/office/drawing/2014/main" id="{65E6DEB8-D941-E249-A733-4CD1B1BC6F81}"/>
              </a:ext>
            </a:extLst>
          </p:cNvPr>
          <p:cNvSpPr>
            <a:spLocks noGrp="1"/>
          </p:cNvSpPr>
          <p:nvPr>
            <p:ph type="sldNum" sz="quarter" idx="12"/>
          </p:nvPr>
        </p:nvSpPr>
        <p:spPr/>
        <p:txBody>
          <a:bodyPr/>
          <a:lstStyle/>
          <a:p>
            <a:fld id="{A433214D-F6BD-3649-B92A-A9A8C8D6DAD8}" type="slidenum">
              <a:rPr lang="en-US" smtClean="0"/>
              <a:t>21</a:t>
            </a:fld>
            <a:endParaRPr lang="en-US"/>
          </a:p>
        </p:txBody>
      </p:sp>
    </p:spTree>
    <p:extLst>
      <p:ext uri="{BB962C8B-B14F-4D97-AF65-F5344CB8AC3E}">
        <p14:creationId xmlns:p14="http://schemas.microsoft.com/office/powerpoint/2010/main" val="11383091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52722-71E7-3940-92A4-296335EE35DD}"/>
              </a:ext>
            </a:extLst>
          </p:cNvPr>
          <p:cNvSpPr>
            <a:spLocks noGrp="1"/>
          </p:cNvSpPr>
          <p:nvPr>
            <p:ph type="title"/>
          </p:nvPr>
        </p:nvSpPr>
        <p:spPr/>
        <p:txBody>
          <a:bodyPr>
            <a:normAutofit fontScale="90000"/>
          </a:bodyPr>
          <a:lstStyle/>
          <a:p>
            <a:r>
              <a:rPr lang="en-US" altLang="zh-CN" dirty="0"/>
              <a:t>2.</a:t>
            </a:r>
            <a:r>
              <a:rPr lang="zh-CN" altLang="en-US" dirty="0"/>
              <a:t> </a:t>
            </a:r>
            <a:r>
              <a:rPr lang="en-US" altLang="zh-CN" dirty="0"/>
              <a:t>Feature-based</a:t>
            </a:r>
            <a:r>
              <a:rPr lang="zh-CN" altLang="en-US" dirty="0"/>
              <a:t> </a:t>
            </a:r>
            <a:r>
              <a:rPr lang="en-US" altLang="zh-CN" dirty="0"/>
              <a:t>transfer</a:t>
            </a:r>
            <a:r>
              <a:rPr lang="zh-CN" altLang="en-US" dirty="0"/>
              <a:t> </a:t>
            </a:r>
            <a:r>
              <a:rPr lang="en-US" altLang="zh-CN" dirty="0"/>
              <a:t>Learning (for both homogeneous and heterogenous transfer learning)</a:t>
            </a:r>
            <a:r>
              <a:rPr lang="zh-CN" altLang="en-US" dirty="0"/>
              <a:t> </a:t>
            </a:r>
            <a:endParaRPr lang="en-US" dirty="0"/>
          </a:p>
        </p:txBody>
      </p:sp>
      <p:pic>
        <p:nvPicPr>
          <p:cNvPr id="7" name="Content Placeholder 6">
            <a:extLst>
              <a:ext uri="{FF2B5EF4-FFF2-40B4-BE49-F238E27FC236}">
                <a16:creationId xmlns:a16="http://schemas.microsoft.com/office/drawing/2014/main" id="{70489974-E5D9-BF45-9374-1ABE4F1DF465}"/>
              </a:ext>
            </a:extLst>
          </p:cNvPr>
          <p:cNvPicPr>
            <a:picLocks noGrp="1" noChangeAspect="1"/>
          </p:cNvPicPr>
          <p:nvPr>
            <p:ph idx="1"/>
          </p:nvPr>
        </p:nvPicPr>
        <p:blipFill>
          <a:blip r:embed="rId3"/>
          <a:stretch>
            <a:fillRect/>
          </a:stretch>
        </p:blipFill>
        <p:spPr>
          <a:xfrm>
            <a:off x="1235926" y="2821075"/>
            <a:ext cx="9207500" cy="3835400"/>
          </a:xfrm>
        </p:spPr>
      </p:pic>
      <p:sp>
        <p:nvSpPr>
          <p:cNvPr id="3" name="TextBox 2">
            <a:extLst>
              <a:ext uri="{FF2B5EF4-FFF2-40B4-BE49-F238E27FC236}">
                <a16:creationId xmlns:a16="http://schemas.microsoft.com/office/drawing/2014/main" id="{D707F33C-8A62-AF4B-A93F-DD859F93AD7E}"/>
              </a:ext>
            </a:extLst>
          </p:cNvPr>
          <p:cNvSpPr txBox="1"/>
          <p:nvPr/>
        </p:nvSpPr>
        <p:spPr>
          <a:xfrm>
            <a:off x="973328" y="1615440"/>
            <a:ext cx="10322560" cy="923330"/>
          </a:xfrm>
          <a:prstGeom prst="rect">
            <a:avLst/>
          </a:prstGeom>
          <a:noFill/>
        </p:spPr>
        <p:txBody>
          <a:bodyPr wrap="square" rtlCol="0">
            <a:spAutoFit/>
          </a:bodyPr>
          <a:lstStyle/>
          <a:p>
            <a:r>
              <a:rPr lang="en-US" dirty="0"/>
              <a:t>This approach discovers underlying meaningful structures by transforming both of the domains to a common latent feature space — usually of a low dimension — that has predictive qualities while reducing the</a:t>
            </a:r>
            <a:r>
              <a:rPr lang="zh-CN" altLang="en-US" dirty="0"/>
              <a:t> </a:t>
            </a:r>
            <a:r>
              <a:rPr lang="en-US" altLang="zh-CN" dirty="0"/>
              <a:t>impact</a:t>
            </a:r>
            <a:r>
              <a:rPr lang="zh-CN" altLang="en-US" dirty="0"/>
              <a:t> </a:t>
            </a:r>
            <a:r>
              <a:rPr lang="en-US" altLang="zh-CN" dirty="0"/>
              <a:t>of</a:t>
            </a:r>
            <a:r>
              <a:rPr lang="en-US" dirty="0"/>
              <a:t> marginal distribution</a:t>
            </a:r>
            <a:r>
              <a:rPr lang="zh-CN" altLang="en-US" dirty="0"/>
              <a:t> </a:t>
            </a:r>
            <a:r>
              <a:rPr lang="en-US" altLang="zh-CN" dirty="0"/>
              <a:t>differences</a:t>
            </a:r>
            <a:r>
              <a:rPr lang="en-US" dirty="0"/>
              <a:t> between the domain</a:t>
            </a:r>
            <a:r>
              <a:rPr lang="en-US" altLang="zh-CN" dirty="0"/>
              <a:t>s</a:t>
            </a:r>
            <a:r>
              <a:rPr lang="en-US" dirty="0"/>
              <a:t>.</a:t>
            </a:r>
          </a:p>
        </p:txBody>
      </p:sp>
      <p:sp>
        <p:nvSpPr>
          <p:cNvPr id="5" name="TextBox 4">
            <a:extLst>
              <a:ext uri="{FF2B5EF4-FFF2-40B4-BE49-F238E27FC236}">
                <a16:creationId xmlns:a16="http://schemas.microsoft.com/office/drawing/2014/main" id="{5230E900-1078-0048-BA35-989E58FFDB98}"/>
              </a:ext>
            </a:extLst>
          </p:cNvPr>
          <p:cNvSpPr txBox="1"/>
          <p:nvPr/>
        </p:nvSpPr>
        <p:spPr>
          <a:xfrm>
            <a:off x="3128445" y="6486318"/>
            <a:ext cx="8865394" cy="646331"/>
          </a:xfrm>
          <a:prstGeom prst="rect">
            <a:avLst/>
          </a:prstGeom>
          <a:noFill/>
        </p:spPr>
        <p:txBody>
          <a:bodyPr wrap="square" rtlCol="0">
            <a:spAutoFit/>
          </a:bodyPr>
          <a:lstStyle/>
          <a:p>
            <a:r>
              <a:rPr lang="en-US" altLang="zh-CN" i="1" dirty="0"/>
              <a:t>Credit:</a:t>
            </a:r>
            <a:r>
              <a:rPr lang="zh-CN" altLang="en-US" i="1" dirty="0"/>
              <a:t> </a:t>
            </a:r>
            <a:r>
              <a:rPr lang="en-US" i="1" dirty="0"/>
              <a:t>An Introduction to Transfer Learning</a:t>
            </a:r>
            <a:r>
              <a:rPr lang="en-US" altLang="zh-CN" i="1" dirty="0"/>
              <a:t>,</a:t>
            </a:r>
            <a:r>
              <a:rPr lang="zh-CN" altLang="en-US" i="1" dirty="0"/>
              <a:t> </a:t>
            </a:r>
            <a:r>
              <a:rPr lang="en-US" altLang="zh-CN" i="1" dirty="0"/>
              <a:t>Georgian</a:t>
            </a:r>
            <a:r>
              <a:rPr lang="zh-CN" altLang="en-US" i="1" dirty="0"/>
              <a:t> </a:t>
            </a:r>
            <a:r>
              <a:rPr lang="en-US" altLang="zh-CN" i="1" dirty="0"/>
              <a:t>Impact</a:t>
            </a:r>
            <a:r>
              <a:rPr lang="zh-CN" altLang="en-US" i="1" dirty="0"/>
              <a:t> </a:t>
            </a:r>
            <a:r>
              <a:rPr lang="en-US" altLang="zh-CN" i="1" dirty="0"/>
              <a:t>Blog</a:t>
            </a:r>
            <a:endParaRPr lang="en-US" i="1" dirty="0"/>
          </a:p>
          <a:p>
            <a:endParaRPr lang="en-US" i="1" dirty="0"/>
          </a:p>
        </p:txBody>
      </p:sp>
      <p:sp>
        <p:nvSpPr>
          <p:cNvPr id="4" name="Slide Number Placeholder 3">
            <a:extLst>
              <a:ext uri="{FF2B5EF4-FFF2-40B4-BE49-F238E27FC236}">
                <a16:creationId xmlns:a16="http://schemas.microsoft.com/office/drawing/2014/main" id="{51AB875B-B9F0-484F-B561-67AEC7C7C46A}"/>
              </a:ext>
            </a:extLst>
          </p:cNvPr>
          <p:cNvSpPr>
            <a:spLocks noGrp="1"/>
          </p:cNvSpPr>
          <p:nvPr>
            <p:ph type="sldNum" sz="quarter" idx="12"/>
          </p:nvPr>
        </p:nvSpPr>
        <p:spPr/>
        <p:txBody>
          <a:bodyPr/>
          <a:lstStyle/>
          <a:p>
            <a:fld id="{A433214D-F6BD-3649-B92A-A9A8C8D6DAD8}" type="slidenum">
              <a:rPr lang="en-US" smtClean="0"/>
              <a:t>22</a:t>
            </a:fld>
            <a:endParaRPr lang="en-US"/>
          </a:p>
        </p:txBody>
      </p:sp>
    </p:spTree>
    <p:extLst>
      <p:ext uri="{BB962C8B-B14F-4D97-AF65-F5344CB8AC3E}">
        <p14:creationId xmlns:p14="http://schemas.microsoft.com/office/powerpoint/2010/main" val="33114689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1FDBFC9-98EF-6646-B2D3-F24AB674EF14}"/>
              </a:ext>
            </a:extLst>
          </p:cNvPr>
          <p:cNvPicPr>
            <a:picLocks noChangeAspect="1"/>
          </p:cNvPicPr>
          <p:nvPr/>
        </p:nvPicPr>
        <p:blipFill>
          <a:blip r:embed="rId2"/>
          <a:stretch>
            <a:fillRect/>
          </a:stretch>
        </p:blipFill>
        <p:spPr>
          <a:xfrm>
            <a:off x="1243533" y="0"/>
            <a:ext cx="9704934" cy="6858000"/>
          </a:xfrm>
          <a:prstGeom prst="rect">
            <a:avLst/>
          </a:prstGeom>
        </p:spPr>
      </p:pic>
      <p:sp>
        <p:nvSpPr>
          <p:cNvPr id="2" name="Slide Number Placeholder 1">
            <a:extLst>
              <a:ext uri="{FF2B5EF4-FFF2-40B4-BE49-F238E27FC236}">
                <a16:creationId xmlns:a16="http://schemas.microsoft.com/office/drawing/2014/main" id="{D4FBB15F-45C6-7449-9E15-E75014C73498}"/>
              </a:ext>
            </a:extLst>
          </p:cNvPr>
          <p:cNvSpPr>
            <a:spLocks noGrp="1"/>
          </p:cNvSpPr>
          <p:nvPr>
            <p:ph type="sldNum" sz="quarter" idx="12"/>
          </p:nvPr>
        </p:nvSpPr>
        <p:spPr/>
        <p:txBody>
          <a:bodyPr/>
          <a:lstStyle/>
          <a:p>
            <a:fld id="{A433214D-F6BD-3649-B92A-A9A8C8D6DAD8}" type="slidenum">
              <a:rPr lang="en-US" smtClean="0"/>
              <a:t>23</a:t>
            </a:fld>
            <a:endParaRPr lang="en-US"/>
          </a:p>
        </p:txBody>
      </p:sp>
    </p:spTree>
    <p:extLst>
      <p:ext uri="{BB962C8B-B14F-4D97-AF65-F5344CB8AC3E}">
        <p14:creationId xmlns:p14="http://schemas.microsoft.com/office/powerpoint/2010/main" val="36908627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D00E442-1C3F-7B45-AD3C-0D94FDE342B6}"/>
              </a:ext>
            </a:extLst>
          </p:cNvPr>
          <p:cNvPicPr>
            <a:picLocks noChangeAspect="1"/>
          </p:cNvPicPr>
          <p:nvPr/>
        </p:nvPicPr>
        <p:blipFill>
          <a:blip r:embed="rId2"/>
          <a:stretch>
            <a:fillRect/>
          </a:stretch>
        </p:blipFill>
        <p:spPr>
          <a:xfrm>
            <a:off x="1243533" y="0"/>
            <a:ext cx="9704934" cy="6858000"/>
          </a:xfrm>
          <a:prstGeom prst="rect">
            <a:avLst/>
          </a:prstGeom>
        </p:spPr>
      </p:pic>
      <p:sp>
        <p:nvSpPr>
          <p:cNvPr id="3" name="Slide Number Placeholder 2">
            <a:extLst>
              <a:ext uri="{FF2B5EF4-FFF2-40B4-BE49-F238E27FC236}">
                <a16:creationId xmlns:a16="http://schemas.microsoft.com/office/drawing/2014/main" id="{CE1AC2D2-59FF-7146-8FC0-0A61BB04141D}"/>
              </a:ext>
            </a:extLst>
          </p:cNvPr>
          <p:cNvSpPr>
            <a:spLocks noGrp="1"/>
          </p:cNvSpPr>
          <p:nvPr>
            <p:ph type="sldNum" sz="quarter" idx="12"/>
          </p:nvPr>
        </p:nvSpPr>
        <p:spPr/>
        <p:txBody>
          <a:bodyPr/>
          <a:lstStyle/>
          <a:p>
            <a:fld id="{A433214D-F6BD-3649-B92A-A9A8C8D6DAD8}" type="slidenum">
              <a:rPr lang="en-US" smtClean="0"/>
              <a:t>24</a:t>
            </a:fld>
            <a:endParaRPr lang="en-US"/>
          </a:p>
        </p:txBody>
      </p:sp>
    </p:spTree>
    <p:extLst>
      <p:ext uri="{BB962C8B-B14F-4D97-AF65-F5344CB8AC3E}">
        <p14:creationId xmlns:p14="http://schemas.microsoft.com/office/powerpoint/2010/main" val="38476225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F45F899-E4EA-9B43-ABBB-B87687AB1339}"/>
              </a:ext>
            </a:extLst>
          </p:cNvPr>
          <p:cNvPicPr>
            <a:picLocks noChangeAspect="1"/>
          </p:cNvPicPr>
          <p:nvPr/>
        </p:nvPicPr>
        <p:blipFill>
          <a:blip r:embed="rId2"/>
          <a:stretch>
            <a:fillRect/>
          </a:stretch>
        </p:blipFill>
        <p:spPr>
          <a:xfrm>
            <a:off x="1243533" y="0"/>
            <a:ext cx="9704934" cy="6858000"/>
          </a:xfrm>
          <a:prstGeom prst="rect">
            <a:avLst/>
          </a:prstGeom>
        </p:spPr>
      </p:pic>
      <p:sp>
        <p:nvSpPr>
          <p:cNvPr id="3" name="Slide Number Placeholder 2">
            <a:extLst>
              <a:ext uri="{FF2B5EF4-FFF2-40B4-BE49-F238E27FC236}">
                <a16:creationId xmlns:a16="http://schemas.microsoft.com/office/drawing/2014/main" id="{8B01E0C9-D48A-C24D-B033-B61683DCCC1C}"/>
              </a:ext>
            </a:extLst>
          </p:cNvPr>
          <p:cNvSpPr>
            <a:spLocks noGrp="1"/>
          </p:cNvSpPr>
          <p:nvPr>
            <p:ph type="sldNum" sz="quarter" idx="12"/>
          </p:nvPr>
        </p:nvSpPr>
        <p:spPr/>
        <p:txBody>
          <a:bodyPr/>
          <a:lstStyle/>
          <a:p>
            <a:fld id="{A433214D-F6BD-3649-B92A-A9A8C8D6DAD8}" type="slidenum">
              <a:rPr lang="en-US" smtClean="0"/>
              <a:t>25</a:t>
            </a:fld>
            <a:endParaRPr lang="en-US"/>
          </a:p>
        </p:txBody>
      </p:sp>
    </p:spTree>
    <p:extLst>
      <p:ext uri="{BB962C8B-B14F-4D97-AF65-F5344CB8AC3E}">
        <p14:creationId xmlns:p14="http://schemas.microsoft.com/office/powerpoint/2010/main" val="4205891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85DB426-E89D-6B47-90A2-3BF4F1B924F5}"/>
              </a:ext>
            </a:extLst>
          </p:cNvPr>
          <p:cNvPicPr>
            <a:picLocks noChangeAspect="1"/>
          </p:cNvPicPr>
          <p:nvPr/>
        </p:nvPicPr>
        <p:blipFill>
          <a:blip r:embed="rId2"/>
          <a:stretch>
            <a:fillRect/>
          </a:stretch>
        </p:blipFill>
        <p:spPr>
          <a:xfrm>
            <a:off x="1243533" y="0"/>
            <a:ext cx="9704934" cy="6858000"/>
          </a:xfrm>
          <a:prstGeom prst="rect">
            <a:avLst/>
          </a:prstGeom>
        </p:spPr>
      </p:pic>
      <p:sp>
        <p:nvSpPr>
          <p:cNvPr id="3" name="Slide Number Placeholder 2">
            <a:extLst>
              <a:ext uri="{FF2B5EF4-FFF2-40B4-BE49-F238E27FC236}">
                <a16:creationId xmlns:a16="http://schemas.microsoft.com/office/drawing/2014/main" id="{7B391FB0-56BB-474F-911C-12A71107F480}"/>
              </a:ext>
            </a:extLst>
          </p:cNvPr>
          <p:cNvSpPr>
            <a:spLocks noGrp="1"/>
          </p:cNvSpPr>
          <p:nvPr>
            <p:ph type="sldNum" sz="quarter" idx="12"/>
          </p:nvPr>
        </p:nvSpPr>
        <p:spPr/>
        <p:txBody>
          <a:bodyPr/>
          <a:lstStyle/>
          <a:p>
            <a:fld id="{A433214D-F6BD-3649-B92A-A9A8C8D6DAD8}" type="slidenum">
              <a:rPr lang="en-US" smtClean="0"/>
              <a:t>26</a:t>
            </a:fld>
            <a:endParaRPr lang="en-US"/>
          </a:p>
        </p:txBody>
      </p:sp>
    </p:spTree>
    <p:extLst>
      <p:ext uri="{BB962C8B-B14F-4D97-AF65-F5344CB8AC3E}">
        <p14:creationId xmlns:p14="http://schemas.microsoft.com/office/powerpoint/2010/main" val="17056764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2C04F5-AE6B-834F-B269-84C28A9441F1}"/>
              </a:ext>
            </a:extLst>
          </p:cNvPr>
          <p:cNvPicPr>
            <a:picLocks noChangeAspect="1"/>
          </p:cNvPicPr>
          <p:nvPr/>
        </p:nvPicPr>
        <p:blipFill>
          <a:blip r:embed="rId2"/>
          <a:stretch>
            <a:fillRect/>
          </a:stretch>
        </p:blipFill>
        <p:spPr>
          <a:xfrm>
            <a:off x="1243533" y="0"/>
            <a:ext cx="9704934" cy="6858000"/>
          </a:xfrm>
          <a:prstGeom prst="rect">
            <a:avLst/>
          </a:prstGeom>
        </p:spPr>
      </p:pic>
      <p:sp>
        <p:nvSpPr>
          <p:cNvPr id="3" name="Slide Number Placeholder 2">
            <a:extLst>
              <a:ext uri="{FF2B5EF4-FFF2-40B4-BE49-F238E27FC236}">
                <a16:creationId xmlns:a16="http://schemas.microsoft.com/office/drawing/2014/main" id="{BBCF8249-C7C0-1945-B062-72676564ACD0}"/>
              </a:ext>
            </a:extLst>
          </p:cNvPr>
          <p:cNvSpPr>
            <a:spLocks noGrp="1"/>
          </p:cNvSpPr>
          <p:nvPr>
            <p:ph type="sldNum" sz="quarter" idx="12"/>
          </p:nvPr>
        </p:nvSpPr>
        <p:spPr/>
        <p:txBody>
          <a:bodyPr/>
          <a:lstStyle/>
          <a:p>
            <a:fld id="{A433214D-F6BD-3649-B92A-A9A8C8D6DAD8}" type="slidenum">
              <a:rPr lang="en-US" smtClean="0"/>
              <a:t>27</a:t>
            </a:fld>
            <a:endParaRPr lang="en-US"/>
          </a:p>
        </p:txBody>
      </p:sp>
    </p:spTree>
    <p:extLst>
      <p:ext uri="{BB962C8B-B14F-4D97-AF65-F5344CB8AC3E}">
        <p14:creationId xmlns:p14="http://schemas.microsoft.com/office/powerpoint/2010/main" val="12051096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75CA5A-2194-604A-AF79-2355119F438B}"/>
              </a:ext>
            </a:extLst>
          </p:cNvPr>
          <p:cNvPicPr>
            <a:picLocks noChangeAspect="1"/>
          </p:cNvPicPr>
          <p:nvPr/>
        </p:nvPicPr>
        <p:blipFill>
          <a:blip r:embed="rId2"/>
          <a:stretch>
            <a:fillRect/>
          </a:stretch>
        </p:blipFill>
        <p:spPr>
          <a:xfrm>
            <a:off x="1243533" y="0"/>
            <a:ext cx="9704934" cy="6858000"/>
          </a:xfrm>
          <a:prstGeom prst="rect">
            <a:avLst/>
          </a:prstGeom>
        </p:spPr>
      </p:pic>
      <p:sp>
        <p:nvSpPr>
          <p:cNvPr id="3" name="Slide Number Placeholder 2">
            <a:extLst>
              <a:ext uri="{FF2B5EF4-FFF2-40B4-BE49-F238E27FC236}">
                <a16:creationId xmlns:a16="http://schemas.microsoft.com/office/drawing/2014/main" id="{4834994E-230D-BC4F-900D-70E329A438DA}"/>
              </a:ext>
            </a:extLst>
          </p:cNvPr>
          <p:cNvSpPr>
            <a:spLocks noGrp="1"/>
          </p:cNvSpPr>
          <p:nvPr>
            <p:ph type="sldNum" sz="quarter" idx="12"/>
          </p:nvPr>
        </p:nvSpPr>
        <p:spPr/>
        <p:txBody>
          <a:bodyPr/>
          <a:lstStyle/>
          <a:p>
            <a:fld id="{A433214D-F6BD-3649-B92A-A9A8C8D6DAD8}" type="slidenum">
              <a:rPr lang="en-US" smtClean="0"/>
              <a:t>28</a:t>
            </a:fld>
            <a:endParaRPr lang="en-US"/>
          </a:p>
        </p:txBody>
      </p:sp>
    </p:spTree>
    <p:extLst>
      <p:ext uri="{BB962C8B-B14F-4D97-AF65-F5344CB8AC3E}">
        <p14:creationId xmlns:p14="http://schemas.microsoft.com/office/powerpoint/2010/main" val="28489164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63BE9FC-7326-744F-8D8D-5801ADAEB609}"/>
              </a:ext>
            </a:extLst>
          </p:cNvPr>
          <p:cNvPicPr>
            <a:picLocks noChangeAspect="1"/>
          </p:cNvPicPr>
          <p:nvPr/>
        </p:nvPicPr>
        <p:blipFill>
          <a:blip r:embed="rId2"/>
          <a:stretch>
            <a:fillRect/>
          </a:stretch>
        </p:blipFill>
        <p:spPr>
          <a:xfrm>
            <a:off x="1243533" y="0"/>
            <a:ext cx="9704934" cy="6858000"/>
          </a:xfrm>
          <a:prstGeom prst="rect">
            <a:avLst/>
          </a:prstGeom>
        </p:spPr>
      </p:pic>
      <p:sp>
        <p:nvSpPr>
          <p:cNvPr id="3" name="Slide Number Placeholder 2">
            <a:extLst>
              <a:ext uri="{FF2B5EF4-FFF2-40B4-BE49-F238E27FC236}">
                <a16:creationId xmlns:a16="http://schemas.microsoft.com/office/drawing/2014/main" id="{EAED143B-9A2F-244A-85DB-E8E23D39687A}"/>
              </a:ext>
            </a:extLst>
          </p:cNvPr>
          <p:cNvSpPr>
            <a:spLocks noGrp="1"/>
          </p:cNvSpPr>
          <p:nvPr>
            <p:ph type="sldNum" sz="quarter" idx="12"/>
          </p:nvPr>
        </p:nvSpPr>
        <p:spPr/>
        <p:txBody>
          <a:bodyPr/>
          <a:lstStyle/>
          <a:p>
            <a:fld id="{A433214D-F6BD-3649-B92A-A9A8C8D6DAD8}" type="slidenum">
              <a:rPr lang="en-US" smtClean="0"/>
              <a:t>29</a:t>
            </a:fld>
            <a:endParaRPr lang="en-US"/>
          </a:p>
        </p:txBody>
      </p:sp>
    </p:spTree>
    <p:extLst>
      <p:ext uri="{BB962C8B-B14F-4D97-AF65-F5344CB8AC3E}">
        <p14:creationId xmlns:p14="http://schemas.microsoft.com/office/powerpoint/2010/main" val="36903972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1DB5F5-612F-5B4B-8008-3E9D21B1D4D1}"/>
              </a:ext>
            </a:extLst>
          </p:cNvPr>
          <p:cNvSpPr>
            <a:spLocks noGrp="1"/>
          </p:cNvSpPr>
          <p:nvPr>
            <p:ph type="title"/>
          </p:nvPr>
        </p:nvSpPr>
        <p:spPr>
          <a:xfrm>
            <a:off x="99391" y="365125"/>
            <a:ext cx="11688417" cy="1325563"/>
          </a:xfrm>
        </p:spPr>
        <p:txBody>
          <a:bodyPr>
            <a:noAutofit/>
          </a:bodyPr>
          <a:lstStyle/>
          <a:p>
            <a:r>
              <a:rPr lang="en-US" altLang="zh-CN" sz="3600" dirty="0"/>
              <a:t>Transfer</a:t>
            </a:r>
            <a:r>
              <a:rPr lang="zh-CN" altLang="en-US" sz="3600" dirty="0"/>
              <a:t> </a:t>
            </a:r>
            <a:r>
              <a:rPr lang="en-US" altLang="zh-CN" sz="3600" dirty="0"/>
              <a:t>Learning</a:t>
            </a:r>
            <a:r>
              <a:rPr lang="zh-CN" altLang="en-US" sz="3600" dirty="0"/>
              <a:t> </a:t>
            </a:r>
            <a:r>
              <a:rPr lang="en-US" sz="3600" dirty="0"/>
              <a:t>uses knowledge from other existing domains (source) during the learning process for a new domain (target)</a:t>
            </a:r>
          </a:p>
        </p:txBody>
      </p:sp>
      <p:pic>
        <p:nvPicPr>
          <p:cNvPr id="4" name="Content Placeholder 3">
            <a:extLst>
              <a:ext uri="{FF2B5EF4-FFF2-40B4-BE49-F238E27FC236}">
                <a16:creationId xmlns:a16="http://schemas.microsoft.com/office/drawing/2014/main" id="{16A6627C-8D25-2146-A45D-DDCE3C20C94C}"/>
              </a:ext>
            </a:extLst>
          </p:cNvPr>
          <p:cNvPicPr>
            <a:picLocks noGrp="1" noChangeAspect="1"/>
          </p:cNvPicPr>
          <p:nvPr>
            <p:ph idx="1"/>
          </p:nvPr>
        </p:nvPicPr>
        <p:blipFill>
          <a:blip r:embed="rId3"/>
          <a:stretch>
            <a:fillRect/>
          </a:stretch>
        </p:blipFill>
        <p:spPr>
          <a:xfrm>
            <a:off x="1093190" y="1825625"/>
            <a:ext cx="10005619" cy="4351338"/>
          </a:xfrm>
          <a:prstGeom prst="rect">
            <a:avLst/>
          </a:prstGeom>
        </p:spPr>
      </p:pic>
      <p:sp>
        <p:nvSpPr>
          <p:cNvPr id="5" name="TextBox 4">
            <a:extLst>
              <a:ext uri="{FF2B5EF4-FFF2-40B4-BE49-F238E27FC236}">
                <a16:creationId xmlns:a16="http://schemas.microsoft.com/office/drawing/2014/main" id="{184B46FA-404B-BD45-883B-FF40D5649BD2}"/>
              </a:ext>
            </a:extLst>
          </p:cNvPr>
          <p:cNvSpPr txBox="1"/>
          <p:nvPr/>
        </p:nvSpPr>
        <p:spPr>
          <a:xfrm>
            <a:off x="3128445" y="6486318"/>
            <a:ext cx="8865394" cy="646331"/>
          </a:xfrm>
          <a:prstGeom prst="rect">
            <a:avLst/>
          </a:prstGeom>
          <a:noFill/>
        </p:spPr>
        <p:txBody>
          <a:bodyPr wrap="square" rtlCol="0">
            <a:spAutoFit/>
          </a:bodyPr>
          <a:lstStyle/>
          <a:p>
            <a:r>
              <a:rPr lang="en-US" altLang="zh-CN" i="1" dirty="0"/>
              <a:t>Credit:</a:t>
            </a:r>
            <a:r>
              <a:rPr lang="zh-CN" altLang="en-US" i="1" dirty="0"/>
              <a:t> </a:t>
            </a:r>
            <a:r>
              <a:rPr lang="en-US" i="1" dirty="0"/>
              <a:t>An Introduction to Transfer Learning</a:t>
            </a:r>
            <a:r>
              <a:rPr lang="en-US" altLang="zh-CN" i="1" dirty="0"/>
              <a:t>,</a:t>
            </a:r>
            <a:r>
              <a:rPr lang="zh-CN" altLang="en-US" i="1" dirty="0"/>
              <a:t> </a:t>
            </a:r>
            <a:r>
              <a:rPr lang="en-US" altLang="zh-CN" i="1" dirty="0"/>
              <a:t>Georgian</a:t>
            </a:r>
            <a:r>
              <a:rPr lang="zh-CN" altLang="en-US" i="1" dirty="0"/>
              <a:t> </a:t>
            </a:r>
            <a:r>
              <a:rPr lang="en-US" altLang="zh-CN" i="1" dirty="0"/>
              <a:t>Impact</a:t>
            </a:r>
            <a:r>
              <a:rPr lang="zh-CN" altLang="en-US" i="1" dirty="0"/>
              <a:t> </a:t>
            </a:r>
            <a:r>
              <a:rPr lang="en-US" altLang="zh-CN" i="1" dirty="0"/>
              <a:t>Blog</a:t>
            </a:r>
            <a:endParaRPr lang="en-US" i="1" dirty="0"/>
          </a:p>
          <a:p>
            <a:endParaRPr lang="en-US" i="1" dirty="0"/>
          </a:p>
        </p:txBody>
      </p:sp>
      <p:sp>
        <p:nvSpPr>
          <p:cNvPr id="3" name="Slide Number Placeholder 2">
            <a:extLst>
              <a:ext uri="{FF2B5EF4-FFF2-40B4-BE49-F238E27FC236}">
                <a16:creationId xmlns:a16="http://schemas.microsoft.com/office/drawing/2014/main" id="{96A8E55E-0D2D-B54F-933D-97B1C5069B1D}"/>
              </a:ext>
            </a:extLst>
          </p:cNvPr>
          <p:cNvSpPr>
            <a:spLocks noGrp="1"/>
          </p:cNvSpPr>
          <p:nvPr>
            <p:ph type="sldNum" sz="quarter" idx="12"/>
          </p:nvPr>
        </p:nvSpPr>
        <p:spPr/>
        <p:txBody>
          <a:bodyPr/>
          <a:lstStyle/>
          <a:p>
            <a:fld id="{A433214D-F6BD-3649-B92A-A9A8C8D6DAD8}" type="slidenum">
              <a:rPr lang="en-US" smtClean="0"/>
              <a:t>3</a:t>
            </a:fld>
            <a:endParaRPr lang="en-US"/>
          </a:p>
        </p:txBody>
      </p:sp>
    </p:spTree>
    <p:extLst>
      <p:ext uri="{BB962C8B-B14F-4D97-AF65-F5344CB8AC3E}">
        <p14:creationId xmlns:p14="http://schemas.microsoft.com/office/powerpoint/2010/main" val="12246006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C4DE598-9D7E-A241-8568-DD2D8D44A710}"/>
              </a:ext>
            </a:extLst>
          </p:cNvPr>
          <p:cNvPicPr>
            <a:picLocks noChangeAspect="1"/>
          </p:cNvPicPr>
          <p:nvPr/>
        </p:nvPicPr>
        <p:blipFill>
          <a:blip r:embed="rId2"/>
          <a:stretch>
            <a:fillRect/>
          </a:stretch>
        </p:blipFill>
        <p:spPr>
          <a:xfrm>
            <a:off x="1243533" y="0"/>
            <a:ext cx="9704934" cy="6858000"/>
          </a:xfrm>
          <a:prstGeom prst="rect">
            <a:avLst/>
          </a:prstGeom>
        </p:spPr>
      </p:pic>
      <p:sp>
        <p:nvSpPr>
          <p:cNvPr id="3" name="Slide Number Placeholder 2">
            <a:extLst>
              <a:ext uri="{FF2B5EF4-FFF2-40B4-BE49-F238E27FC236}">
                <a16:creationId xmlns:a16="http://schemas.microsoft.com/office/drawing/2014/main" id="{56C81617-EFC5-8141-9D66-B19D0080BAD1}"/>
              </a:ext>
            </a:extLst>
          </p:cNvPr>
          <p:cNvSpPr>
            <a:spLocks noGrp="1"/>
          </p:cNvSpPr>
          <p:nvPr>
            <p:ph type="sldNum" sz="quarter" idx="12"/>
          </p:nvPr>
        </p:nvSpPr>
        <p:spPr/>
        <p:txBody>
          <a:bodyPr/>
          <a:lstStyle/>
          <a:p>
            <a:fld id="{A433214D-F6BD-3649-B92A-A9A8C8D6DAD8}" type="slidenum">
              <a:rPr lang="en-US" smtClean="0"/>
              <a:t>30</a:t>
            </a:fld>
            <a:endParaRPr lang="en-US"/>
          </a:p>
        </p:txBody>
      </p:sp>
    </p:spTree>
    <p:extLst>
      <p:ext uri="{BB962C8B-B14F-4D97-AF65-F5344CB8AC3E}">
        <p14:creationId xmlns:p14="http://schemas.microsoft.com/office/powerpoint/2010/main" val="22507432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CA9FDF-6F97-A443-B5A3-1CA9D8B4F084}"/>
              </a:ext>
            </a:extLst>
          </p:cNvPr>
          <p:cNvPicPr>
            <a:picLocks noChangeAspect="1"/>
          </p:cNvPicPr>
          <p:nvPr/>
        </p:nvPicPr>
        <p:blipFill>
          <a:blip r:embed="rId2"/>
          <a:stretch>
            <a:fillRect/>
          </a:stretch>
        </p:blipFill>
        <p:spPr>
          <a:xfrm>
            <a:off x="1243533" y="0"/>
            <a:ext cx="9704934" cy="6858000"/>
          </a:xfrm>
          <a:prstGeom prst="rect">
            <a:avLst/>
          </a:prstGeom>
        </p:spPr>
      </p:pic>
      <p:sp>
        <p:nvSpPr>
          <p:cNvPr id="3" name="Slide Number Placeholder 2">
            <a:extLst>
              <a:ext uri="{FF2B5EF4-FFF2-40B4-BE49-F238E27FC236}">
                <a16:creationId xmlns:a16="http://schemas.microsoft.com/office/drawing/2014/main" id="{CB02BA88-A86D-A446-8B6F-AB9F4052850D}"/>
              </a:ext>
            </a:extLst>
          </p:cNvPr>
          <p:cNvSpPr>
            <a:spLocks noGrp="1"/>
          </p:cNvSpPr>
          <p:nvPr>
            <p:ph type="sldNum" sz="quarter" idx="12"/>
          </p:nvPr>
        </p:nvSpPr>
        <p:spPr/>
        <p:txBody>
          <a:bodyPr/>
          <a:lstStyle/>
          <a:p>
            <a:fld id="{A433214D-F6BD-3649-B92A-A9A8C8D6DAD8}" type="slidenum">
              <a:rPr lang="en-US" smtClean="0"/>
              <a:t>31</a:t>
            </a:fld>
            <a:endParaRPr lang="en-US"/>
          </a:p>
        </p:txBody>
      </p:sp>
    </p:spTree>
    <p:extLst>
      <p:ext uri="{BB962C8B-B14F-4D97-AF65-F5344CB8AC3E}">
        <p14:creationId xmlns:p14="http://schemas.microsoft.com/office/powerpoint/2010/main" val="31383791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369C7-F136-BA4C-9B2A-5FD21162B75F}"/>
              </a:ext>
            </a:extLst>
          </p:cNvPr>
          <p:cNvSpPr>
            <a:spLocks noGrp="1"/>
          </p:cNvSpPr>
          <p:nvPr>
            <p:ph type="title"/>
          </p:nvPr>
        </p:nvSpPr>
        <p:spPr/>
        <p:txBody>
          <a:bodyPr/>
          <a:lstStyle/>
          <a:p>
            <a:r>
              <a:rPr lang="en-US" altLang="zh-CN" b="1" dirty="0"/>
              <a:t>3.</a:t>
            </a:r>
            <a:r>
              <a:rPr lang="zh-CN" altLang="en-US" b="1" dirty="0"/>
              <a:t> </a:t>
            </a:r>
            <a:r>
              <a:rPr lang="en-US" b="1" dirty="0"/>
              <a:t>Parameter-based Approaches</a:t>
            </a:r>
            <a:endParaRPr lang="en-US" dirty="0"/>
          </a:p>
        </p:txBody>
      </p:sp>
      <p:sp>
        <p:nvSpPr>
          <p:cNvPr id="6" name="Content Placeholder 5">
            <a:extLst>
              <a:ext uri="{FF2B5EF4-FFF2-40B4-BE49-F238E27FC236}">
                <a16:creationId xmlns:a16="http://schemas.microsoft.com/office/drawing/2014/main" id="{6955B6FB-E0FC-104E-B4AC-880E359A2F0E}"/>
              </a:ext>
            </a:extLst>
          </p:cNvPr>
          <p:cNvSpPr>
            <a:spLocks noGrp="1"/>
          </p:cNvSpPr>
          <p:nvPr>
            <p:ph idx="1"/>
          </p:nvPr>
        </p:nvSpPr>
        <p:spPr>
          <a:xfrm>
            <a:off x="434009" y="1600338"/>
            <a:ext cx="6397487" cy="4820340"/>
          </a:xfrm>
        </p:spPr>
        <p:txBody>
          <a:bodyPr>
            <a:normAutofit fontScale="92500" lnSpcReduction="20000"/>
          </a:bodyPr>
          <a:lstStyle/>
          <a:p>
            <a:r>
              <a:rPr lang="en-US" dirty="0"/>
              <a:t>Idea</a:t>
            </a:r>
            <a:r>
              <a:rPr lang="en-US" altLang="zh-CN" dirty="0"/>
              <a:t>:</a:t>
            </a:r>
            <a:r>
              <a:rPr lang="en-US" dirty="0"/>
              <a:t> a well-trained model on the source domain has learned a well-defined structure, and if two tasks are related, this structure can be transferred to the target model.</a:t>
            </a:r>
          </a:p>
          <a:p>
            <a:endParaRPr lang="en-US" dirty="0"/>
          </a:p>
          <a:p>
            <a:r>
              <a:rPr lang="en-US" altLang="zh-CN" dirty="0"/>
              <a:t>How:</a:t>
            </a:r>
            <a:r>
              <a:rPr lang="zh-CN" altLang="en-US" dirty="0"/>
              <a:t>  </a:t>
            </a:r>
            <a:r>
              <a:rPr lang="en-US" altLang="zh-CN" dirty="0"/>
              <a:t>Instead</a:t>
            </a:r>
            <a:r>
              <a:rPr lang="zh-CN" altLang="en-US" dirty="0"/>
              <a:t> </a:t>
            </a:r>
            <a:r>
              <a:rPr lang="en-US" altLang="zh-CN" dirty="0"/>
              <a:t>of</a:t>
            </a:r>
            <a:r>
              <a:rPr lang="zh-CN" altLang="en-US" dirty="0"/>
              <a:t> </a:t>
            </a:r>
            <a:r>
              <a:rPr lang="en-US" altLang="zh-CN" dirty="0"/>
              <a:t>starting</a:t>
            </a:r>
            <a:r>
              <a:rPr lang="zh-CN" altLang="en-US" dirty="0"/>
              <a:t> </a:t>
            </a:r>
            <a:r>
              <a:rPr lang="en-US" altLang="zh-CN" dirty="0"/>
              <a:t>with</a:t>
            </a:r>
            <a:r>
              <a:rPr lang="zh-CN" altLang="en-US" dirty="0"/>
              <a:t> </a:t>
            </a:r>
            <a:r>
              <a:rPr lang="en-US" altLang="zh-CN" dirty="0"/>
              <a:t>random</a:t>
            </a:r>
            <a:r>
              <a:rPr lang="zh-CN" altLang="en-US" dirty="0"/>
              <a:t> </a:t>
            </a:r>
            <a:r>
              <a:rPr lang="en-US" altLang="zh-CN" dirty="0"/>
              <a:t>weights,</a:t>
            </a:r>
            <a:r>
              <a:rPr lang="zh-CN" altLang="en-US" dirty="0"/>
              <a:t> </a:t>
            </a:r>
            <a:r>
              <a:rPr lang="en-US" altLang="zh-CN" dirty="0"/>
              <a:t>s</a:t>
            </a:r>
            <a:r>
              <a:rPr lang="en-US" dirty="0"/>
              <a:t>tart with the previously trained weights from another similar domain (source) and then fine-tune the weights specifically for a new domain (target). </a:t>
            </a:r>
          </a:p>
          <a:p>
            <a:pPr lvl="1"/>
            <a:r>
              <a:rPr lang="en-US" altLang="zh-CN" dirty="0"/>
              <a:t>S</a:t>
            </a:r>
            <a:r>
              <a:rPr lang="en-US" dirty="0"/>
              <a:t>ave time</a:t>
            </a:r>
          </a:p>
          <a:p>
            <a:pPr lvl="1"/>
            <a:r>
              <a:rPr lang="en-US" altLang="zh-CN" dirty="0"/>
              <a:t>Requires</a:t>
            </a:r>
            <a:r>
              <a:rPr lang="zh-CN" altLang="en-US" dirty="0"/>
              <a:t> </a:t>
            </a:r>
            <a:r>
              <a:rPr lang="en-US" dirty="0"/>
              <a:t>much less labeled data.</a:t>
            </a:r>
          </a:p>
          <a:p>
            <a:pPr lvl="1"/>
            <a:r>
              <a:rPr lang="en-US" altLang="zh-CN" dirty="0"/>
              <a:t>Improve</a:t>
            </a:r>
            <a:r>
              <a:rPr lang="en-US" dirty="0"/>
              <a:t> robustness</a:t>
            </a:r>
          </a:p>
        </p:txBody>
      </p:sp>
      <p:pic>
        <p:nvPicPr>
          <p:cNvPr id="7" name="Picture 6">
            <a:extLst>
              <a:ext uri="{FF2B5EF4-FFF2-40B4-BE49-F238E27FC236}">
                <a16:creationId xmlns:a16="http://schemas.microsoft.com/office/drawing/2014/main" id="{D9CA17DE-B812-0044-A939-259772E0D31B}"/>
              </a:ext>
            </a:extLst>
          </p:cNvPr>
          <p:cNvPicPr>
            <a:picLocks noChangeAspect="1"/>
          </p:cNvPicPr>
          <p:nvPr/>
        </p:nvPicPr>
        <p:blipFill>
          <a:blip r:embed="rId3"/>
          <a:stretch>
            <a:fillRect/>
          </a:stretch>
        </p:blipFill>
        <p:spPr>
          <a:xfrm>
            <a:off x="6954393" y="1762540"/>
            <a:ext cx="4468981" cy="4376360"/>
          </a:xfrm>
          <a:prstGeom prst="rect">
            <a:avLst/>
          </a:prstGeom>
        </p:spPr>
      </p:pic>
      <p:sp>
        <p:nvSpPr>
          <p:cNvPr id="3" name="Slide Number Placeholder 2">
            <a:extLst>
              <a:ext uri="{FF2B5EF4-FFF2-40B4-BE49-F238E27FC236}">
                <a16:creationId xmlns:a16="http://schemas.microsoft.com/office/drawing/2014/main" id="{044451B6-C18A-2B41-B0A0-CF6FECD1D5E5}"/>
              </a:ext>
            </a:extLst>
          </p:cNvPr>
          <p:cNvSpPr>
            <a:spLocks noGrp="1"/>
          </p:cNvSpPr>
          <p:nvPr>
            <p:ph type="sldNum" sz="quarter" idx="12"/>
          </p:nvPr>
        </p:nvSpPr>
        <p:spPr/>
        <p:txBody>
          <a:bodyPr/>
          <a:lstStyle/>
          <a:p>
            <a:fld id="{A433214D-F6BD-3649-B92A-A9A8C8D6DAD8}" type="slidenum">
              <a:rPr lang="en-US" smtClean="0"/>
              <a:t>32</a:t>
            </a:fld>
            <a:endParaRPr lang="en-US"/>
          </a:p>
        </p:txBody>
      </p:sp>
    </p:spTree>
    <p:extLst>
      <p:ext uri="{BB962C8B-B14F-4D97-AF65-F5344CB8AC3E}">
        <p14:creationId xmlns:p14="http://schemas.microsoft.com/office/powerpoint/2010/main" val="30792976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8EF6150E-EDFD-4E29-A05C-469644C47D74}" type="slidenum">
              <a:rPr lang="zh-CN" altLang="en-US" smtClean="0"/>
              <a:t>33</a:t>
            </a:fld>
            <a:endParaRPr lang="zh-CN" altLang="en-US"/>
          </a:p>
        </p:txBody>
      </p:sp>
      <p:sp>
        <p:nvSpPr>
          <p:cNvPr id="5" name="标题 4"/>
          <p:cNvSpPr>
            <a:spLocks noGrp="1"/>
          </p:cNvSpPr>
          <p:nvPr>
            <p:ph type="title"/>
          </p:nvPr>
        </p:nvSpPr>
        <p:spPr>
          <a:xfrm>
            <a:off x="0" y="261586"/>
            <a:ext cx="12344400" cy="518776"/>
          </a:xfrm>
        </p:spPr>
        <p:txBody>
          <a:bodyPr/>
          <a:lstStyle/>
          <a:p>
            <a:r>
              <a:rPr lang="en-US" altLang="zh-CN" dirty="0"/>
              <a:t>ROCKA:</a:t>
            </a:r>
            <a:r>
              <a:rPr lang="zh-CN" altLang="en-US" dirty="0"/>
              <a:t> </a:t>
            </a:r>
            <a:r>
              <a:rPr lang="en-US" altLang="zh-CN" dirty="0"/>
              <a:t>Clustering + Transfer Learning to reduce training overhead</a:t>
            </a:r>
            <a:endParaRPr lang="zh-CN" altLang="en-US" dirty="0"/>
          </a:p>
        </p:txBody>
      </p:sp>
      <p:graphicFrame>
        <p:nvGraphicFramePr>
          <p:cNvPr id="7" name="表格 6">
            <a:extLst>
              <a:ext uri="{FF2B5EF4-FFF2-40B4-BE49-F238E27FC236}">
                <a16:creationId xmlns:a16="http://schemas.microsoft.com/office/drawing/2014/main" id="{8639D133-D8C5-B349-923F-76A22C9ACB59}"/>
              </a:ext>
            </a:extLst>
          </p:cNvPr>
          <p:cNvGraphicFramePr>
            <a:graphicFrameLocks noGrp="1"/>
          </p:cNvGraphicFramePr>
          <p:nvPr>
            <p:extLst>
              <p:ext uri="{D42A27DB-BD31-4B8C-83A1-F6EECF244321}">
                <p14:modId xmlns:p14="http://schemas.microsoft.com/office/powerpoint/2010/main" val="3072216661"/>
              </p:ext>
            </p:extLst>
          </p:nvPr>
        </p:nvGraphicFramePr>
        <p:xfrm>
          <a:off x="125896" y="4988734"/>
          <a:ext cx="11354982" cy="1381760"/>
        </p:xfrm>
        <a:graphic>
          <a:graphicData uri="http://schemas.openxmlformats.org/drawingml/2006/table">
            <a:tbl>
              <a:tblPr firstRow="1" bandRow="1">
                <a:tableStyleId>{2A488322-F2BA-4B5B-9748-0D474271808F}</a:tableStyleId>
              </a:tblPr>
              <a:tblGrid>
                <a:gridCol w="2162853">
                  <a:extLst>
                    <a:ext uri="{9D8B030D-6E8A-4147-A177-3AD203B41FA5}">
                      <a16:colId xmlns:a16="http://schemas.microsoft.com/office/drawing/2014/main" val="2817293894"/>
                    </a:ext>
                  </a:extLst>
                </a:gridCol>
                <a:gridCol w="2661159">
                  <a:extLst>
                    <a:ext uri="{9D8B030D-6E8A-4147-A177-3AD203B41FA5}">
                      <a16:colId xmlns:a16="http://schemas.microsoft.com/office/drawing/2014/main" val="1001655786"/>
                    </a:ext>
                  </a:extLst>
                </a:gridCol>
                <a:gridCol w="3265485">
                  <a:extLst>
                    <a:ext uri="{9D8B030D-6E8A-4147-A177-3AD203B41FA5}">
                      <a16:colId xmlns:a16="http://schemas.microsoft.com/office/drawing/2014/main" val="1296930430"/>
                    </a:ext>
                  </a:extLst>
                </a:gridCol>
                <a:gridCol w="3265485">
                  <a:extLst>
                    <a:ext uri="{9D8B030D-6E8A-4147-A177-3AD203B41FA5}">
                      <a16:colId xmlns:a16="http://schemas.microsoft.com/office/drawing/2014/main" val="2354419211"/>
                    </a:ext>
                  </a:extLst>
                </a:gridCol>
              </a:tblGrid>
              <a:tr h="370840">
                <a:tc>
                  <a:txBody>
                    <a:bodyPr/>
                    <a:lstStyle/>
                    <a:p>
                      <a:endParaRPr lang="zh-CN" altLang="en-US" dirty="0"/>
                    </a:p>
                  </a:txBody>
                  <a:tcPr/>
                </a:tc>
                <a:tc>
                  <a:txBody>
                    <a:bodyPr/>
                    <a:lstStyle/>
                    <a:p>
                      <a:r>
                        <a:rPr lang="en-US" altLang="zh-CN" dirty="0"/>
                        <a:t>Original DONUT [WWW2018]</a:t>
                      </a:r>
                      <a:endParaRPr lang="zh-CN" altLang="en-US" dirty="0"/>
                    </a:p>
                  </a:txBody>
                  <a:tcPr/>
                </a:tc>
                <a:tc>
                  <a:txBody>
                    <a:bodyPr/>
                    <a:lstStyle/>
                    <a:p>
                      <a:r>
                        <a:rPr lang="en-US" altLang="zh-CN" dirty="0"/>
                        <a:t>ROCKA+DONUT+KPI-specific threshold</a:t>
                      </a:r>
                      <a:endParaRPr lang="zh-CN" altLang="en-US" dirty="0"/>
                    </a:p>
                  </a:txBody>
                  <a:tcPr/>
                </a:tc>
                <a:tc>
                  <a:txBody>
                    <a:bodyPr/>
                    <a:lstStyle/>
                    <a:p>
                      <a:r>
                        <a:rPr lang="en-US" altLang="zh-CN" dirty="0"/>
                        <a:t>ROCKA+DONUT</a:t>
                      </a:r>
                      <a:endParaRPr lang="zh-CN" altLang="en-US" dirty="0"/>
                    </a:p>
                  </a:txBody>
                  <a:tcPr/>
                </a:tc>
                <a:extLst>
                  <a:ext uri="{0D108BD9-81ED-4DB2-BD59-A6C34878D82A}">
                    <a16:rowId xmlns:a16="http://schemas.microsoft.com/office/drawing/2014/main" val="3361882881"/>
                  </a:ext>
                </a:extLst>
              </a:tr>
              <a:tr h="370840">
                <a:tc>
                  <a:txBody>
                    <a:bodyPr/>
                    <a:lstStyle/>
                    <a:p>
                      <a:r>
                        <a:rPr lang="en-US" altLang="zh-CN" dirty="0"/>
                        <a:t>Avg. F-score</a:t>
                      </a:r>
                      <a:endParaRPr lang="zh-CN" altLang="en-US" dirty="0"/>
                    </a:p>
                  </a:txBody>
                  <a:tcPr/>
                </a:tc>
                <a:tc>
                  <a:txBody>
                    <a:bodyPr/>
                    <a:lstStyle/>
                    <a:p>
                      <a:r>
                        <a:rPr lang="en-US" altLang="zh-CN" dirty="0"/>
                        <a:t>0.89</a:t>
                      </a:r>
                      <a:endParaRPr lang="zh-CN" altLang="en-US" dirty="0"/>
                    </a:p>
                  </a:txBody>
                  <a:tcPr/>
                </a:tc>
                <a:tc>
                  <a:txBody>
                    <a:bodyPr/>
                    <a:lstStyle/>
                    <a:p>
                      <a:r>
                        <a:rPr lang="en-US" altLang="zh-CN" dirty="0"/>
                        <a:t>0.88</a:t>
                      </a:r>
                      <a:endParaRPr lang="zh-CN" altLang="en-US" dirty="0"/>
                    </a:p>
                  </a:txBody>
                  <a:tcPr/>
                </a:tc>
                <a:tc>
                  <a:txBody>
                    <a:bodyPr/>
                    <a:lstStyle/>
                    <a:p>
                      <a:r>
                        <a:rPr lang="en-US" altLang="zh-CN" dirty="0"/>
                        <a:t>0.76</a:t>
                      </a:r>
                      <a:endParaRPr lang="zh-CN" altLang="en-US" dirty="0"/>
                    </a:p>
                  </a:txBody>
                  <a:tcPr/>
                </a:tc>
                <a:extLst>
                  <a:ext uri="{0D108BD9-81ED-4DB2-BD59-A6C34878D82A}">
                    <a16:rowId xmlns:a16="http://schemas.microsoft.com/office/drawing/2014/main" val="3817618902"/>
                  </a:ext>
                </a:extLst>
              </a:tr>
              <a:tr h="370840">
                <a:tc>
                  <a:txBody>
                    <a:bodyPr/>
                    <a:lstStyle/>
                    <a:p>
                      <a:r>
                        <a:rPr lang="en-US" altLang="zh-CN" dirty="0"/>
                        <a:t>Total training time (s)</a:t>
                      </a:r>
                      <a:endParaRPr lang="zh-CN" altLang="en-US" dirty="0"/>
                    </a:p>
                  </a:txBody>
                  <a:tcPr/>
                </a:tc>
                <a:tc>
                  <a:txBody>
                    <a:bodyPr/>
                    <a:lstStyle/>
                    <a:p>
                      <a:r>
                        <a:rPr lang="en-US" altLang="zh-CN" dirty="0"/>
                        <a:t>51621</a:t>
                      </a:r>
                      <a:endParaRPr lang="zh-CN" altLang="en-US" dirty="0"/>
                    </a:p>
                  </a:txBody>
                  <a:tcPr/>
                </a:tc>
                <a:tc>
                  <a:txBody>
                    <a:bodyPr/>
                    <a:lstStyle/>
                    <a:p>
                      <a:r>
                        <a:rPr lang="en-US" altLang="zh-CN" dirty="0"/>
                        <a:t>5145</a:t>
                      </a:r>
                      <a:endParaRPr lang="zh-CN" altLang="en-US" dirty="0"/>
                    </a:p>
                  </a:txBody>
                  <a:tcPr/>
                </a:tc>
                <a:tc>
                  <a:txBody>
                    <a:bodyPr/>
                    <a:lstStyle/>
                    <a:p>
                      <a:r>
                        <a:rPr lang="en-US" altLang="zh-CN" dirty="0"/>
                        <a:t>5145</a:t>
                      </a:r>
                      <a:endParaRPr lang="zh-CN" altLang="en-US" dirty="0"/>
                    </a:p>
                  </a:txBody>
                  <a:tcPr/>
                </a:tc>
                <a:extLst>
                  <a:ext uri="{0D108BD9-81ED-4DB2-BD59-A6C34878D82A}">
                    <a16:rowId xmlns:a16="http://schemas.microsoft.com/office/drawing/2014/main" val="3851945348"/>
                  </a:ext>
                </a:extLst>
              </a:tr>
            </a:tbl>
          </a:graphicData>
        </a:graphic>
      </p:graphicFrame>
      <p:pic>
        <p:nvPicPr>
          <p:cNvPr id="8" name="图片 6">
            <a:extLst>
              <a:ext uri="{FF2B5EF4-FFF2-40B4-BE49-F238E27FC236}">
                <a16:creationId xmlns:a16="http://schemas.microsoft.com/office/drawing/2014/main" id="{781EF7A2-65C0-704E-AC60-34BFC56D45C3}"/>
              </a:ext>
            </a:extLst>
          </p:cNvPr>
          <p:cNvPicPr>
            <a:picLocks noChangeAspect="1"/>
          </p:cNvPicPr>
          <p:nvPr/>
        </p:nvPicPr>
        <p:blipFill>
          <a:blip r:embed="rId3"/>
          <a:stretch>
            <a:fillRect/>
          </a:stretch>
        </p:blipFill>
        <p:spPr>
          <a:xfrm>
            <a:off x="2798363" y="936833"/>
            <a:ext cx="5058245" cy="3694224"/>
          </a:xfrm>
          <a:prstGeom prst="rect">
            <a:avLst/>
          </a:prstGeom>
        </p:spPr>
      </p:pic>
      <p:sp>
        <p:nvSpPr>
          <p:cNvPr id="10" name="TextBox 9"/>
          <p:cNvSpPr txBox="1"/>
          <p:nvPr/>
        </p:nvSpPr>
        <p:spPr>
          <a:xfrm>
            <a:off x="9473053" y="1795388"/>
            <a:ext cx="1502955" cy="307777"/>
          </a:xfrm>
          <a:prstGeom prst="rect">
            <a:avLst/>
          </a:prstGeom>
          <a:noFill/>
        </p:spPr>
        <p:txBody>
          <a:bodyPr wrap="square" rtlCol="0">
            <a:spAutoFit/>
          </a:bodyPr>
          <a:lstStyle/>
          <a:p>
            <a:r>
              <a:rPr lang="en-US" altLang="zh-CN" sz="1400" b="1" dirty="0" err="1">
                <a:solidFill>
                  <a:srgbClr val="0070C0"/>
                </a:solidFill>
              </a:rPr>
              <a:t>IWQoS</a:t>
            </a:r>
            <a:r>
              <a:rPr lang="zh-CN" altLang="en-US" sz="1400" b="1" dirty="0">
                <a:solidFill>
                  <a:srgbClr val="0070C0"/>
                </a:solidFill>
              </a:rPr>
              <a:t> </a:t>
            </a:r>
            <a:r>
              <a:rPr lang="en-US" altLang="zh-CN" sz="1400" b="1" dirty="0">
                <a:solidFill>
                  <a:srgbClr val="0070C0"/>
                </a:solidFill>
              </a:rPr>
              <a:t>2018</a:t>
            </a:r>
            <a:endParaRPr lang="en-US" sz="1400" b="1" dirty="0">
              <a:solidFill>
                <a:srgbClr val="0070C0"/>
              </a:solidFill>
            </a:endParaRPr>
          </a:p>
        </p:txBody>
      </p:sp>
    </p:spTree>
    <p:extLst>
      <p:ext uri="{BB962C8B-B14F-4D97-AF65-F5344CB8AC3E}">
        <p14:creationId xmlns:p14="http://schemas.microsoft.com/office/powerpoint/2010/main" val="19827518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22AF729-4853-534F-9AFD-893FA1A79AEF}"/>
              </a:ext>
            </a:extLst>
          </p:cNvPr>
          <p:cNvPicPr>
            <a:picLocks noChangeAspect="1"/>
          </p:cNvPicPr>
          <p:nvPr/>
        </p:nvPicPr>
        <p:blipFill>
          <a:blip r:embed="rId2"/>
          <a:stretch>
            <a:fillRect/>
          </a:stretch>
        </p:blipFill>
        <p:spPr>
          <a:xfrm>
            <a:off x="1243533" y="0"/>
            <a:ext cx="9704934" cy="6858000"/>
          </a:xfrm>
          <a:prstGeom prst="rect">
            <a:avLst/>
          </a:prstGeom>
        </p:spPr>
      </p:pic>
      <p:sp>
        <p:nvSpPr>
          <p:cNvPr id="2" name="Slide Number Placeholder 1">
            <a:extLst>
              <a:ext uri="{FF2B5EF4-FFF2-40B4-BE49-F238E27FC236}">
                <a16:creationId xmlns:a16="http://schemas.microsoft.com/office/drawing/2014/main" id="{2B9AE093-879A-734B-B61E-34500FE3628B}"/>
              </a:ext>
            </a:extLst>
          </p:cNvPr>
          <p:cNvSpPr>
            <a:spLocks noGrp="1"/>
          </p:cNvSpPr>
          <p:nvPr>
            <p:ph type="sldNum" sz="quarter" idx="12"/>
          </p:nvPr>
        </p:nvSpPr>
        <p:spPr/>
        <p:txBody>
          <a:bodyPr/>
          <a:lstStyle/>
          <a:p>
            <a:fld id="{A433214D-F6BD-3649-B92A-A9A8C8D6DAD8}" type="slidenum">
              <a:rPr lang="en-US" smtClean="0"/>
              <a:t>34</a:t>
            </a:fld>
            <a:endParaRPr lang="en-US"/>
          </a:p>
        </p:txBody>
      </p:sp>
    </p:spTree>
    <p:extLst>
      <p:ext uri="{BB962C8B-B14F-4D97-AF65-F5344CB8AC3E}">
        <p14:creationId xmlns:p14="http://schemas.microsoft.com/office/powerpoint/2010/main" val="36333212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29A3B45-9F27-A041-96F0-2EA1DD35E7A7}"/>
              </a:ext>
            </a:extLst>
          </p:cNvPr>
          <p:cNvPicPr>
            <a:picLocks noChangeAspect="1"/>
          </p:cNvPicPr>
          <p:nvPr/>
        </p:nvPicPr>
        <p:blipFill>
          <a:blip r:embed="rId3"/>
          <a:stretch>
            <a:fillRect/>
          </a:stretch>
        </p:blipFill>
        <p:spPr>
          <a:xfrm>
            <a:off x="1243533" y="0"/>
            <a:ext cx="9704934" cy="6858000"/>
          </a:xfrm>
          <a:prstGeom prst="rect">
            <a:avLst/>
          </a:prstGeom>
        </p:spPr>
      </p:pic>
      <p:sp>
        <p:nvSpPr>
          <p:cNvPr id="2" name="Slide Number Placeholder 1">
            <a:extLst>
              <a:ext uri="{FF2B5EF4-FFF2-40B4-BE49-F238E27FC236}">
                <a16:creationId xmlns:a16="http://schemas.microsoft.com/office/drawing/2014/main" id="{58C6D581-C2AA-4F4C-B457-080AA2CBC222}"/>
              </a:ext>
            </a:extLst>
          </p:cNvPr>
          <p:cNvSpPr>
            <a:spLocks noGrp="1"/>
          </p:cNvSpPr>
          <p:nvPr>
            <p:ph type="sldNum" sz="quarter" idx="12"/>
          </p:nvPr>
        </p:nvSpPr>
        <p:spPr/>
        <p:txBody>
          <a:bodyPr/>
          <a:lstStyle/>
          <a:p>
            <a:fld id="{A433214D-F6BD-3649-B92A-A9A8C8D6DAD8}" type="slidenum">
              <a:rPr lang="en-US" smtClean="0"/>
              <a:t>35</a:t>
            </a:fld>
            <a:endParaRPr lang="en-US"/>
          </a:p>
        </p:txBody>
      </p:sp>
    </p:spTree>
    <p:extLst>
      <p:ext uri="{BB962C8B-B14F-4D97-AF65-F5344CB8AC3E}">
        <p14:creationId xmlns:p14="http://schemas.microsoft.com/office/powerpoint/2010/main" val="31293708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6B57E-B423-5244-BE60-DA44829CC385}"/>
              </a:ext>
            </a:extLst>
          </p:cNvPr>
          <p:cNvSpPr>
            <a:spLocks noGrp="1"/>
          </p:cNvSpPr>
          <p:nvPr>
            <p:ph type="title"/>
          </p:nvPr>
        </p:nvSpPr>
        <p:spPr/>
        <p:txBody>
          <a:bodyPr/>
          <a:lstStyle/>
          <a:p>
            <a:r>
              <a:rPr lang="en-US" altLang="zh-CN" dirty="0"/>
              <a:t>Real-World</a:t>
            </a:r>
            <a:r>
              <a:rPr lang="zh-CN" altLang="en-US" dirty="0"/>
              <a:t> </a:t>
            </a:r>
            <a:r>
              <a:rPr lang="en-US" altLang="zh-CN" dirty="0"/>
              <a:t>Application:</a:t>
            </a:r>
            <a:r>
              <a:rPr lang="zh-CN" altLang="en-US" dirty="0"/>
              <a:t> </a:t>
            </a:r>
            <a:r>
              <a:rPr lang="en-US" altLang="zh-CN" dirty="0"/>
              <a:t>Dealing</a:t>
            </a:r>
            <a:r>
              <a:rPr lang="zh-CN" altLang="en-US" dirty="0"/>
              <a:t> </a:t>
            </a:r>
            <a:r>
              <a:rPr lang="en-US" altLang="zh-CN" dirty="0"/>
              <a:t>with</a:t>
            </a:r>
            <a:r>
              <a:rPr lang="zh-CN" altLang="en-US" dirty="0"/>
              <a:t> </a:t>
            </a:r>
            <a:r>
              <a:rPr lang="en-US" altLang="zh-CN" dirty="0"/>
              <a:t>Domain</a:t>
            </a:r>
            <a:r>
              <a:rPr lang="zh-CN" altLang="en-US" dirty="0"/>
              <a:t> </a:t>
            </a:r>
            <a:r>
              <a:rPr lang="en-US" altLang="zh-CN" dirty="0"/>
              <a:t>Shift/Concept</a:t>
            </a:r>
            <a:r>
              <a:rPr lang="zh-CN" altLang="en-US" dirty="0"/>
              <a:t> </a:t>
            </a:r>
            <a:r>
              <a:rPr lang="en-US" altLang="zh-CN" dirty="0"/>
              <a:t>Drift</a:t>
            </a:r>
            <a:endParaRPr lang="en-US" dirty="0"/>
          </a:p>
        </p:txBody>
      </p:sp>
      <p:pic>
        <p:nvPicPr>
          <p:cNvPr id="4" name="Content Placeholder 3">
            <a:extLst>
              <a:ext uri="{FF2B5EF4-FFF2-40B4-BE49-F238E27FC236}">
                <a16:creationId xmlns:a16="http://schemas.microsoft.com/office/drawing/2014/main" id="{186E1C90-036B-544D-8CC7-EF5D9AD2C2BE}"/>
              </a:ext>
            </a:extLst>
          </p:cNvPr>
          <p:cNvPicPr>
            <a:picLocks noGrp="1" noChangeAspect="1"/>
          </p:cNvPicPr>
          <p:nvPr>
            <p:ph idx="1"/>
          </p:nvPr>
        </p:nvPicPr>
        <p:blipFill>
          <a:blip r:embed="rId3"/>
          <a:stretch>
            <a:fillRect/>
          </a:stretch>
        </p:blipFill>
        <p:spPr>
          <a:xfrm>
            <a:off x="2824286" y="1825625"/>
            <a:ext cx="6543427" cy="4351338"/>
          </a:xfrm>
          <a:prstGeom prst="rect">
            <a:avLst/>
          </a:prstGeom>
        </p:spPr>
      </p:pic>
      <p:sp>
        <p:nvSpPr>
          <p:cNvPr id="5" name="TextBox 4">
            <a:extLst>
              <a:ext uri="{FF2B5EF4-FFF2-40B4-BE49-F238E27FC236}">
                <a16:creationId xmlns:a16="http://schemas.microsoft.com/office/drawing/2014/main" id="{28F6D131-86E5-FB4A-959C-E5FCA979ED78}"/>
              </a:ext>
            </a:extLst>
          </p:cNvPr>
          <p:cNvSpPr txBox="1"/>
          <p:nvPr/>
        </p:nvSpPr>
        <p:spPr>
          <a:xfrm>
            <a:off x="3128445" y="6486318"/>
            <a:ext cx="8865394" cy="646331"/>
          </a:xfrm>
          <a:prstGeom prst="rect">
            <a:avLst/>
          </a:prstGeom>
          <a:noFill/>
        </p:spPr>
        <p:txBody>
          <a:bodyPr wrap="square" rtlCol="0">
            <a:spAutoFit/>
          </a:bodyPr>
          <a:lstStyle/>
          <a:p>
            <a:r>
              <a:rPr lang="en-US" altLang="zh-CN" i="1" dirty="0"/>
              <a:t>Credit:</a:t>
            </a:r>
            <a:r>
              <a:rPr lang="zh-CN" altLang="en-US" i="1" dirty="0"/>
              <a:t> </a:t>
            </a:r>
            <a:r>
              <a:rPr lang="en-US" i="1" dirty="0"/>
              <a:t>An Introduction to Transfer Learning</a:t>
            </a:r>
            <a:r>
              <a:rPr lang="en-US" altLang="zh-CN" i="1" dirty="0"/>
              <a:t>,</a:t>
            </a:r>
            <a:r>
              <a:rPr lang="zh-CN" altLang="en-US" i="1" dirty="0"/>
              <a:t> </a:t>
            </a:r>
            <a:r>
              <a:rPr lang="en-US" altLang="zh-CN" i="1" dirty="0"/>
              <a:t>Georgian</a:t>
            </a:r>
            <a:r>
              <a:rPr lang="zh-CN" altLang="en-US" i="1" dirty="0"/>
              <a:t> </a:t>
            </a:r>
            <a:r>
              <a:rPr lang="en-US" altLang="zh-CN" i="1" dirty="0"/>
              <a:t>Impact</a:t>
            </a:r>
            <a:r>
              <a:rPr lang="zh-CN" altLang="en-US" i="1" dirty="0"/>
              <a:t> </a:t>
            </a:r>
            <a:r>
              <a:rPr lang="en-US" altLang="zh-CN" i="1" dirty="0"/>
              <a:t>Blog</a:t>
            </a:r>
            <a:endParaRPr lang="en-US" i="1" dirty="0"/>
          </a:p>
          <a:p>
            <a:endParaRPr lang="en-US" i="1" dirty="0"/>
          </a:p>
        </p:txBody>
      </p:sp>
      <p:sp>
        <p:nvSpPr>
          <p:cNvPr id="3" name="Slide Number Placeholder 2">
            <a:extLst>
              <a:ext uri="{FF2B5EF4-FFF2-40B4-BE49-F238E27FC236}">
                <a16:creationId xmlns:a16="http://schemas.microsoft.com/office/drawing/2014/main" id="{8C62CB7C-AFDB-6A4D-B0F1-B3F88C57DEF2}"/>
              </a:ext>
            </a:extLst>
          </p:cNvPr>
          <p:cNvSpPr>
            <a:spLocks noGrp="1"/>
          </p:cNvSpPr>
          <p:nvPr>
            <p:ph type="sldNum" sz="quarter" idx="12"/>
          </p:nvPr>
        </p:nvSpPr>
        <p:spPr/>
        <p:txBody>
          <a:bodyPr/>
          <a:lstStyle/>
          <a:p>
            <a:fld id="{A433214D-F6BD-3649-B92A-A9A8C8D6DAD8}" type="slidenum">
              <a:rPr lang="en-US" smtClean="0"/>
              <a:t>36</a:t>
            </a:fld>
            <a:endParaRPr lang="en-US"/>
          </a:p>
        </p:txBody>
      </p:sp>
    </p:spTree>
    <p:extLst>
      <p:ext uri="{BB962C8B-B14F-4D97-AF65-F5344CB8AC3E}">
        <p14:creationId xmlns:p14="http://schemas.microsoft.com/office/powerpoint/2010/main" val="4563248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74257851-9E16-46AC-9BC9-5AB3D32DCC82}" type="slidenum">
              <a:rPr lang="zh-CN" altLang="en-US" smtClean="0"/>
              <a:t>37</a:t>
            </a:fld>
            <a:endParaRPr lang="zh-CN" altLang="en-US"/>
          </a:p>
        </p:txBody>
      </p:sp>
      <p:grpSp>
        <p:nvGrpSpPr>
          <p:cNvPr id="4" name="组合 3">
            <a:extLst>
              <a:ext uri="{FF2B5EF4-FFF2-40B4-BE49-F238E27FC236}">
                <a16:creationId xmlns:a16="http://schemas.microsoft.com/office/drawing/2014/main" id="{3DD354EE-54A3-BF4A-9DFE-E9FB6A773F32}"/>
              </a:ext>
            </a:extLst>
          </p:cNvPr>
          <p:cNvGrpSpPr/>
          <p:nvPr/>
        </p:nvGrpSpPr>
        <p:grpSpPr>
          <a:xfrm>
            <a:off x="651438" y="1630089"/>
            <a:ext cx="10872856" cy="2772300"/>
            <a:chOff x="659572" y="2042850"/>
            <a:chExt cx="10872856" cy="2772300"/>
          </a:xfrm>
        </p:grpSpPr>
        <p:sp>
          <p:nvSpPr>
            <p:cNvPr id="37" name="矩形 36">
              <a:extLst>
                <a:ext uri="{FF2B5EF4-FFF2-40B4-BE49-F238E27FC236}">
                  <a16:creationId xmlns:a16="http://schemas.microsoft.com/office/drawing/2014/main" id="{85E18CFF-BAEC-3446-B886-92A43B87CE0D}"/>
                </a:ext>
              </a:extLst>
            </p:cNvPr>
            <p:cNvSpPr/>
            <p:nvPr/>
          </p:nvSpPr>
          <p:spPr>
            <a:xfrm>
              <a:off x="2684014" y="2804887"/>
              <a:ext cx="1512000" cy="57307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solidFill>
                    <a:schemeClr val="tx1"/>
                  </a:solidFill>
                </a:rPr>
                <a:t>Improved </a:t>
              </a:r>
            </a:p>
            <a:p>
              <a:pPr algn="ctr"/>
              <a:r>
                <a:rPr lang="en-US" altLang="zh-CN" sz="1200" dirty="0">
                  <a:solidFill>
                    <a:schemeClr val="tx1"/>
                  </a:solidFill>
                </a:rPr>
                <a:t>Singular Spectrum Transform</a:t>
              </a:r>
            </a:p>
          </p:txBody>
        </p:sp>
        <p:sp>
          <p:nvSpPr>
            <p:cNvPr id="38" name="矩形 37">
              <a:extLst>
                <a:ext uri="{FF2B5EF4-FFF2-40B4-BE49-F238E27FC236}">
                  <a16:creationId xmlns:a16="http://schemas.microsoft.com/office/drawing/2014/main" id="{1823760E-A5ED-6746-BE79-524A29579EEA}"/>
                </a:ext>
              </a:extLst>
            </p:cNvPr>
            <p:cNvSpPr/>
            <p:nvPr/>
          </p:nvSpPr>
          <p:spPr>
            <a:xfrm>
              <a:off x="2684014" y="3944179"/>
              <a:ext cx="1512000" cy="57307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solidFill>
                    <a:schemeClr val="tx1"/>
                  </a:solidFill>
                </a:rPr>
                <a:t>Extreme Value</a:t>
              </a:r>
            </a:p>
            <a:p>
              <a:pPr algn="ctr"/>
              <a:r>
                <a:rPr lang="en-US" altLang="zh-CN" sz="1600" dirty="0">
                  <a:solidFill>
                    <a:schemeClr val="tx1"/>
                  </a:solidFill>
                </a:rPr>
                <a:t>Theory</a:t>
              </a:r>
            </a:p>
          </p:txBody>
        </p:sp>
        <p:sp>
          <p:nvSpPr>
            <p:cNvPr id="39" name="矩形 38">
              <a:extLst>
                <a:ext uri="{FF2B5EF4-FFF2-40B4-BE49-F238E27FC236}">
                  <a16:creationId xmlns:a16="http://schemas.microsoft.com/office/drawing/2014/main" id="{7F5B8C05-9761-4F45-97E1-C5A8F089E526}"/>
                </a:ext>
              </a:extLst>
            </p:cNvPr>
            <p:cNvSpPr/>
            <p:nvPr/>
          </p:nvSpPr>
          <p:spPr>
            <a:xfrm>
              <a:off x="2516328" y="2042850"/>
              <a:ext cx="1861827" cy="2772300"/>
            </a:xfrm>
            <a:prstGeom prst="rect">
              <a:avLst/>
            </a:prstGeom>
            <a:noFill/>
            <a:ln>
              <a:solidFill>
                <a:srgbClr val="7F7F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1400">
                <a:solidFill>
                  <a:srgbClr val="7F7F7F"/>
                </a:solidFill>
              </a:endParaRPr>
            </a:p>
          </p:txBody>
        </p:sp>
        <p:sp>
          <p:nvSpPr>
            <p:cNvPr id="41" name="矩形 40">
              <a:extLst>
                <a:ext uri="{FF2B5EF4-FFF2-40B4-BE49-F238E27FC236}">
                  <a16:creationId xmlns:a16="http://schemas.microsoft.com/office/drawing/2014/main" id="{EB89CB52-C7F5-BE47-AE6E-8047D6C22224}"/>
                </a:ext>
              </a:extLst>
            </p:cNvPr>
            <p:cNvSpPr/>
            <p:nvPr/>
          </p:nvSpPr>
          <p:spPr>
            <a:xfrm>
              <a:off x="2913116" y="2202636"/>
              <a:ext cx="1132041" cy="369332"/>
            </a:xfrm>
            <a:prstGeom prst="rect">
              <a:avLst/>
            </a:prstGeom>
          </p:spPr>
          <p:txBody>
            <a:bodyPr wrap="none">
              <a:spAutoFit/>
            </a:bodyPr>
            <a:lstStyle/>
            <a:p>
              <a:pPr lvl="0" algn="ctr"/>
              <a:r>
                <a:rPr lang="en-US" altLang="zh-CN" b="1" dirty="0" err="1">
                  <a:solidFill>
                    <a:prstClr val="black"/>
                  </a:solidFill>
                </a:rPr>
                <a:t>iSST</a:t>
              </a:r>
              <a:r>
                <a:rPr lang="en-US" altLang="zh-CN" b="1" dirty="0">
                  <a:solidFill>
                    <a:prstClr val="black"/>
                  </a:solidFill>
                </a:rPr>
                <a:t>-EVT</a:t>
              </a:r>
              <a:endParaRPr lang="zh-CN" altLang="en-US" sz="1400" b="1" dirty="0">
                <a:solidFill>
                  <a:prstClr val="black"/>
                </a:solidFill>
              </a:endParaRPr>
            </a:p>
          </p:txBody>
        </p:sp>
        <p:sp>
          <p:nvSpPr>
            <p:cNvPr id="43" name="圆角矩形 42">
              <a:extLst>
                <a:ext uri="{FF2B5EF4-FFF2-40B4-BE49-F238E27FC236}">
                  <a16:creationId xmlns:a16="http://schemas.microsoft.com/office/drawing/2014/main" id="{8D502D98-430E-B242-92A7-996512D829EF}"/>
                </a:ext>
              </a:extLst>
            </p:cNvPr>
            <p:cNvSpPr/>
            <p:nvPr/>
          </p:nvSpPr>
          <p:spPr>
            <a:xfrm>
              <a:off x="659572" y="2788990"/>
              <a:ext cx="1407426" cy="571040"/>
            </a:xfrm>
            <a:prstGeom prst="roundRect">
              <a:avLst>
                <a:gd name="adj" fmla="val 5000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solidFill>
                    <a:schemeClr val="tx1"/>
                  </a:solidFill>
                </a:rPr>
                <a:t>KPI Streams </a:t>
              </a:r>
              <a:endParaRPr lang="zh-CN" altLang="en-US" sz="1600" dirty="0">
                <a:solidFill>
                  <a:schemeClr val="tx1"/>
                </a:solidFill>
              </a:endParaRPr>
            </a:p>
          </p:txBody>
        </p:sp>
        <p:sp>
          <p:nvSpPr>
            <p:cNvPr id="44" name="矩形 43">
              <a:extLst>
                <a:ext uri="{FF2B5EF4-FFF2-40B4-BE49-F238E27FC236}">
                  <a16:creationId xmlns:a16="http://schemas.microsoft.com/office/drawing/2014/main" id="{03214096-B377-7F41-9136-52A57FCCA479}"/>
                </a:ext>
              </a:extLst>
            </p:cNvPr>
            <p:cNvSpPr/>
            <p:nvPr/>
          </p:nvSpPr>
          <p:spPr>
            <a:xfrm>
              <a:off x="5153563" y="2042850"/>
              <a:ext cx="1861827" cy="2772300"/>
            </a:xfrm>
            <a:prstGeom prst="rect">
              <a:avLst/>
            </a:prstGeom>
            <a:noFill/>
            <a:ln>
              <a:solidFill>
                <a:srgbClr val="7F7F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1400">
                <a:solidFill>
                  <a:srgbClr val="7F7F7F"/>
                </a:solidFill>
              </a:endParaRPr>
            </a:p>
          </p:txBody>
        </p:sp>
        <p:sp>
          <p:nvSpPr>
            <p:cNvPr id="45" name="矩形 44">
              <a:extLst>
                <a:ext uri="{FF2B5EF4-FFF2-40B4-BE49-F238E27FC236}">
                  <a16:creationId xmlns:a16="http://schemas.microsoft.com/office/drawing/2014/main" id="{94F9424F-8CC0-9244-891A-0C8722B3BD3C}"/>
                </a:ext>
              </a:extLst>
            </p:cNvPr>
            <p:cNvSpPr/>
            <p:nvPr/>
          </p:nvSpPr>
          <p:spPr>
            <a:xfrm>
              <a:off x="7997504" y="2788990"/>
              <a:ext cx="1512000" cy="57307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solidFill>
                    <a:schemeClr val="tx1"/>
                  </a:solidFill>
                </a:rPr>
                <a:t>Robust</a:t>
              </a:r>
            </a:p>
            <a:p>
              <a:pPr algn="ctr"/>
              <a:r>
                <a:rPr lang="en-US" altLang="zh-CN" sz="1600" dirty="0">
                  <a:solidFill>
                    <a:schemeClr val="tx1"/>
                  </a:solidFill>
                </a:rPr>
                <a:t>Linear Model</a:t>
              </a:r>
            </a:p>
          </p:txBody>
        </p:sp>
        <p:sp>
          <p:nvSpPr>
            <p:cNvPr id="46" name="矩形 45">
              <a:extLst>
                <a:ext uri="{FF2B5EF4-FFF2-40B4-BE49-F238E27FC236}">
                  <a16:creationId xmlns:a16="http://schemas.microsoft.com/office/drawing/2014/main" id="{C69AE0D0-4732-BA4B-8930-1ECD4BEAE47C}"/>
                </a:ext>
              </a:extLst>
            </p:cNvPr>
            <p:cNvSpPr/>
            <p:nvPr/>
          </p:nvSpPr>
          <p:spPr>
            <a:xfrm>
              <a:off x="7997504" y="3944179"/>
              <a:ext cx="1512000" cy="57307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solidFill>
                    <a:schemeClr val="tx1"/>
                  </a:solidFill>
                </a:rPr>
                <a:t>Old Concept, </a:t>
              </a:r>
            </a:p>
            <a:p>
              <a:pPr algn="ctr"/>
              <a:r>
                <a:rPr lang="en-US" altLang="zh-CN" sz="1600" dirty="0">
                  <a:solidFill>
                    <a:schemeClr val="tx1"/>
                  </a:solidFill>
                </a:rPr>
                <a:t>New Concept </a:t>
              </a:r>
            </a:p>
          </p:txBody>
        </p:sp>
        <p:sp>
          <p:nvSpPr>
            <p:cNvPr id="47" name="矩形 46">
              <a:extLst>
                <a:ext uri="{FF2B5EF4-FFF2-40B4-BE49-F238E27FC236}">
                  <a16:creationId xmlns:a16="http://schemas.microsoft.com/office/drawing/2014/main" id="{4BE70007-5499-E547-9083-DF50375414D3}"/>
                </a:ext>
              </a:extLst>
            </p:cNvPr>
            <p:cNvSpPr/>
            <p:nvPr/>
          </p:nvSpPr>
          <p:spPr>
            <a:xfrm>
              <a:off x="7813845" y="2042850"/>
              <a:ext cx="1861827" cy="2772300"/>
            </a:xfrm>
            <a:prstGeom prst="rect">
              <a:avLst/>
            </a:prstGeom>
            <a:noFill/>
            <a:ln>
              <a:solidFill>
                <a:srgbClr val="7F7F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1400">
                <a:solidFill>
                  <a:srgbClr val="7F7F7F"/>
                </a:solidFill>
              </a:endParaRPr>
            </a:p>
          </p:txBody>
        </p:sp>
        <p:sp>
          <p:nvSpPr>
            <p:cNvPr id="49" name="圆角矩形 48">
              <a:extLst>
                <a:ext uri="{FF2B5EF4-FFF2-40B4-BE49-F238E27FC236}">
                  <a16:creationId xmlns:a16="http://schemas.microsoft.com/office/drawing/2014/main" id="{5FA2E5B0-A27A-E448-8DB5-5648B0B718FA}"/>
                </a:ext>
              </a:extLst>
            </p:cNvPr>
            <p:cNvSpPr/>
            <p:nvPr/>
          </p:nvSpPr>
          <p:spPr>
            <a:xfrm>
              <a:off x="10125002" y="2791025"/>
              <a:ext cx="1407426" cy="571040"/>
            </a:xfrm>
            <a:prstGeom prst="roundRect">
              <a:avLst>
                <a:gd name="adj" fmla="val 5000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rPr>
                <a:t>Anomaly</a:t>
              </a:r>
            </a:p>
            <a:p>
              <a:pPr algn="ctr"/>
              <a:r>
                <a:rPr lang="en-US" altLang="zh-CN" dirty="0">
                  <a:solidFill>
                    <a:schemeClr val="tx1"/>
                  </a:solidFill>
                </a:rPr>
                <a:t>Detectors</a:t>
              </a:r>
              <a:endParaRPr lang="zh-CN" altLang="en-US" dirty="0">
                <a:solidFill>
                  <a:schemeClr val="tx1"/>
                </a:solidFill>
              </a:endParaRPr>
            </a:p>
          </p:txBody>
        </p:sp>
        <p:sp>
          <p:nvSpPr>
            <p:cNvPr id="50" name="矩形 49">
              <a:extLst>
                <a:ext uri="{FF2B5EF4-FFF2-40B4-BE49-F238E27FC236}">
                  <a16:creationId xmlns:a16="http://schemas.microsoft.com/office/drawing/2014/main" id="{CC9E4CD8-C53C-A54A-8BE1-46326690D094}"/>
                </a:ext>
              </a:extLst>
            </p:cNvPr>
            <p:cNvSpPr/>
            <p:nvPr/>
          </p:nvSpPr>
          <p:spPr>
            <a:xfrm>
              <a:off x="5132133" y="2196705"/>
              <a:ext cx="1904689" cy="369332"/>
            </a:xfrm>
            <a:prstGeom prst="rect">
              <a:avLst/>
            </a:prstGeom>
          </p:spPr>
          <p:txBody>
            <a:bodyPr wrap="none">
              <a:spAutoFit/>
            </a:bodyPr>
            <a:lstStyle/>
            <a:p>
              <a:pPr lvl="0" algn="ctr"/>
              <a:r>
                <a:rPr lang="en-US" altLang="zh-CN" b="1" dirty="0">
                  <a:solidFill>
                    <a:prstClr val="black"/>
                  </a:solidFill>
                </a:rPr>
                <a:t>Semi-Automatic</a:t>
              </a:r>
              <a:endParaRPr lang="zh-CN" altLang="en-US" sz="1400" b="1" dirty="0">
                <a:solidFill>
                  <a:prstClr val="black"/>
                </a:solidFill>
              </a:endParaRPr>
            </a:p>
          </p:txBody>
        </p:sp>
        <p:sp>
          <p:nvSpPr>
            <p:cNvPr id="51" name="矩形 50">
              <a:extLst>
                <a:ext uri="{FF2B5EF4-FFF2-40B4-BE49-F238E27FC236}">
                  <a16:creationId xmlns:a16="http://schemas.microsoft.com/office/drawing/2014/main" id="{C37C55A3-5266-1F4E-B902-BD314078704B}"/>
                </a:ext>
              </a:extLst>
            </p:cNvPr>
            <p:cNvSpPr/>
            <p:nvPr/>
          </p:nvSpPr>
          <p:spPr>
            <a:xfrm>
              <a:off x="7874167" y="2196705"/>
              <a:ext cx="1741182" cy="369332"/>
            </a:xfrm>
            <a:prstGeom prst="rect">
              <a:avLst/>
            </a:prstGeom>
          </p:spPr>
          <p:txBody>
            <a:bodyPr wrap="none">
              <a:spAutoFit/>
            </a:bodyPr>
            <a:lstStyle/>
            <a:p>
              <a:pPr lvl="0" algn="ctr"/>
              <a:r>
                <a:rPr lang="en-US" altLang="zh-CN" b="1" dirty="0">
                  <a:solidFill>
                    <a:prstClr val="black"/>
                  </a:solidFill>
                </a:rPr>
                <a:t>RLM-Adaption</a:t>
              </a:r>
              <a:endParaRPr lang="zh-CN" altLang="en-US" sz="1400" b="1" dirty="0">
                <a:solidFill>
                  <a:prstClr val="black"/>
                </a:solidFill>
              </a:endParaRPr>
            </a:p>
          </p:txBody>
        </p:sp>
        <p:cxnSp>
          <p:nvCxnSpPr>
            <p:cNvPr id="52" name="直接箭头连接符 5">
              <a:extLst>
                <a:ext uri="{FF2B5EF4-FFF2-40B4-BE49-F238E27FC236}">
                  <a16:creationId xmlns:a16="http://schemas.microsoft.com/office/drawing/2014/main" id="{94D8DA64-6790-4B43-A728-D1C8E5FBFA24}"/>
                </a:ext>
              </a:extLst>
            </p:cNvPr>
            <p:cNvCxnSpPr>
              <a:stCxn id="43" idx="3"/>
              <a:endCxn id="37" idx="1"/>
            </p:cNvCxnSpPr>
            <p:nvPr/>
          </p:nvCxnSpPr>
          <p:spPr>
            <a:xfrm>
              <a:off x="2066998" y="3074510"/>
              <a:ext cx="617016" cy="1691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直接箭头连接符 11">
              <a:extLst>
                <a:ext uri="{FF2B5EF4-FFF2-40B4-BE49-F238E27FC236}">
                  <a16:creationId xmlns:a16="http://schemas.microsoft.com/office/drawing/2014/main" id="{B72AE44F-5C46-644A-BBE2-A7DDBCBF2723}"/>
                </a:ext>
              </a:extLst>
            </p:cNvPr>
            <p:cNvCxnSpPr/>
            <p:nvPr/>
          </p:nvCxnSpPr>
          <p:spPr>
            <a:xfrm>
              <a:off x="3317859" y="3362065"/>
              <a:ext cx="0" cy="56901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 name="直接箭头连接符 134">
              <a:extLst>
                <a:ext uri="{FF2B5EF4-FFF2-40B4-BE49-F238E27FC236}">
                  <a16:creationId xmlns:a16="http://schemas.microsoft.com/office/drawing/2014/main" id="{4C69CA1F-8F02-ED41-B7E1-C543AAF041BD}"/>
                </a:ext>
              </a:extLst>
            </p:cNvPr>
            <p:cNvCxnSpPr/>
            <p:nvPr/>
          </p:nvCxnSpPr>
          <p:spPr>
            <a:xfrm flipV="1">
              <a:off x="3563274" y="3374544"/>
              <a:ext cx="0" cy="57105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5" name="直接箭头连接符 18">
              <a:extLst>
                <a:ext uri="{FF2B5EF4-FFF2-40B4-BE49-F238E27FC236}">
                  <a16:creationId xmlns:a16="http://schemas.microsoft.com/office/drawing/2014/main" id="{4EBF122D-D0EA-9247-BA36-560F0F3D7736}"/>
                </a:ext>
              </a:extLst>
            </p:cNvPr>
            <p:cNvCxnSpPr>
              <a:stCxn id="46" idx="0"/>
              <a:endCxn id="45" idx="2"/>
            </p:cNvCxnSpPr>
            <p:nvPr/>
          </p:nvCxnSpPr>
          <p:spPr>
            <a:xfrm flipV="1">
              <a:off x="8753504" y="3362065"/>
              <a:ext cx="0" cy="58211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 name="直接箭头连接符 21">
              <a:extLst>
                <a:ext uri="{FF2B5EF4-FFF2-40B4-BE49-F238E27FC236}">
                  <a16:creationId xmlns:a16="http://schemas.microsoft.com/office/drawing/2014/main" id="{56B4602B-9A7E-8F4F-8A47-9D92B33B008C}"/>
                </a:ext>
              </a:extLst>
            </p:cNvPr>
            <p:cNvCxnSpPr>
              <a:cxnSpLocks/>
              <a:stCxn id="37" idx="3"/>
              <a:endCxn id="63" idx="1"/>
            </p:cNvCxnSpPr>
            <p:nvPr/>
          </p:nvCxnSpPr>
          <p:spPr>
            <a:xfrm flipV="1">
              <a:off x="4196014" y="3077112"/>
              <a:ext cx="1142738" cy="1431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7" name="直接箭头连接符 23">
              <a:extLst>
                <a:ext uri="{FF2B5EF4-FFF2-40B4-BE49-F238E27FC236}">
                  <a16:creationId xmlns:a16="http://schemas.microsoft.com/office/drawing/2014/main" id="{FCEC429D-3B27-1144-89D5-C990565A151D}"/>
                </a:ext>
              </a:extLst>
            </p:cNvPr>
            <p:cNvCxnSpPr>
              <a:cxnSpLocks/>
              <a:stCxn id="63" idx="3"/>
              <a:endCxn id="45" idx="1"/>
            </p:cNvCxnSpPr>
            <p:nvPr/>
          </p:nvCxnSpPr>
          <p:spPr>
            <a:xfrm flipV="1">
              <a:off x="6850752" y="3075528"/>
              <a:ext cx="1146752" cy="158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8" name="直接箭头连接符 25">
              <a:extLst>
                <a:ext uri="{FF2B5EF4-FFF2-40B4-BE49-F238E27FC236}">
                  <a16:creationId xmlns:a16="http://schemas.microsoft.com/office/drawing/2014/main" id="{3BA5978D-095B-5C43-BBD4-0186E1055EF9}"/>
                </a:ext>
              </a:extLst>
            </p:cNvPr>
            <p:cNvCxnSpPr>
              <a:stCxn id="45" idx="3"/>
              <a:endCxn id="49" idx="1"/>
            </p:cNvCxnSpPr>
            <p:nvPr/>
          </p:nvCxnSpPr>
          <p:spPr>
            <a:xfrm>
              <a:off x="9509504" y="3075528"/>
              <a:ext cx="615498" cy="101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9" name="文本框 58">
              <a:extLst>
                <a:ext uri="{FF2B5EF4-FFF2-40B4-BE49-F238E27FC236}">
                  <a16:creationId xmlns:a16="http://schemas.microsoft.com/office/drawing/2014/main" id="{24A7A5C7-095F-C248-84D1-6A2DF9F51BA9}"/>
                </a:ext>
              </a:extLst>
            </p:cNvPr>
            <p:cNvSpPr txBox="1"/>
            <p:nvPr/>
          </p:nvSpPr>
          <p:spPr>
            <a:xfrm>
              <a:off x="2739312" y="3494359"/>
              <a:ext cx="615874" cy="307777"/>
            </a:xfrm>
            <a:prstGeom prst="rect">
              <a:avLst/>
            </a:prstGeom>
            <a:noFill/>
          </p:spPr>
          <p:txBody>
            <a:bodyPr wrap="none" rtlCol="0">
              <a:spAutoFit/>
            </a:bodyPr>
            <a:lstStyle/>
            <a:p>
              <a:r>
                <a:rPr lang="en-US" altLang="zh-CN" sz="1400"/>
                <a:t>Score</a:t>
              </a:r>
              <a:endParaRPr lang="zh-CN" altLang="en-US" sz="1400"/>
            </a:p>
          </p:txBody>
        </p:sp>
        <p:sp>
          <p:nvSpPr>
            <p:cNvPr id="60" name="文本框 59">
              <a:extLst>
                <a:ext uri="{FF2B5EF4-FFF2-40B4-BE49-F238E27FC236}">
                  <a16:creationId xmlns:a16="http://schemas.microsoft.com/office/drawing/2014/main" id="{60B7B27E-3756-5A41-A6B8-3B2D77AA3BEA}"/>
                </a:ext>
              </a:extLst>
            </p:cNvPr>
            <p:cNvSpPr txBox="1"/>
            <p:nvPr/>
          </p:nvSpPr>
          <p:spPr>
            <a:xfrm>
              <a:off x="3496579" y="3490654"/>
              <a:ext cx="949299" cy="307777"/>
            </a:xfrm>
            <a:prstGeom prst="rect">
              <a:avLst/>
            </a:prstGeom>
            <a:noFill/>
          </p:spPr>
          <p:txBody>
            <a:bodyPr wrap="none" rtlCol="0">
              <a:spAutoFit/>
            </a:bodyPr>
            <a:lstStyle/>
            <a:p>
              <a:r>
                <a:rPr lang="en-US" altLang="zh-CN" sz="1400"/>
                <a:t>Threshold</a:t>
              </a:r>
              <a:endParaRPr lang="zh-CN" altLang="en-US" sz="1400"/>
            </a:p>
          </p:txBody>
        </p:sp>
        <p:sp>
          <p:nvSpPr>
            <p:cNvPr id="61" name="文本框 60">
              <a:extLst>
                <a:ext uri="{FF2B5EF4-FFF2-40B4-BE49-F238E27FC236}">
                  <a16:creationId xmlns:a16="http://schemas.microsoft.com/office/drawing/2014/main" id="{0A5AE0EE-A597-3940-A88C-D2469337D48E}"/>
                </a:ext>
              </a:extLst>
            </p:cNvPr>
            <p:cNvSpPr txBox="1"/>
            <p:nvPr/>
          </p:nvSpPr>
          <p:spPr>
            <a:xfrm>
              <a:off x="6972830" y="2804887"/>
              <a:ext cx="883575" cy="307777"/>
            </a:xfrm>
            <a:prstGeom prst="rect">
              <a:avLst/>
            </a:prstGeom>
            <a:noFill/>
          </p:spPr>
          <p:txBody>
            <a:bodyPr wrap="none" rtlCol="0">
              <a:spAutoFit/>
            </a:bodyPr>
            <a:lstStyle/>
            <a:p>
              <a:r>
                <a:rPr lang="en-US" altLang="zh-CN" sz="1400" dirty="0"/>
                <a:t>Expected</a:t>
              </a:r>
              <a:endParaRPr lang="zh-CN" altLang="en-US" sz="1400" dirty="0"/>
            </a:p>
          </p:txBody>
        </p:sp>
        <p:sp>
          <p:nvSpPr>
            <p:cNvPr id="62" name="文本框 61">
              <a:extLst>
                <a:ext uri="{FF2B5EF4-FFF2-40B4-BE49-F238E27FC236}">
                  <a16:creationId xmlns:a16="http://schemas.microsoft.com/office/drawing/2014/main" id="{ECACB72E-4EF9-5344-BD48-0CBAED46BF98}"/>
                </a:ext>
              </a:extLst>
            </p:cNvPr>
            <p:cNvSpPr txBox="1"/>
            <p:nvPr/>
          </p:nvSpPr>
          <p:spPr>
            <a:xfrm>
              <a:off x="4328714" y="2804887"/>
              <a:ext cx="832279" cy="523220"/>
            </a:xfrm>
            <a:prstGeom prst="rect">
              <a:avLst/>
            </a:prstGeom>
            <a:noFill/>
          </p:spPr>
          <p:txBody>
            <a:bodyPr wrap="none" rtlCol="0">
              <a:spAutoFit/>
            </a:bodyPr>
            <a:lstStyle/>
            <a:p>
              <a:pPr algn="ctr"/>
              <a:r>
                <a:rPr lang="en-US" altLang="zh-CN" sz="1400"/>
                <a:t>Concept</a:t>
              </a:r>
            </a:p>
            <a:p>
              <a:pPr algn="ctr"/>
              <a:r>
                <a:rPr lang="en-US" altLang="zh-CN" sz="1400"/>
                <a:t>Drift</a:t>
              </a:r>
              <a:endParaRPr lang="zh-CN" altLang="en-US" sz="1400"/>
            </a:p>
          </p:txBody>
        </p:sp>
        <p:sp>
          <p:nvSpPr>
            <p:cNvPr id="63" name="矩形 62">
              <a:extLst>
                <a:ext uri="{FF2B5EF4-FFF2-40B4-BE49-F238E27FC236}">
                  <a16:creationId xmlns:a16="http://schemas.microsoft.com/office/drawing/2014/main" id="{04202ABF-8FC2-514D-A6A3-1E471E79968C}"/>
                </a:ext>
              </a:extLst>
            </p:cNvPr>
            <p:cNvSpPr/>
            <p:nvPr/>
          </p:nvSpPr>
          <p:spPr>
            <a:xfrm>
              <a:off x="5338752" y="2790574"/>
              <a:ext cx="1512000" cy="57307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solidFill>
                    <a:schemeClr val="tx1"/>
                  </a:solidFill>
                </a:rPr>
                <a:t>Difference in </a:t>
              </a:r>
            </a:p>
            <a:p>
              <a:pPr algn="ctr"/>
              <a:r>
                <a:rPr lang="en-US" altLang="zh-CN" sz="1600" dirty="0">
                  <a:solidFill>
                    <a:schemeClr val="tx1"/>
                  </a:solidFill>
                </a:rPr>
                <a:t>Differences</a:t>
              </a:r>
            </a:p>
          </p:txBody>
        </p:sp>
        <p:cxnSp>
          <p:nvCxnSpPr>
            <p:cNvPr id="64" name="直接箭头连接符 43">
              <a:extLst>
                <a:ext uri="{FF2B5EF4-FFF2-40B4-BE49-F238E27FC236}">
                  <a16:creationId xmlns:a16="http://schemas.microsoft.com/office/drawing/2014/main" id="{5C68C9A0-F222-7E48-AD04-937D2C99EB12}"/>
                </a:ext>
              </a:extLst>
            </p:cNvPr>
            <p:cNvCxnSpPr>
              <a:cxnSpLocks/>
              <a:stCxn id="63" idx="2"/>
              <a:endCxn id="67" idx="0"/>
            </p:cNvCxnSpPr>
            <p:nvPr/>
          </p:nvCxnSpPr>
          <p:spPr>
            <a:xfrm>
              <a:off x="6094752" y="3363649"/>
              <a:ext cx="0" cy="58053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6" name="文本框 65">
              <a:extLst>
                <a:ext uri="{FF2B5EF4-FFF2-40B4-BE49-F238E27FC236}">
                  <a16:creationId xmlns:a16="http://schemas.microsoft.com/office/drawing/2014/main" id="{6EFDA680-402D-8545-87D8-A1B765F64291}"/>
                </a:ext>
              </a:extLst>
            </p:cNvPr>
            <p:cNvSpPr txBox="1"/>
            <p:nvPr/>
          </p:nvSpPr>
          <p:spPr>
            <a:xfrm>
              <a:off x="6015725" y="3508759"/>
              <a:ext cx="1106393" cy="307777"/>
            </a:xfrm>
            <a:prstGeom prst="rect">
              <a:avLst/>
            </a:prstGeom>
            <a:noFill/>
          </p:spPr>
          <p:txBody>
            <a:bodyPr wrap="none" rtlCol="0">
              <a:spAutoFit/>
            </a:bodyPr>
            <a:lstStyle/>
            <a:p>
              <a:r>
                <a:rPr lang="en-US" altLang="zh-CN" sz="1400" dirty="0"/>
                <a:t>Unexpected</a:t>
              </a:r>
              <a:endParaRPr lang="zh-CN" altLang="en-US" sz="1400" dirty="0"/>
            </a:p>
          </p:txBody>
        </p:sp>
        <p:sp>
          <p:nvSpPr>
            <p:cNvPr id="67" name="矩形 66">
              <a:extLst>
                <a:ext uri="{FF2B5EF4-FFF2-40B4-BE49-F238E27FC236}">
                  <a16:creationId xmlns:a16="http://schemas.microsoft.com/office/drawing/2014/main" id="{D3B24D01-59E3-AB47-9023-AF4FB1AFEEA2}"/>
                </a:ext>
              </a:extLst>
            </p:cNvPr>
            <p:cNvSpPr/>
            <p:nvPr/>
          </p:nvSpPr>
          <p:spPr>
            <a:xfrm>
              <a:off x="5338752" y="3944179"/>
              <a:ext cx="1512000" cy="57307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a:solidFill>
                    <a:schemeClr val="tx1"/>
                  </a:solidFill>
                </a:rPr>
                <a:t>Software Change </a:t>
              </a:r>
            </a:p>
            <a:p>
              <a:pPr algn="ctr"/>
              <a:r>
                <a:rPr lang="en-US" altLang="zh-CN" sz="1400" dirty="0">
                  <a:solidFill>
                    <a:schemeClr val="tx1"/>
                  </a:solidFill>
                </a:rPr>
                <a:t>Roll Back </a:t>
              </a:r>
            </a:p>
          </p:txBody>
        </p:sp>
      </p:grpSp>
      <p:sp>
        <p:nvSpPr>
          <p:cNvPr id="31" name="文本框 30">
            <a:extLst>
              <a:ext uri="{FF2B5EF4-FFF2-40B4-BE49-F238E27FC236}">
                <a16:creationId xmlns:a16="http://schemas.microsoft.com/office/drawing/2014/main" id="{BEF67D89-2939-C54A-8907-39C819E25F14}"/>
              </a:ext>
            </a:extLst>
          </p:cNvPr>
          <p:cNvSpPr txBox="1"/>
          <p:nvPr/>
        </p:nvSpPr>
        <p:spPr>
          <a:xfrm>
            <a:off x="-100899" y="-64679"/>
            <a:ext cx="12192000" cy="2308324"/>
          </a:xfrm>
          <a:prstGeom prst="rect">
            <a:avLst/>
          </a:prstGeom>
          <a:noFill/>
        </p:spPr>
        <p:txBody>
          <a:bodyPr wrap="square" rtlCol="0">
            <a:spAutoFit/>
          </a:bodyPr>
          <a:lstStyle/>
          <a:p>
            <a:pPr algn="ctr">
              <a:lnSpc>
                <a:spcPct val="150000"/>
              </a:lnSpc>
            </a:pPr>
            <a:r>
              <a:rPr lang="en-US" altLang="zh-CN" sz="3600" dirty="0" err="1">
                <a:solidFill>
                  <a:srgbClr val="3484C9"/>
                </a:solidFill>
              </a:rPr>
              <a:t>StepWise</a:t>
            </a:r>
            <a:r>
              <a:rPr lang="en-US" altLang="zh-CN" sz="3600" dirty="0">
                <a:solidFill>
                  <a:srgbClr val="3484C9"/>
                </a:solidFill>
              </a:rPr>
              <a:t>:</a:t>
            </a:r>
            <a:r>
              <a:rPr lang="zh-CN" altLang="en-US" sz="3600" dirty="0">
                <a:solidFill>
                  <a:srgbClr val="3484C9"/>
                </a:solidFill>
              </a:rPr>
              <a:t> </a:t>
            </a:r>
            <a:r>
              <a:rPr lang="en-US" altLang="zh-CN" sz="3600" dirty="0">
                <a:solidFill>
                  <a:srgbClr val="3484C9"/>
                </a:solidFill>
              </a:rPr>
              <a:t>Robust and Rapid Adaption for Concept Drift </a:t>
            </a:r>
          </a:p>
          <a:p>
            <a:pPr algn="ctr">
              <a:lnSpc>
                <a:spcPct val="150000"/>
              </a:lnSpc>
            </a:pPr>
            <a:r>
              <a:rPr lang="en-US" altLang="zh-CN" sz="3600" dirty="0">
                <a:solidFill>
                  <a:srgbClr val="3484C9"/>
                </a:solidFill>
              </a:rPr>
              <a:t>in Software System Anomaly Detection</a:t>
            </a:r>
          </a:p>
          <a:p>
            <a:pPr lvl="0" algn="ctr">
              <a:defRPr/>
            </a:pPr>
            <a:endParaRPr lang="zh-CN" altLang="en-US" sz="3600" dirty="0"/>
          </a:p>
        </p:txBody>
      </p:sp>
      <p:pic>
        <p:nvPicPr>
          <p:cNvPr id="5" name="图片 4">
            <a:extLst>
              <a:ext uri="{FF2B5EF4-FFF2-40B4-BE49-F238E27FC236}">
                <a16:creationId xmlns:a16="http://schemas.microsoft.com/office/drawing/2014/main" id="{C0954B2E-A36C-9544-8BB2-5654B4642ADF}"/>
              </a:ext>
            </a:extLst>
          </p:cNvPr>
          <p:cNvPicPr>
            <a:picLocks noChangeAspect="1"/>
          </p:cNvPicPr>
          <p:nvPr/>
        </p:nvPicPr>
        <p:blipFill>
          <a:blip r:embed="rId3"/>
          <a:stretch>
            <a:fillRect/>
          </a:stretch>
        </p:blipFill>
        <p:spPr>
          <a:xfrm>
            <a:off x="961060" y="4427054"/>
            <a:ext cx="4941640" cy="2206644"/>
          </a:xfrm>
          <a:prstGeom prst="rect">
            <a:avLst/>
          </a:prstGeom>
        </p:spPr>
      </p:pic>
      <p:pic>
        <p:nvPicPr>
          <p:cNvPr id="7" name="图片 6">
            <a:extLst>
              <a:ext uri="{FF2B5EF4-FFF2-40B4-BE49-F238E27FC236}">
                <a16:creationId xmlns:a16="http://schemas.microsoft.com/office/drawing/2014/main" id="{8CBCEBA9-FCD8-7E4B-AB35-93AA93550A6F}"/>
              </a:ext>
            </a:extLst>
          </p:cNvPr>
          <p:cNvPicPr>
            <a:picLocks noChangeAspect="1"/>
          </p:cNvPicPr>
          <p:nvPr/>
        </p:nvPicPr>
        <p:blipFill>
          <a:blip r:embed="rId4"/>
          <a:stretch>
            <a:fillRect/>
          </a:stretch>
        </p:blipFill>
        <p:spPr>
          <a:xfrm>
            <a:off x="6842618" y="4483663"/>
            <a:ext cx="4190332" cy="2138469"/>
          </a:xfrm>
          <a:prstGeom prst="rect">
            <a:avLst/>
          </a:prstGeom>
        </p:spPr>
      </p:pic>
    </p:spTree>
    <p:extLst>
      <p:ext uri="{BB962C8B-B14F-4D97-AF65-F5344CB8AC3E}">
        <p14:creationId xmlns:p14="http://schemas.microsoft.com/office/powerpoint/2010/main" val="439311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103DF-CFEF-6544-8819-EC1DF1D128C1}"/>
              </a:ext>
            </a:extLst>
          </p:cNvPr>
          <p:cNvSpPr>
            <a:spLocks noGrp="1"/>
          </p:cNvSpPr>
          <p:nvPr>
            <p:ph type="title"/>
          </p:nvPr>
        </p:nvSpPr>
        <p:spPr>
          <a:xfrm>
            <a:off x="838200" y="365125"/>
            <a:ext cx="11512296" cy="1325563"/>
          </a:xfrm>
        </p:spPr>
        <p:txBody>
          <a:bodyPr>
            <a:normAutofit/>
          </a:bodyPr>
          <a:lstStyle/>
          <a:p>
            <a:r>
              <a:rPr lang="en-US" altLang="zh-CN" dirty="0"/>
              <a:t> Motivating Example: On-boarding</a:t>
            </a:r>
            <a:r>
              <a:rPr lang="zh-CN" altLang="en-US" dirty="0"/>
              <a:t> </a:t>
            </a:r>
            <a:r>
              <a:rPr lang="en-US" altLang="zh-CN" dirty="0"/>
              <a:t>new</a:t>
            </a:r>
            <a:r>
              <a:rPr lang="zh-CN" altLang="en-US" dirty="0"/>
              <a:t> </a:t>
            </a:r>
            <a:r>
              <a:rPr lang="en-US" altLang="zh-CN" dirty="0"/>
              <a:t>customer</a:t>
            </a:r>
            <a:endParaRPr lang="en-US" dirty="0"/>
          </a:p>
        </p:txBody>
      </p:sp>
      <p:pic>
        <p:nvPicPr>
          <p:cNvPr id="4" name="Content Placeholder 3">
            <a:extLst>
              <a:ext uri="{FF2B5EF4-FFF2-40B4-BE49-F238E27FC236}">
                <a16:creationId xmlns:a16="http://schemas.microsoft.com/office/drawing/2014/main" id="{03E97A8B-E896-584E-B2B4-0854006E96F1}"/>
              </a:ext>
            </a:extLst>
          </p:cNvPr>
          <p:cNvPicPr>
            <a:picLocks noGrp="1" noChangeAspect="1"/>
          </p:cNvPicPr>
          <p:nvPr>
            <p:ph idx="1"/>
          </p:nvPr>
        </p:nvPicPr>
        <p:blipFill>
          <a:blip r:embed="rId2"/>
          <a:stretch>
            <a:fillRect/>
          </a:stretch>
        </p:blipFill>
        <p:spPr>
          <a:xfrm>
            <a:off x="1062913" y="1825625"/>
            <a:ext cx="10066174" cy="4351338"/>
          </a:xfrm>
          <a:prstGeom prst="rect">
            <a:avLst/>
          </a:prstGeom>
        </p:spPr>
      </p:pic>
      <p:sp>
        <p:nvSpPr>
          <p:cNvPr id="5" name="TextBox 4">
            <a:extLst>
              <a:ext uri="{FF2B5EF4-FFF2-40B4-BE49-F238E27FC236}">
                <a16:creationId xmlns:a16="http://schemas.microsoft.com/office/drawing/2014/main" id="{318C0865-8A8E-B045-A724-4C57C2C0D08B}"/>
              </a:ext>
            </a:extLst>
          </p:cNvPr>
          <p:cNvSpPr txBox="1"/>
          <p:nvPr/>
        </p:nvSpPr>
        <p:spPr>
          <a:xfrm>
            <a:off x="3128445" y="6486318"/>
            <a:ext cx="8865394" cy="646331"/>
          </a:xfrm>
          <a:prstGeom prst="rect">
            <a:avLst/>
          </a:prstGeom>
          <a:noFill/>
        </p:spPr>
        <p:txBody>
          <a:bodyPr wrap="square" rtlCol="0">
            <a:spAutoFit/>
          </a:bodyPr>
          <a:lstStyle/>
          <a:p>
            <a:r>
              <a:rPr lang="en-US" altLang="zh-CN" i="1" dirty="0"/>
              <a:t>Credit:</a:t>
            </a:r>
            <a:r>
              <a:rPr lang="zh-CN" altLang="en-US" i="1" dirty="0"/>
              <a:t> </a:t>
            </a:r>
            <a:r>
              <a:rPr lang="en-US" i="1" dirty="0"/>
              <a:t>An Introduction to Transfer Learning</a:t>
            </a:r>
            <a:r>
              <a:rPr lang="en-US" altLang="zh-CN" i="1" dirty="0"/>
              <a:t>,</a:t>
            </a:r>
            <a:r>
              <a:rPr lang="zh-CN" altLang="en-US" i="1" dirty="0"/>
              <a:t> </a:t>
            </a:r>
            <a:r>
              <a:rPr lang="en-US" altLang="zh-CN" i="1" dirty="0"/>
              <a:t>Georgian</a:t>
            </a:r>
            <a:r>
              <a:rPr lang="zh-CN" altLang="en-US" i="1" dirty="0"/>
              <a:t> </a:t>
            </a:r>
            <a:r>
              <a:rPr lang="en-US" altLang="zh-CN" i="1" dirty="0"/>
              <a:t>Impact</a:t>
            </a:r>
            <a:r>
              <a:rPr lang="zh-CN" altLang="en-US" i="1" dirty="0"/>
              <a:t> </a:t>
            </a:r>
            <a:r>
              <a:rPr lang="en-US" altLang="zh-CN" i="1" dirty="0"/>
              <a:t>Blog</a:t>
            </a:r>
            <a:endParaRPr lang="en-US" i="1" dirty="0"/>
          </a:p>
          <a:p>
            <a:endParaRPr lang="en-US" i="1" dirty="0"/>
          </a:p>
        </p:txBody>
      </p:sp>
      <p:sp>
        <p:nvSpPr>
          <p:cNvPr id="3" name="Slide Number Placeholder 2">
            <a:extLst>
              <a:ext uri="{FF2B5EF4-FFF2-40B4-BE49-F238E27FC236}">
                <a16:creationId xmlns:a16="http://schemas.microsoft.com/office/drawing/2014/main" id="{11BC839C-1DD4-1C47-A2A4-FC75B62829B4}"/>
              </a:ext>
            </a:extLst>
          </p:cNvPr>
          <p:cNvSpPr>
            <a:spLocks noGrp="1"/>
          </p:cNvSpPr>
          <p:nvPr>
            <p:ph type="sldNum" sz="quarter" idx="12"/>
          </p:nvPr>
        </p:nvSpPr>
        <p:spPr/>
        <p:txBody>
          <a:bodyPr/>
          <a:lstStyle/>
          <a:p>
            <a:fld id="{A433214D-F6BD-3649-B92A-A9A8C8D6DAD8}" type="slidenum">
              <a:rPr lang="en-US" smtClean="0"/>
              <a:t>4</a:t>
            </a:fld>
            <a:endParaRPr lang="en-US"/>
          </a:p>
        </p:txBody>
      </p:sp>
    </p:spTree>
    <p:extLst>
      <p:ext uri="{BB962C8B-B14F-4D97-AF65-F5344CB8AC3E}">
        <p14:creationId xmlns:p14="http://schemas.microsoft.com/office/powerpoint/2010/main" val="3978868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558DA7A-5C52-5443-AE3D-79B49B49AE27}"/>
              </a:ext>
            </a:extLst>
          </p:cNvPr>
          <p:cNvPicPr>
            <a:picLocks noChangeAspect="1"/>
          </p:cNvPicPr>
          <p:nvPr/>
        </p:nvPicPr>
        <p:blipFill>
          <a:blip r:embed="rId2"/>
          <a:stretch>
            <a:fillRect/>
          </a:stretch>
        </p:blipFill>
        <p:spPr>
          <a:xfrm>
            <a:off x="1243533" y="0"/>
            <a:ext cx="9704934" cy="6858000"/>
          </a:xfrm>
          <a:prstGeom prst="rect">
            <a:avLst/>
          </a:prstGeom>
        </p:spPr>
      </p:pic>
      <p:sp>
        <p:nvSpPr>
          <p:cNvPr id="2" name="Slide Number Placeholder 1">
            <a:extLst>
              <a:ext uri="{FF2B5EF4-FFF2-40B4-BE49-F238E27FC236}">
                <a16:creationId xmlns:a16="http://schemas.microsoft.com/office/drawing/2014/main" id="{A6F0A7CB-5D63-4D4C-B5DA-9A8AB9E2622E}"/>
              </a:ext>
            </a:extLst>
          </p:cNvPr>
          <p:cNvSpPr>
            <a:spLocks noGrp="1"/>
          </p:cNvSpPr>
          <p:nvPr>
            <p:ph type="sldNum" sz="quarter" idx="12"/>
          </p:nvPr>
        </p:nvSpPr>
        <p:spPr/>
        <p:txBody>
          <a:bodyPr/>
          <a:lstStyle/>
          <a:p>
            <a:fld id="{A433214D-F6BD-3649-B92A-A9A8C8D6DAD8}" type="slidenum">
              <a:rPr lang="en-US" smtClean="0"/>
              <a:t>5</a:t>
            </a:fld>
            <a:endParaRPr lang="en-US"/>
          </a:p>
        </p:txBody>
      </p:sp>
    </p:spTree>
    <p:extLst>
      <p:ext uri="{BB962C8B-B14F-4D97-AF65-F5344CB8AC3E}">
        <p14:creationId xmlns:p14="http://schemas.microsoft.com/office/powerpoint/2010/main" val="42321385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007F9E0-ADC7-DD43-824A-CC99EEFF6366}"/>
              </a:ext>
            </a:extLst>
          </p:cNvPr>
          <p:cNvPicPr>
            <a:picLocks noChangeAspect="1"/>
          </p:cNvPicPr>
          <p:nvPr/>
        </p:nvPicPr>
        <p:blipFill>
          <a:blip r:embed="rId2"/>
          <a:stretch>
            <a:fillRect/>
          </a:stretch>
        </p:blipFill>
        <p:spPr>
          <a:xfrm>
            <a:off x="1243533" y="0"/>
            <a:ext cx="9704934" cy="6858000"/>
          </a:xfrm>
          <a:prstGeom prst="rect">
            <a:avLst/>
          </a:prstGeom>
        </p:spPr>
      </p:pic>
      <p:sp>
        <p:nvSpPr>
          <p:cNvPr id="2" name="Slide Number Placeholder 1">
            <a:extLst>
              <a:ext uri="{FF2B5EF4-FFF2-40B4-BE49-F238E27FC236}">
                <a16:creationId xmlns:a16="http://schemas.microsoft.com/office/drawing/2014/main" id="{85FB7D3C-CE20-804D-A3F2-BB235F23D87A}"/>
              </a:ext>
            </a:extLst>
          </p:cNvPr>
          <p:cNvSpPr>
            <a:spLocks noGrp="1"/>
          </p:cNvSpPr>
          <p:nvPr>
            <p:ph type="sldNum" sz="quarter" idx="12"/>
          </p:nvPr>
        </p:nvSpPr>
        <p:spPr/>
        <p:txBody>
          <a:bodyPr/>
          <a:lstStyle/>
          <a:p>
            <a:fld id="{A433214D-F6BD-3649-B92A-A9A8C8D6DAD8}" type="slidenum">
              <a:rPr lang="en-US" smtClean="0"/>
              <a:t>6</a:t>
            </a:fld>
            <a:endParaRPr lang="en-US"/>
          </a:p>
        </p:txBody>
      </p:sp>
    </p:spTree>
    <p:extLst>
      <p:ext uri="{BB962C8B-B14F-4D97-AF65-F5344CB8AC3E}">
        <p14:creationId xmlns:p14="http://schemas.microsoft.com/office/powerpoint/2010/main" val="36012030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BA33792-093D-D24D-86E1-326E3B27CDF7}"/>
              </a:ext>
            </a:extLst>
          </p:cNvPr>
          <p:cNvPicPr>
            <a:picLocks noChangeAspect="1"/>
          </p:cNvPicPr>
          <p:nvPr/>
        </p:nvPicPr>
        <p:blipFill>
          <a:blip r:embed="rId2"/>
          <a:stretch>
            <a:fillRect/>
          </a:stretch>
        </p:blipFill>
        <p:spPr>
          <a:xfrm>
            <a:off x="1243533" y="0"/>
            <a:ext cx="9704934" cy="6858000"/>
          </a:xfrm>
          <a:prstGeom prst="rect">
            <a:avLst/>
          </a:prstGeom>
        </p:spPr>
      </p:pic>
      <p:sp>
        <p:nvSpPr>
          <p:cNvPr id="2" name="Slide Number Placeholder 1">
            <a:extLst>
              <a:ext uri="{FF2B5EF4-FFF2-40B4-BE49-F238E27FC236}">
                <a16:creationId xmlns:a16="http://schemas.microsoft.com/office/drawing/2014/main" id="{410C3863-80EA-7447-94A5-7B91037EC90F}"/>
              </a:ext>
            </a:extLst>
          </p:cNvPr>
          <p:cNvSpPr>
            <a:spLocks noGrp="1"/>
          </p:cNvSpPr>
          <p:nvPr>
            <p:ph type="sldNum" sz="quarter" idx="12"/>
          </p:nvPr>
        </p:nvSpPr>
        <p:spPr/>
        <p:txBody>
          <a:bodyPr/>
          <a:lstStyle/>
          <a:p>
            <a:fld id="{A433214D-F6BD-3649-B92A-A9A8C8D6DAD8}" type="slidenum">
              <a:rPr lang="en-US" smtClean="0"/>
              <a:t>7</a:t>
            </a:fld>
            <a:endParaRPr lang="en-US"/>
          </a:p>
        </p:txBody>
      </p:sp>
    </p:spTree>
    <p:extLst>
      <p:ext uri="{BB962C8B-B14F-4D97-AF65-F5344CB8AC3E}">
        <p14:creationId xmlns:p14="http://schemas.microsoft.com/office/powerpoint/2010/main" val="38321069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8BE67B4-9C75-484D-9AB3-B279B3EE4A9C}"/>
              </a:ext>
            </a:extLst>
          </p:cNvPr>
          <p:cNvPicPr>
            <a:picLocks noChangeAspect="1"/>
          </p:cNvPicPr>
          <p:nvPr/>
        </p:nvPicPr>
        <p:blipFill>
          <a:blip r:embed="rId2"/>
          <a:stretch>
            <a:fillRect/>
          </a:stretch>
        </p:blipFill>
        <p:spPr>
          <a:xfrm>
            <a:off x="1243533" y="0"/>
            <a:ext cx="9704934" cy="6858000"/>
          </a:xfrm>
          <a:prstGeom prst="rect">
            <a:avLst/>
          </a:prstGeom>
        </p:spPr>
      </p:pic>
      <p:sp>
        <p:nvSpPr>
          <p:cNvPr id="2" name="Slide Number Placeholder 1">
            <a:extLst>
              <a:ext uri="{FF2B5EF4-FFF2-40B4-BE49-F238E27FC236}">
                <a16:creationId xmlns:a16="http://schemas.microsoft.com/office/drawing/2014/main" id="{F8CDAF55-22B6-004F-9600-14C726CB2B33}"/>
              </a:ext>
            </a:extLst>
          </p:cNvPr>
          <p:cNvSpPr>
            <a:spLocks noGrp="1"/>
          </p:cNvSpPr>
          <p:nvPr>
            <p:ph type="sldNum" sz="quarter" idx="12"/>
          </p:nvPr>
        </p:nvSpPr>
        <p:spPr/>
        <p:txBody>
          <a:bodyPr/>
          <a:lstStyle/>
          <a:p>
            <a:fld id="{A433214D-F6BD-3649-B92A-A9A8C8D6DAD8}" type="slidenum">
              <a:rPr lang="en-US" smtClean="0"/>
              <a:t>8</a:t>
            </a:fld>
            <a:endParaRPr lang="en-US"/>
          </a:p>
        </p:txBody>
      </p:sp>
    </p:spTree>
    <p:extLst>
      <p:ext uri="{BB962C8B-B14F-4D97-AF65-F5344CB8AC3E}">
        <p14:creationId xmlns:p14="http://schemas.microsoft.com/office/powerpoint/2010/main" val="26919322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04E8D8-BC15-D046-8A13-0BA658D4BDDC}"/>
              </a:ext>
            </a:extLst>
          </p:cNvPr>
          <p:cNvPicPr>
            <a:picLocks noChangeAspect="1"/>
          </p:cNvPicPr>
          <p:nvPr/>
        </p:nvPicPr>
        <p:blipFill>
          <a:blip r:embed="rId2"/>
          <a:stretch>
            <a:fillRect/>
          </a:stretch>
        </p:blipFill>
        <p:spPr>
          <a:xfrm>
            <a:off x="1243533" y="0"/>
            <a:ext cx="9704934" cy="6858000"/>
          </a:xfrm>
          <a:prstGeom prst="rect">
            <a:avLst/>
          </a:prstGeom>
        </p:spPr>
      </p:pic>
      <p:sp>
        <p:nvSpPr>
          <p:cNvPr id="2" name="Slide Number Placeholder 1">
            <a:extLst>
              <a:ext uri="{FF2B5EF4-FFF2-40B4-BE49-F238E27FC236}">
                <a16:creationId xmlns:a16="http://schemas.microsoft.com/office/drawing/2014/main" id="{5096C23C-A85E-2D47-91A6-6B4DBF134B0A}"/>
              </a:ext>
            </a:extLst>
          </p:cNvPr>
          <p:cNvSpPr>
            <a:spLocks noGrp="1"/>
          </p:cNvSpPr>
          <p:nvPr>
            <p:ph type="sldNum" sz="quarter" idx="12"/>
          </p:nvPr>
        </p:nvSpPr>
        <p:spPr/>
        <p:txBody>
          <a:bodyPr/>
          <a:lstStyle/>
          <a:p>
            <a:fld id="{A433214D-F6BD-3649-B92A-A9A8C8D6DAD8}" type="slidenum">
              <a:rPr lang="en-US" smtClean="0"/>
              <a:t>9</a:t>
            </a:fld>
            <a:endParaRPr lang="en-US"/>
          </a:p>
        </p:txBody>
      </p:sp>
    </p:spTree>
    <p:extLst>
      <p:ext uri="{BB962C8B-B14F-4D97-AF65-F5344CB8AC3E}">
        <p14:creationId xmlns:p14="http://schemas.microsoft.com/office/powerpoint/2010/main" val="342021405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4820</TotalTime>
  <Words>1813</Words>
  <Application>Microsoft Macintosh PowerPoint</Application>
  <PresentationFormat>Widescreen</PresentationFormat>
  <Paragraphs>167</Paragraphs>
  <Slides>37</Slides>
  <Notes>11</Notes>
  <HiddenSlides>5</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37</vt:i4>
      </vt:variant>
    </vt:vector>
  </HeadingPairs>
  <TitlesOfParts>
    <vt:vector size="43" baseType="lpstr">
      <vt:lpstr>Microsoft YaHei</vt:lpstr>
      <vt:lpstr>Microsoft YaHei</vt:lpstr>
      <vt:lpstr>Arial</vt:lpstr>
      <vt:lpstr>Calibri</vt:lpstr>
      <vt:lpstr>Calibri Light</vt:lpstr>
      <vt:lpstr>Office Theme</vt:lpstr>
      <vt:lpstr>Transfer Learning</vt:lpstr>
      <vt:lpstr>Transfer Learning By Human</vt:lpstr>
      <vt:lpstr>Transfer Learning uses knowledge from other existing domains (source) during the learning process for a new domain (target)</vt:lpstr>
      <vt:lpstr> Motivating Example: On-boarding new customer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Transfer learning addresses these three questions </vt:lpstr>
      <vt:lpstr>Notation: Task</vt:lpstr>
      <vt:lpstr>Definition of Transfer Learning</vt:lpstr>
      <vt:lpstr>Homogeneous v.s. Heterogeneous Transfer Learning</vt:lpstr>
      <vt:lpstr>Homogeneous Transfer Learning </vt:lpstr>
      <vt:lpstr>Heterogeneous Transfer Learning</vt:lpstr>
      <vt:lpstr>Transfer Learning Solutions</vt:lpstr>
      <vt:lpstr>PowerPoint Presentation</vt:lpstr>
      <vt:lpstr>PowerPoint Presentation</vt:lpstr>
      <vt:lpstr>1. Instance-Based  Transfer Learning</vt:lpstr>
      <vt:lpstr>2. Feature-based transfer Learning (for both homogeneous and heterogenous transfer learning)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3. Parameter-based Approaches</vt:lpstr>
      <vt:lpstr>ROCKA: Clustering + Transfer Learning to reduce training overhead</vt:lpstr>
      <vt:lpstr>PowerPoint Presentation</vt:lpstr>
      <vt:lpstr>PowerPoint Presentation</vt:lpstr>
      <vt:lpstr>Real-World Application: Dealing with Domain Shift/Concept Drift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Pei Dan</cp:lastModifiedBy>
  <cp:revision>45</cp:revision>
  <dcterms:created xsi:type="dcterms:W3CDTF">2019-11-18T01:39:11Z</dcterms:created>
  <dcterms:modified xsi:type="dcterms:W3CDTF">2024-04-05T08:12:06Z</dcterms:modified>
</cp:coreProperties>
</file>