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51" r:id="rId3"/>
    <p:sldId id="352" r:id="rId4"/>
    <p:sldId id="356" r:id="rId5"/>
    <p:sldId id="325" r:id="rId6"/>
    <p:sldId id="339" r:id="rId7"/>
    <p:sldId id="328" r:id="rId8"/>
    <p:sldId id="338" r:id="rId9"/>
    <p:sldId id="342" r:id="rId10"/>
    <p:sldId id="357" r:id="rId11"/>
    <p:sldId id="358" r:id="rId12"/>
    <p:sldId id="353" r:id="rId13"/>
    <p:sldId id="269" r:id="rId14"/>
    <p:sldId id="346" r:id="rId15"/>
    <p:sldId id="361" r:id="rId16"/>
    <p:sldId id="345" r:id="rId17"/>
    <p:sldId id="349" r:id="rId18"/>
    <p:sldId id="347" r:id="rId19"/>
    <p:sldId id="348" r:id="rId20"/>
    <p:sldId id="354" r:id="rId21"/>
    <p:sldId id="364" r:id="rId22"/>
    <p:sldId id="363" r:id="rId23"/>
    <p:sldId id="365" r:id="rId24"/>
    <p:sldId id="366" r:id="rId25"/>
    <p:sldId id="367" r:id="rId26"/>
    <p:sldId id="355" r:id="rId27"/>
    <p:sldId id="343" r:id="rId28"/>
    <p:sldId id="362" r:id="rId29"/>
    <p:sldId id="368" r:id="rId30"/>
    <p:sldId id="323" r:id="rId31"/>
    <p:sldId id="369" r:id="rId32"/>
    <p:sldId id="423" r:id="rId33"/>
    <p:sldId id="424" r:id="rId34"/>
    <p:sldId id="288" r:id="rId35"/>
    <p:sldId id="383" r:id="rId36"/>
    <p:sldId id="455" r:id="rId37"/>
    <p:sldId id="456" r:id="rId38"/>
    <p:sldId id="430" r:id="rId39"/>
    <p:sldId id="458" r:id="rId40"/>
    <p:sldId id="459" r:id="rId41"/>
    <p:sldId id="425" r:id="rId42"/>
    <p:sldId id="431" r:id="rId43"/>
    <p:sldId id="442" r:id="rId44"/>
    <p:sldId id="443" r:id="rId45"/>
    <p:sldId id="447" r:id="rId46"/>
    <p:sldId id="448" r:id="rId47"/>
    <p:sldId id="411" r:id="rId48"/>
    <p:sldId id="445" r:id="rId49"/>
    <p:sldId id="426" r:id="rId50"/>
    <p:sldId id="384" r:id="rId51"/>
    <p:sldId id="450" r:id="rId52"/>
    <p:sldId id="453" r:id="rId53"/>
    <p:sldId id="454" r:id="rId54"/>
    <p:sldId id="451" r:id="rId55"/>
    <p:sldId id="429" r:id="rId56"/>
    <p:sldId id="460" r:id="rId57"/>
    <p:sldId id="461" r:id="rId58"/>
    <p:sldId id="462" r:id="rId59"/>
    <p:sldId id="428" r:id="rId60"/>
    <p:sldId id="427" r:id="rId61"/>
    <p:sldId id="410" r:id="rId62"/>
    <p:sldId id="432" r:id="rId63"/>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6E7"/>
    <a:srgbClr val="B06FE7"/>
    <a:srgbClr val="BC77F9"/>
    <a:srgbClr val="FF2052"/>
    <a:srgbClr val="B9B9B9"/>
    <a:srgbClr val="999999"/>
    <a:srgbClr val="913FCD"/>
    <a:srgbClr val="3484C9"/>
    <a:srgbClr val="7F7F7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主题样式 1 - 个性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19" autoAdjust="0"/>
    <p:restoredTop sz="97030" autoAdjust="0"/>
  </p:normalViewPr>
  <p:slideViewPr>
    <p:cSldViewPr snapToGrid="0">
      <p:cViewPr>
        <p:scale>
          <a:sx n="144" d="100"/>
          <a:sy n="144" d="100"/>
        </p:scale>
        <p:origin x="-824"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4868-5EA4-4D33-A47C-13684E75AB64}" type="datetimeFigureOut">
              <a:rPr lang="zh-CN" altLang="en-US" smtClean="0"/>
              <a:t>2024/4/5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B94F9-4D3C-464A-AF26-886239D3186A}" type="slidenum">
              <a:rPr lang="zh-CN" altLang="en-US" smtClean="0"/>
              <a:t>‹#›</a:t>
            </a:fld>
            <a:endParaRPr lang="zh-CN" altLang="en-US"/>
          </a:p>
        </p:txBody>
      </p:sp>
    </p:spTree>
    <p:extLst>
      <p:ext uri="{BB962C8B-B14F-4D97-AF65-F5344CB8AC3E}">
        <p14:creationId xmlns:p14="http://schemas.microsoft.com/office/powerpoint/2010/main" val="21393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尊敬的各位来宾，老师，同学们，大家下午好</a:t>
            </a:r>
          </a:p>
          <a:p>
            <a:r>
              <a:rPr lang="zh-CN" altLang="en-US" dirty="0"/>
              <a:t>我叫苏亚，是清华大学计算机系的博士</a:t>
            </a:r>
            <a:r>
              <a:rPr lang="en-US" altLang="zh-CN" dirty="0"/>
              <a:t>3</a:t>
            </a:r>
            <a:r>
              <a:rPr lang="zh-CN" altLang="en-US" dirty="0"/>
              <a:t>年级学生</a:t>
            </a:r>
          </a:p>
          <a:p>
            <a:r>
              <a:rPr lang="zh-CN" altLang="en-US" dirty="0"/>
              <a:t>今天非常荣幸能够给大家分享我</a:t>
            </a:r>
            <a:r>
              <a:rPr lang="en-US" altLang="zh-CN" dirty="0"/>
              <a:t>2019</a:t>
            </a:r>
            <a:r>
              <a:rPr lang="zh-CN" altLang="en-US" dirty="0"/>
              <a:t>年</a:t>
            </a:r>
            <a:r>
              <a:rPr lang="en-US" altLang="zh-CN" dirty="0"/>
              <a:t>KDD</a:t>
            </a:r>
            <a:r>
              <a:rPr lang="zh-CN" altLang="en-US" dirty="0"/>
              <a:t>的工作，</a:t>
            </a:r>
            <a:r>
              <a:rPr lang="en-US" altLang="zh-CN" dirty="0"/>
              <a:t>Robust</a:t>
            </a:r>
            <a:r>
              <a:rPr lang="zh-CN" altLang="en-US" dirty="0"/>
              <a:t> </a:t>
            </a:r>
            <a:r>
              <a:rPr lang="en-US" altLang="zh-CN" dirty="0"/>
              <a:t>Anomaly</a:t>
            </a:r>
            <a:r>
              <a:rPr lang="zh-CN" altLang="en-US" dirty="0"/>
              <a:t> </a:t>
            </a:r>
            <a:r>
              <a:rPr lang="en-US" altLang="zh-CN" dirty="0"/>
              <a:t>Detection</a:t>
            </a:r>
            <a:r>
              <a:rPr lang="zh-CN" altLang="en-US" dirty="0"/>
              <a:t> </a:t>
            </a:r>
            <a:r>
              <a:rPr lang="en-US" altLang="zh-CN" dirty="0"/>
              <a:t>for</a:t>
            </a:r>
            <a:r>
              <a:rPr lang="zh-CN" altLang="en-US" dirty="0"/>
              <a:t> </a:t>
            </a:r>
            <a:r>
              <a:rPr lang="en-US" altLang="zh-CN" dirty="0"/>
              <a:t>Multivariate</a:t>
            </a:r>
            <a:r>
              <a:rPr lang="zh-CN" altLang="en-US" dirty="0"/>
              <a:t> </a:t>
            </a:r>
            <a:r>
              <a:rPr lang="en-US" altLang="zh-CN" dirty="0"/>
              <a:t>Time</a:t>
            </a:r>
            <a:r>
              <a:rPr lang="zh-CN" altLang="en-US" dirty="0"/>
              <a:t> </a:t>
            </a:r>
            <a:r>
              <a:rPr lang="en-US" altLang="zh-CN" dirty="0"/>
              <a:t>Series</a:t>
            </a:r>
            <a:r>
              <a:rPr lang="zh-CN" altLang="en-US" dirty="0"/>
              <a:t> </a:t>
            </a:r>
            <a:r>
              <a:rPr lang="en-US" altLang="zh-CN" dirty="0"/>
              <a:t>through</a:t>
            </a:r>
            <a:r>
              <a:rPr lang="zh-CN" altLang="en-US" dirty="0"/>
              <a:t> </a:t>
            </a:r>
            <a:r>
              <a:rPr lang="en-US" altLang="zh-CN" dirty="0"/>
              <a:t>Stochastic</a:t>
            </a:r>
            <a:r>
              <a:rPr lang="zh-CN" altLang="en-US" dirty="0"/>
              <a:t> </a:t>
            </a:r>
            <a:r>
              <a:rPr lang="en-US" altLang="zh-CN" dirty="0"/>
              <a:t>Recurrent</a:t>
            </a:r>
            <a:r>
              <a:rPr lang="zh-CN" altLang="en-US" dirty="0"/>
              <a:t> </a:t>
            </a:r>
            <a:r>
              <a:rPr lang="en-US" altLang="zh-CN" dirty="0"/>
              <a:t>Neural</a:t>
            </a:r>
            <a:r>
              <a:rPr lang="zh-CN" altLang="en-US" dirty="0"/>
              <a:t> </a:t>
            </a:r>
            <a:r>
              <a:rPr lang="en-US" altLang="zh-CN" dirty="0"/>
              <a:t>Network</a:t>
            </a:r>
            <a:r>
              <a:rPr lang="zh-CN" altLang="en-US" dirty="0"/>
              <a:t>，即通过随机循环神经网络对多时间序列进行异常检测</a:t>
            </a:r>
          </a:p>
        </p:txBody>
      </p:sp>
      <p:sp>
        <p:nvSpPr>
          <p:cNvPr id="4" name="灯片编号占位符 3"/>
          <p:cNvSpPr>
            <a:spLocks noGrp="1"/>
          </p:cNvSpPr>
          <p:nvPr>
            <p:ph type="sldNum" sz="quarter" idx="10"/>
          </p:nvPr>
        </p:nvSpPr>
        <p:spPr/>
        <p:txBody>
          <a:bodyPr/>
          <a:lstStyle/>
          <a:p>
            <a:fld id="{28CB94F9-4D3C-464A-AF26-886239D3186A}" type="slidenum">
              <a:rPr lang="zh-CN" altLang="en-US" smtClean="0"/>
              <a:t>1</a:t>
            </a:fld>
            <a:endParaRPr lang="zh-CN" altLang="en-US"/>
          </a:p>
        </p:txBody>
      </p:sp>
    </p:spTree>
    <p:extLst>
      <p:ext uri="{BB962C8B-B14F-4D97-AF65-F5344CB8AC3E}">
        <p14:creationId xmlns:p14="http://schemas.microsoft.com/office/powerpoint/2010/main" val="65449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正如我之前介绍，多时间序列异常检测是一个非常重要的问题，但是也存在很多困难和挑战，</a:t>
            </a:r>
          </a:p>
          <a:p>
            <a:r>
              <a:rPr kumimoji="1" lang="zh-CN" altLang="en-US" dirty="0"/>
              <a:t>第一，相比较离散型数据，时间序列有很强的时序性，我们的算法需要考虑到时间序列中不同数据点之间的时间依赖，包括临近点和较远时间数据点的依赖</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第二，由于我们的实体有复杂的软件逻辑，并且与周围的环境，工程师以及其他系统都有联系，因此我们的算法需要考虑到时间序列的随机性</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三，虽然现在基于深度学习的方法对于异常检测有非常好的效果，但是深度学习的方法往往都是比较黑盒的，难以解释的，因此我们的算法需要对异常检测的结果进行解释，即哪些时间序列对这些异常判断的贡献最大</a:t>
            </a:r>
            <a:r>
              <a:rPr kumimoji="1" lang="en-US" altLang="zh-CN" dirty="0"/>
              <a:t>?</a:t>
            </a: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10</a:t>
            </a:fld>
            <a:endParaRPr kumimoji="1" lang="zh-CN" altLang="en-US"/>
          </a:p>
        </p:txBody>
      </p:sp>
    </p:spTree>
    <p:extLst>
      <p:ext uri="{BB962C8B-B14F-4D97-AF65-F5344CB8AC3E}">
        <p14:creationId xmlns:p14="http://schemas.microsoft.com/office/powerpoint/2010/main" val="12271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对于多时间序列异常检测，这里列举了近年来最先进的一些算法及其缺点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对于现有的算法，我们大致可以分为两大类：确定型模型和随机型模型</a:t>
            </a:r>
          </a:p>
          <a:p>
            <a:r>
              <a:rPr kumimoji="1" lang="zh-CN" altLang="en-US" dirty="0"/>
              <a:t>确定型模型里面包括</a:t>
            </a:r>
            <a:r>
              <a:rPr kumimoji="1" lang="en-US" altLang="zh-CN" dirty="0"/>
              <a:t>LSTM</a:t>
            </a:r>
            <a:r>
              <a:rPr kumimoji="1" lang="zh-CN" altLang="en-US" dirty="0"/>
              <a:t>，</a:t>
            </a:r>
            <a:r>
              <a:rPr kumimoji="1" lang="en-US" altLang="zh-CN" dirty="0"/>
              <a:t>Seq2Seq</a:t>
            </a:r>
            <a:r>
              <a:rPr kumimoji="1" lang="zh-CN" altLang="en-US" dirty="0"/>
              <a:t>等，这些模型里面都没有包括随机变量，即模型只受结构和变量初始化影响，没有随机性和概率性质，因此无法抓取时间序列的随机性</a:t>
            </a:r>
          </a:p>
          <a:p>
            <a:r>
              <a:rPr kumimoji="1" lang="zh-CN" altLang="en-US" dirty="0"/>
              <a:t>随机型模型包括</a:t>
            </a:r>
            <a:r>
              <a:rPr kumimoji="1" lang="en-US" altLang="zh-CN" dirty="0"/>
              <a:t>DAGMM</a:t>
            </a:r>
            <a:r>
              <a:rPr kumimoji="1" lang="zh-CN" altLang="en-US" dirty="0"/>
              <a:t>（即</a:t>
            </a:r>
            <a:r>
              <a:rPr kumimoji="1" lang="en-US" altLang="zh-CN" dirty="0"/>
              <a:t>auto</a:t>
            </a:r>
            <a:r>
              <a:rPr kumimoji="1" lang="zh-CN" altLang="en-US" dirty="0"/>
              <a:t> </a:t>
            </a:r>
            <a:r>
              <a:rPr kumimoji="1" lang="en-US" altLang="zh-CN" dirty="0"/>
              <a:t>encoder</a:t>
            </a:r>
            <a:r>
              <a:rPr kumimoji="1" lang="zh-CN" altLang="en-US" dirty="0"/>
              <a:t>加上</a:t>
            </a:r>
            <a:r>
              <a:rPr kumimoji="1" lang="en-US" altLang="zh-CN" dirty="0"/>
              <a:t>GMM</a:t>
            </a:r>
            <a:r>
              <a:rPr kumimoji="1" lang="zh-CN" altLang="en-US" dirty="0"/>
              <a:t>），还有</a:t>
            </a:r>
            <a:r>
              <a:rPr kumimoji="1" lang="en-US" altLang="zh-CN" dirty="0"/>
              <a:t>LSTM</a:t>
            </a:r>
            <a:r>
              <a:rPr kumimoji="1" lang="zh-CN" altLang="en-US" dirty="0"/>
              <a:t>结合</a:t>
            </a:r>
            <a:r>
              <a:rPr kumimoji="1" lang="en-US" altLang="zh-CN" dirty="0"/>
              <a:t>VAE</a:t>
            </a:r>
            <a:r>
              <a:rPr kumimoji="1" lang="zh-CN" altLang="en-US" dirty="0"/>
              <a:t>，这些模型要么没有考虑到时间序列的依赖，或者只是简单的将</a:t>
            </a:r>
            <a:r>
              <a:rPr kumimoji="1" lang="en-US" altLang="zh-CN" dirty="0"/>
              <a:t>LSTM</a:t>
            </a:r>
            <a:r>
              <a:rPr kumimoji="1" lang="zh-CN" altLang="en-US" dirty="0"/>
              <a:t>和</a:t>
            </a:r>
            <a:r>
              <a:rPr kumimoji="1" lang="en-US" altLang="zh-CN" dirty="0"/>
              <a:t>VAE</a:t>
            </a:r>
            <a:r>
              <a:rPr kumimoji="1" lang="zh-CN" altLang="en-US" dirty="0"/>
              <a:t>结合在一起，没有考虑隐藏层随机变量之间的依赖</a:t>
            </a:r>
          </a:p>
          <a:p>
            <a:r>
              <a:rPr kumimoji="1" lang="zh-CN" altLang="en-US" dirty="0"/>
              <a:t>因此，上述的方法对多时间序列异常检测没有特别好的效果</a:t>
            </a:r>
          </a:p>
          <a:p>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11</a:t>
            </a:fld>
            <a:endParaRPr kumimoji="1" lang="zh-CN" altLang="en-US"/>
          </a:p>
        </p:txBody>
      </p:sp>
    </p:spTree>
    <p:extLst>
      <p:ext uri="{BB962C8B-B14F-4D97-AF65-F5344CB8AC3E}">
        <p14:creationId xmlns:p14="http://schemas.microsoft.com/office/powerpoint/2010/main" val="192821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接下来，我介绍一下我们算法的结构</a:t>
            </a:r>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12</a:t>
            </a:fld>
            <a:endParaRPr kumimoji="1" lang="zh-CN" altLang="en-US"/>
          </a:p>
        </p:txBody>
      </p:sp>
    </p:spTree>
    <p:extLst>
      <p:ext uri="{BB962C8B-B14F-4D97-AF65-F5344CB8AC3E}">
        <p14:creationId xmlns:p14="http://schemas.microsoft.com/office/powerpoint/2010/main" val="136230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为了更好更准确的解决多时间序列异常检测的问题，我们提出一个新的随机循环神经网络算法，名字叫</a:t>
            </a:r>
            <a:r>
              <a:rPr kumimoji="1" lang="en-US" altLang="zh-CN" dirty="0" err="1"/>
              <a:t>OmniAnomaly</a:t>
            </a:r>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13</a:t>
            </a:fld>
            <a:endParaRPr lang="zh-CN" altLang="en-US"/>
          </a:p>
        </p:txBody>
      </p:sp>
    </p:spTree>
    <p:extLst>
      <p:ext uri="{BB962C8B-B14F-4D97-AF65-F5344CB8AC3E}">
        <p14:creationId xmlns:p14="http://schemas.microsoft.com/office/powerpoint/2010/main" val="94757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模型整体可以分为两个部分：模型的离线训练和在线的异常检测</a:t>
            </a:r>
          </a:p>
          <a:p>
            <a:r>
              <a:rPr kumimoji="1" lang="zh-CN" altLang="en-US" dirty="0"/>
              <a:t>首先我介绍一下模型的离线训练部分，我们的输入数据是一段时间的多时间序列数据（例如跨度一个月左右的间隔为</a:t>
            </a:r>
            <a:r>
              <a:rPr kumimoji="1" lang="en-US" altLang="zh-CN" dirty="0"/>
              <a:t>1min</a:t>
            </a:r>
            <a:r>
              <a:rPr kumimoji="1" lang="zh-CN" altLang="en-US" dirty="0"/>
              <a:t>的数据）</a:t>
            </a:r>
          </a:p>
          <a:p>
            <a:r>
              <a:rPr kumimoji="1" lang="zh-CN" altLang="en-US" dirty="0"/>
              <a:t>在数据的预处理过程中，首先对数据进行</a:t>
            </a:r>
            <a:r>
              <a:rPr kumimoji="1" lang="en-US" altLang="zh-CN" dirty="0"/>
              <a:t>Normalization</a:t>
            </a:r>
            <a:r>
              <a:rPr kumimoji="1" lang="zh-CN" altLang="en-US" dirty="0"/>
              <a:t>和</a:t>
            </a:r>
            <a:r>
              <a:rPr kumimoji="1" lang="en-US" altLang="zh-CN" dirty="0"/>
              <a:t>slide</a:t>
            </a:r>
            <a:r>
              <a:rPr kumimoji="1" lang="zh-CN" altLang="en-US" dirty="0"/>
              <a:t> </a:t>
            </a:r>
            <a:r>
              <a:rPr kumimoji="1" lang="en-US" altLang="zh-CN" dirty="0"/>
              <a:t>window</a:t>
            </a:r>
            <a:r>
              <a:rPr kumimoji="1" lang="zh-CN" altLang="en-US" dirty="0"/>
              <a:t>的处理，这样我们可以就得到了很多组的归一化后的二维数据矩阵（长宽为时间序列窗口长度和数据的维度），</a:t>
            </a:r>
          </a:p>
          <a:p>
            <a:r>
              <a:rPr kumimoji="1" lang="zh-CN" altLang="en-US" dirty="0"/>
              <a:t>模型离线训练的目的是学习训练数据集中的正常模式，</a:t>
            </a:r>
          </a:p>
          <a:p>
            <a:r>
              <a:rPr kumimoji="1" lang="zh-CN" altLang="en-US" dirty="0"/>
              <a:t>在学习这些数据模式的同时，我们可以得到训练数据集中每个数据的分数</a:t>
            </a:r>
          </a:p>
          <a:p>
            <a:r>
              <a:rPr kumimoji="1" lang="zh-CN" altLang="en-US" dirty="0"/>
              <a:t>利用这些训练数据集的分数，我们可以通过基于极值理论的</a:t>
            </a:r>
            <a:r>
              <a:rPr kumimoji="1" lang="en-US" altLang="zh-CN" dirty="0"/>
              <a:t>POT</a:t>
            </a:r>
            <a:r>
              <a:rPr kumimoji="1" lang="zh-CN" altLang="en-US" dirty="0"/>
              <a:t>方法得到异常的阈值</a:t>
            </a:r>
          </a:p>
          <a:p>
            <a:endParaRPr kumimoji="1" lang="zh-CN" altLang="en-US" dirty="0"/>
          </a:p>
          <a:p>
            <a:r>
              <a:rPr kumimoji="1" lang="zh-CN" altLang="en-US" dirty="0"/>
              <a:t>在模型的在线检测之前，首先需要对待检测的数据也通过数据预处理的部分得到模型需要的数据格式，</a:t>
            </a:r>
          </a:p>
          <a:p>
            <a:r>
              <a:rPr kumimoji="1" lang="zh-CN" altLang="en-US" dirty="0"/>
              <a:t>在线检测过程中，我们可以利用训练好的模型对数据进行检测，得到该数据的异常分数</a:t>
            </a:r>
          </a:p>
          <a:p>
            <a:r>
              <a:rPr kumimoji="1" lang="zh-CN" altLang="en-US" dirty="0"/>
              <a:t>该分数和阈值进行比较，就可以得到最终的异常检测结果</a:t>
            </a:r>
          </a:p>
          <a:p>
            <a:r>
              <a:rPr kumimoji="1" lang="zh-CN" altLang="en-US" dirty="0"/>
              <a:t>如果该数据被检测为异常，我们的算法会继续对多时间序列的每个维度进行评估，找到对该次异常判断影响最大的</a:t>
            </a:r>
            <a:r>
              <a:rPr kumimoji="1" lang="en-US" altLang="zh-CN" dirty="0"/>
              <a:t>TOP-k</a:t>
            </a:r>
            <a:r>
              <a:rPr kumimoji="1" lang="zh-CN" altLang="en-US" dirty="0"/>
              <a:t>维度</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14</a:t>
            </a:fld>
            <a:endParaRPr lang="zh-CN" altLang="en-US"/>
          </a:p>
        </p:txBody>
      </p:sp>
    </p:spTree>
    <p:extLst>
      <p:ext uri="{BB962C8B-B14F-4D97-AF65-F5344CB8AC3E}">
        <p14:creationId xmlns:p14="http://schemas.microsoft.com/office/powerpoint/2010/main" val="15657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这里首先简单介绍一下我们的模型的结构</a:t>
            </a:r>
          </a:p>
          <a:p>
            <a:r>
              <a:rPr kumimoji="1" lang="zh-CN" altLang="en-US" dirty="0"/>
              <a:t>我们的模型是深度生成模型，包括</a:t>
            </a:r>
            <a:r>
              <a:rPr kumimoji="1" lang="en-US" altLang="zh-CN" dirty="0" err="1"/>
              <a:t>pnet</a:t>
            </a:r>
            <a:r>
              <a:rPr kumimoji="1" lang="zh-CN" altLang="en-US" dirty="0"/>
              <a:t>和</a:t>
            </a:r>
            <a:r>
              <a:rPr kumimoji="1" lang="en-US" altLang="zh-CN" dirty="0" err="1"/>
              <a:t>qnet</a:t>
            </a:r>
            <a:r>
              <a:rPr kumimoji="1" lang="zh-CN" altLang="en-US" dirty="0"/>
              <a:t>两个部分，</a:t>
            </a:r>
            <a:r>
              <a:rPr kumimoji="1" lang="en-US" altLang="zh-CN" dirty="0" err="1"/>
              <a:t>pnet</a:t>
            </a:r>
            <a:r>
              <a:rPr kumimoji="1" lang="zh-CN" altLang="en-US" dirty="0"/>
              <a:t>目的是生成与输入数据相似的数据，即对输入数据进行重构</a:t>
            </a:r>
          </a:p>
          <a:p>
            <a:r>
              <a:rPr kumimoji="1" lang="en-US" altLang="zh-CN" dirty="0" err="1"/>
              <a:t>qnet</a:t>
            </a:r>
            <a:r>
              <a:rPr kumimoji="1" lang="zh-CN" altLang="en-US" dirty="0"/>
              <a:t>的目的是推理拟合</a:t>
            </a:r>
            <a:r>
              <a:rPr kumimoji="1" lang="en-US" altLang="zh-CN" dirty="0" err="1"/>
              <a:t>pnet</a:t>
            </a:r>
            <a:r>
              <a:rPr kumimoji="1" lang="zh-CN" altLang="en-US" dirty="0"/>
              <a:t>的先验，这样是为了得到一个能够表征输入数据的</a:t>
            </a:r>
            <a:r>
              <a:rPr kumimoji="1" lang="en-US" altLang="zh-CN" dirty="0"/>
              <a:t>representation</a:t>
            </a:r>
            <a:r>
              <a:rPr kumimoji="1" lang="zh-CN" altLang="en-US" dirty="0"/>
              <a:t> </a:t>
            </a:r>
            <a:r>
              <a:rPr kumimoji="1" lang="en-US" altLang="zh-CN" dirty="0"/>
              <a:t>Z</a:t>
            </a:r>
            <a:endParaRPr kumimoji="1" lang="zh-CN" altLang="en-US" dirty="0"/>
          </a:p>
          <a:p>
            <a:r>
              <a:rPr kumimoji="1" lang="zh-CN" altLang="en-US" dirty="0"/>
              <a:t>接下来，我们详细描述下每个部分的功能</a:t>
            </a:r>
          </a:p>
          <a:p>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15</a:t>
            </a:fld>
            <a:endParaRPr lang="zh-CN" altLang="en-US"/>
          </a:p>
        </p:txBody>
      </p:sp>
    </p:spTree>
    <p:extLst>
      <p:ext uri="{BB962C8B-B14F-4D97-AF65-F5344CB8AC3E}">
        <p14:creationId xmlns:p14="http://schemas.microsoft.com/office/powerpoint/2010/main" val="8646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Xt</a:t>
            </a:r>
            <a:r>
              <a:rPr kumimoji="1" lang="en-US" altLang="zh-CN" dirty="0"/>
              <a:t>-T</a:t>
            </a:r>
            <a:r>
              <a:rPr kumimoji="1" lang="zh-CN" altLang="en-US" dirty="0"/>
              <a:t>到</a:t>
            </a:r>
            <a:r>
              <a:rPr kumimoji="1" lang="en-US" altLang="zh-CN" dirty="0" err="1"/>
              <a:t>Xt</a:t>
            </a:r>
            <a:r>
              <a:rPr kumimoji="1" lang="zh-CN" altLang="en-US" dirty="0"/>
              <a:t>是我们的输入数据，长度为我们之前数据预处理</a:t>
            </a:r>
            <a:r>
              <a:rPr kumimoji="1" lang="en-US" altLang="zh-CN" dirty="0"/>
              <a:t>slide</a:t>
            </a:r>
            <a:r>
              <a:rPr kumimoji="1" lang="zh-CN" altLang="en-US" dirty="0"/>
              <a:t> </a:t>
            </a:r>
            <a:r>
              <a:rPr kumimoji="1" lang="en-US" altLang="zh-CN" dirty="0"/>
              <a:t>window</a:t>
            </a:r>
            <a:r>
              <a:rPr kumimoji="1" lang="zh-CN" altLang="en-US" dirty="0"/>
              <a:t>的窗口长度，每一个数据点的维度等于时间序列的个数</a:t>
            </a:r>
          </a:p>
          <a:p>
            <a:r>
              <a:rPr kumimoji="1" lang="en-US" altLang="zh-CN" dirty="0"/>
              <a:t>Et</a:t>
            </a:r>
            <a:r>
              <a:rPr kumimoji="1" lang="zh-CN" altLang="en-US" dirty="0"/>
              <a:t>是我们的</a:t>
            </a:r>
            <a:r>
              <a:rPr kumimoji="1" lang="en-US" altLang="zh-CN" dirty="0"/>
              <a:t>GRU</a:t>
            </a:r>
            <a:r>
              <a:rPr kumimoji="1" lang="zh-CN" altLang="en-US" dirty="0"/>
              <a:t>单元，每一个</a:t>
            </a:r>
            <a:r>
              <a:rPr kumimoji="1" lang="en-US" altLang="zh-CN" dirty="0"/>
              <a:t>Et</a:t>
            </a:r>
            <a:r>
              <a:rPr kumimoji="1" lang="zh-CN" altLang="en-US" dirty="0"/>
              <a:t>的输入是前一个</a:t>
            </a:r>
            <a:r>
              <a:rPr kumimoji="1" lang="en-US" altLang="zh-CN" dirty="0"/>
              <a:t>Et-1</a:t>
            </a:r>
            <a:r>
              <a:rPr kumimoji="1" lang="zh-CN" altLang="en-US" dirty="0"/>
              <a:t>单元和</a:t>
            </a:r>
            <a:r>
              <a:rPr kumimoji="1" lang="en-US" altLang="zh-CN" dirty="0" err="1"/>
              <a:t>Xt</a:t>
            </a:r>
            <a:r>
              <a:rPr kumimoji="1" lang="zh-CN" altLang="en-US" dirty="0"/>
              <a:t>数据，目的是为了抓取我们当前数据点之前的时间依赖</a:t>
            </a:r>
          </a:p>
          <a:p>
            <a:r>
              <a:rPr kumimoji="1" lang="en-US" altLang="zh-CN" dirty="0" err="1"/>
              <a:t>Zt</a:t>
            </a:r>
            <a:r>
              <a:rPr kumimoji="1" lang="zh-CN" altLang="en-US" dirty="0"/>
              <a:t>是我们的随机单元，目的是对数据的分布进行建模，模型的关键是学习一个好的数据表示</a:t>
            </a:r>
            <a:r>
              <a:rPr kumimoji="1" lang="en-US" altLang="zh-CN" dirty="0"/>
              <a:t>Z</a:t>
            </a:r>
            <a:r>
              <a:rPr kumimoji="1" lang="zh-CN" altLang="en-US" dirty="0"/>
              <a:t>，</a:t>
            </a:r>
            <a:r>
              <a:rPr kumimoji="1" lang="en-US" altLang="zh-CN" dirty="0"/>
              <a:t>Z</a:t>
            </a:r>
            <a:r>
              <a:rPr kumimoji="1" lang="zh-CN" altLang="en-US" dirty="0"/>
              <a:t>是</a:t>
            </a:r>
            <a:r>
              <a:rPr kumimoji="1" lang="en-US" altLang="zh-CN" dirty="0"/>
              <a:t>X</a:t>
            </a:r>
            <a:r>
              <a:rPr kumimoji="1" lang="zh-CN" altLang="en-US" dirty="0"/>
              <a:t>的低维表示，</a:t>
            </a:r>
            <a:r>
              <a:rPr kumimoji="1" lang="en-US" altLang="zh-CN" dirty="0"/>
              <a:t>Z</a:t>
            </a:r>
            <a:r>
              <a:rPr kumimoji="1" lang="zh-CN" altLang="en-US" dirty="0"/>
              <a:t>对数据的正常模式学习的越好，整个模型的效果越好，因此，每个</a:t>
            </a:r>
            <a:r>
              <a:rPr kumimoji="1" lang="en-US" altLang="zh-CN" dirty="0" err="1"/>
              <a:t>Zt</a:t>
            </a:r>
            <a:r>
              <a:rPr kumimoji="1" lang="zh-CN" altLang="en-US" dirty="0"/>
              <a:t>的输入不只有</a:t>
            </a:r>
            <a:r>
              <a:rPr kumimoji="1" lang="en-US" altLang="zh-CN" dirty="0"/>
              <a:t>GRU</a:t>
            </a:r>
            <a:r>
              <a:rPr kumimoji="1" lang="zh-CN" altLang="en-US" dirty="0"/>
              <a:t>单元的输出，还有</a:t>
            </a:r>
            <a:r>
              <a:rPr kumimoji="1" lang="en-US" altLang="zh-CN" dirty="0"/>
              <a:t>Zt-1</a:t>
            </a:r>
            <a:r>
              <a:rPr kumimoji="1" lang="zh-CN" altLang="en-US" dirty="0"/>
              <a:t>的输入，这样可以保证</a:t>
            </a:r>
            <a:r>
              <a:rPr kumimoji="1" lang="en-US" altLang="zh-CN" dirty="0" err="1"/>
              <a:t>Zt</a:t>
            </a:r>
            <a:r>
              <a:rPr kumimoji="1" lang="zh-CN" altLang="en-US" dirty="0"/>
              <a:t>在建模时可以获取到更多的数据信息，效果也更好</a:t>
            </a:r>
          </a:p>
          <a:p>
            <a:r>
              <a:rPr kumimoji="1" lang="en-US" altLang="zh-CN" dirty="0"/>
              <a:t>Dt</a:t>
            </a:r>
            <a:r>
              <a:rPr kumimoji="1" lang="zh-CN" altLang="en-US" dirty="0"/>
              <a:t>的部分也是</a:t>
            </a:r>
            <a:r>
              <a:rPr kumimoji="1" lang="en-US" altLang="zh-CN" dirty="0"/>
              <a:t>GRU</a:t>
            </a:r>
            <a:r>
              <a:rPr kumimoji="1" lang="zh-CN" altLang="en-US" dirty="0"/>
              <a:t>单元，和输入的</a:t>
            </a:r>
            <a:r>
              <a:rPr kumimoji="1" lang="en-US" altLang="zh-CN" dirty="0"/>
              <a:t>Et</a:t>
            </a:r>
            <a:r>
              <a:rPr kumimoji="1" lang="zh-CN" altLang="en-US" dirty="0"/>
              <a:t>效果一样，只是这里主要面向的是隐藏层变量</a:t>
            </a:r>
            <a:r>
              <a:rPr kumimoji="1" lang="en-US" altLang="zh-CN" dirty="0" err="1"/>
              <a:t>Zt</a:t>
            </a:r>
            <a:endParaRPr kumimoji="1" lang="zh-CN" altLang="en-US" dirty="0"/>
          </a:p>
          <a:p>
            <a:r>
              <a:rPr kumimoji="1" lang="zh-CN" altLang="en-US" dirty="0"/>
              <a:t>最后是得到我们的重构数据</a:t>
            </a:r>
            <a:r>
              <a:rPr kumimoji="1" lang="en-US" altLang="zh-CN" dirty="0"/>
              <a:t>X</a:t>
            </a:r>
            <a:r>
              <a:rPr kumimoji="1" lang="zh-CN" altLang="en-US" dirty="0"/>
              <a:t>‘</a:t>
            </a:r>
          </a:p>
          <a:p>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16</a:t>
            </a:fld>
            <a:endParaRPr lang="zh-CN" altLang="en-US"/>
          </a:p>
        </p:txBody>
      </p:sp>
    </p:spTree>
    <p:extLst>
      <p:ext uri="{BB962C8B-B14F-4D97-AF65-F5344CB8AC3E}">
        <p14:creationId xmlns:p14="http://schemas.microsoft.com/office/powerpoint/2010/main" val="80286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这里介绍我们算法的</a:t>
            </a:r>
            <a:r>
              <a:rPr kumimoji="1" lang="en-US" altLang="zh-CN" dirty="0"/>
              <a:t>core</a:t>
            </a:r>
            <a:r>
              <a:rPr kumimoji="1" lang="zh-CN" altLang="en-US" dirty="0"/>
              <a:t> </a:t>
            </a:r>
            <a:r>
              <a:rPr kumimoji="1" lang="en-US" altLang="zh-CN" dirty="0"/>
              <a:t>idea</a:t>
            </a:r>
            <a:endParaRPr kumimoji="1" lang="zh-CN" altLang="en-US" dirty="0"/>
          </a:p>
          <a:p>
            <a:r>
              <a:rPr kumimoji="1" lang="zh-CN" altLang="en-US" dirty="0"/>
              <a:t>正如我们刚才所讲的，</a:t>
            </a:r>
            <a:r>
              <a:rPr kumimoji="1" lang="en-US" altLang="zh-CN" dirty="0" err="1"/>
              <a:t>OmniAnomaly</a:t>
            </a:r>
            <a:r>
              <a:rPr kumimoji="1" lang="zh-CN" altLang="en-US" dirty="0"/>
              <a:t>是一个生成模型，模型的关键是为数据</a:t>
            </a:r>
            <a:r>
              <a:rPr kumimoji="1" lang="en-US" altLang="zh-CN" dirty="0"/>
              <a:t>X</a:t>
            </a:r>
            <a:r>
              <a:rPr kumimoji="1" lang="zh-CN" altLang="en-US" dirty="0"/>
              <a:t>学习一个好的特征表示</a:t>
            </a:r>
            <a:r>
              <a:rPr kumimoji="1" lang="en-US" altLang="zh-CN" dirty="0"/>
              <a:t>Z</a:t>
            </a:r>
            <a:r>
              <a:rPr kumimoji="1" lang="zh-CN" altLang="en-US" dirty="0"/>
              <a:t>，该特征可以很好的表示</a:t>
            </a:r>
            <a:r>
              <a:rPr kumimoji="1" lang="en-US" altLang="zh-CN" dirty="0"/>
              <a:t>X</a:t>
            </a:r>
            <a:r>
              <a:rPr kumimoji="1" lang="zh-CN" altLang="en-US" dirty="0"/>
              <a:t>的正常模式</a:t>
            </a:r>
          </a:p>
          <a:p>
            <a:r>
              <a:rPr kumimoji="1" lang="zh-CN" altLang="en-US" dirty="0"/>
              <a:t>如下图左图所示，我们选择</a:t>
            </a:r>
            <a:r>
              <a:rPr kumimoji="1" lang="en-US" altLang="zh-CN" dirty="0"/>
              <a:t>Z</a:t>
            </a:r>
            <a:r>
              <a:rPr kumimoji="1" lang="zh-CN" altLang="en-US" dirty="0"/>
              <a:t>的维度是</a:t>
            </a:r>
            <a:r>
              <a:rPr kumimoji="1" lang="en-US" altLang="zh-CN" dirty="0"/>
              <a:t>3</a:t>
            </a:r>
            <a:r>
              <a:rPr kumimoji="1" lang="zh-CN" altLang="en-US" dirty="0"/>
              <a:t>，这里展示了我们输入数据</a:t>
            </a:r>
            <a:r>
              <a:rPr kumimoji="1" lang="en-US" altLang="zh-CN" dirty="0"/>
              <a:t>X</a:t>
            </a:r>
            <a:r>
              <a:rPr kumimoji="1" lang="zh-CN" altLang="en-US" dirty="0"/>
              <a:t>的</a:t>
            </a:r>
            <a:r>
              <a:rPr kumimoji="1" lang="en-US" altLang="zh-CN" dirty="0"/>
              <a:t>3</a:t>
            </a:r>
            <a:r>
              <a:rPr kumimoji="1" lang="zh-CN" altLang="en-US" dirty="0"/>
              <a:t>维</a:t>
            </a:r>
            <a:r>
              <a:rPr kumimoji="1" lang="en-US" altLang="zh-CN" dirty="0"/>
              <a:t>Z</a:t>
            </a:r>
            <a:r>
              <a:rPr kumimoji="1" lang="zh-CN" altLang="en-US" dirty="0"/>
              <a:t>表示，蓝色的为正常数据的</a:t>
            </a:r>
            <a:r>
              <a:rPr kumimoji="1" lang="en-US" altLang="zh-CN" dirty="0"/>
              <a:t>Z</a:t>
            </a:r>
            <a:r>
              <a:rPr kumimoji="1" lang="zh-CN" altLang="en-US" dirty="0"/>
              <a:t>，红色的为异常数据的</a:t>
            </a:r>
            <a:r>
              <a:rPr kumimoji="1" lang="en-US" altLang="zh-CN" dirty="0"/>
              <a:t>Z</a:t>
            </a:r>
            <a:r>
              <a:rPr kumimoji="1" lang="zh-CN" altLang="en-US" dirty="0"/>
              <a:t>，我们可以发现，蓝色和红色的点</a:t>
            </a:r>
            <a:r>
              <a:rPr kumimoji="1" lang="en-US" altLang="zh-CN" dirty="0"/>
              <a:t>overlap</a:t>
            </a:r>
            <a:r>
              <a:rPr kumimoji="1" lang="zh-CN" altLang="en-US" dirty="0"/>
              <a:t>在一起，说明无论输入数据是正常还是异常，</a:t>
            </a:r>
            <a:r>
              <a:rPr kumimoji="1" lang="en-US" altLang="zh-CN" dirty="0"/>
              <a:t>Z</a:t>
            </a:r>
            <a:r>
              <a:rPr kumimoji="1" lang="zh-CN" altLang="en-US" dirty="0"/>
              <a:t>都没有很大的差别，我们都可以学习到一个正常的</a:t>
            </a:r>
            <a:r>
              <a:rPr kumimoji="1" lang="en-US" altLang="zh-CN" dirty="0"/>
              <a:t>Z</a:t>
            </a:r>
            <a:endParaRPr kumimoji="1" lang="zh-CN" altLang="en-US" dirty="0"/>
          </a:p>
          <a:p>
            <a:r>
              <a:rPr kumimoji="1" lang="zh-CN" altLang="en-US" dirty="0"/>
              <a:t>为了更好的证明我们的观察，我们选取了一个正常数据点，该点的</a:t>
            </a:r>
            <a:r>
              <a:rPr kumimoji="1" lang="en-US" altLang="zh-CN" dirty="0"/>
              <a:t>Z</a:t>
            </a:r>
            <a:r>
              <a:rPr kumimoji="1" lang="zh-CN" altLang="en-US" dirty="0"/>
              <a:t>用五角星表示，然后我们把该数据点扩大很多倍使其变为异常，异常之后该点的</a:t>
            </a:r>
            <a:r>
              <a:rPr kumimoji="1" lang="en-US" altLang="zh-CN" dirty="0"/>
              <a:t>Z</a:t>
            </a:r>
            <a:r>
              <a:rPr kumimoji="1" lang="zh-CN" altLang="en-US" dirty="0"/>
              <a:t>为十字，我们发现异常点的</a:t>
            </a:r>
            <a:r>
              <a:rPr kumimoji="1" lang="en-US" altLang="zh-CN" dirty="0"/>
              <a:t>Z</a:t>
            </a:r>
            <a:r>
              <a:rPr kumimoji="1" lang="zh-CN" altLang="en-US" dirty="0"/>
              <a:t>（即十字）在正常点的</a:t>
            </a:r>
            <a:r>
              <a:rPr kumimoji="1" lang="en-US" altLang="zh-CN" dirty="0"/>
              <a:t>Z</a:t>
            </a:r>
            <a:r>
              <a:rPr kumimoji="1" lang="zh-CN" altLang="en-US" dirty="0"/>
              <a:t>（即五角星）的两倍方差以内，即这两个</a:t>
            </a:r>
            <a:r>
              <a:rPr kumimoji="1" lang="en-US" altLang="zh-CN" dirty="0"/>
              <a:t>Z</a:t>
            </a:r>
            <a:r>
              <a:rPr kumimoji="1" lang="zh-CN" altLang="en-US" dirty="0"/>
              <a:t>很相似，进一步的说明我们的模型可以很好的学习到</a:t>
            </a:r>
            <a:r>
              <a:rPr kumimoji="1" lang="en-US" altLang="zh-CN" dirty="0"/>
              <a:t>X</a:t>
            </a:r>
            <a:r>
              <a:rPr kumimoji="1" lang="zh-CN" altLang="en-US" dirty="0"/>
              <a:t>的正常模式</a:t>
            </a:r>
            <a:r>
              <a:rPr kumimoji="1" lang="en-US" altLang="zh-CN" dirty="0"/>
              <a:t>Z</a:t>
            </a:r>
            <a:endParaRPr kumimoji="1" lang="zh-CN" altLang="en-US" dirty="0"/>
          </a:p>
          <a:p>
            <a:r>
              <a:rPr kumimoji="1" lang="zh-CN" altLang="en-US" dirty="0"/>
              <a:t>因此，当</a:t>
            </a:r>
            <a:r>
              <a:rPr kumimoji="1" lang="en-US" altLang="zh-CN" dirty="0"/>
              <a:t>X</a:t>
            </a:r>
            <a:r>
              <a:rPr kumimoji="1" lang="zh-CN" altLang="en-US" dirty="0"/>
              <a:t>是异常的时候，他的</a:t>
            </a:r>
            <a:r>
              <a:rPr kumimoji="1" lang="en-US" altLang="zh-CN" dirty="0"/>
              <a:t>Z</a:t>
            </a:r>
            <a:r>
              <a:rPr kumimoji="1" lang="zh-CN" altLang="en-US" dirty="0"/>
              <a:t>仍旧是正常的，因此重构值</a:t>
            </a:r>
            <a:r>
              <a:rPr kumimoji="1" lang="en-US" altLang="zh-CN" dirty="0"/>
              <a:t>X</a:t>
            </a:r>
            <a:r>
              <a:rPr kumimoji="1" lang="zh-CN" altLang="en-US" dirty="0"/>
              <a:t>‘也是正常的，这样的话，</a:t>
            </a:r>
            <a:r>
              <a:rPr kumimoji="1" lang="en-US" altLang="zh-CN" dirty="0"/>
              <a:t>X</a:t>
            </a:r>
            <a:r>
              <a:rPr kumimoji="1" lang="zh-CN" altLang="en-US" dirty="0"/>
              <a:t>’和</a:t>
            </a:r>
            <a:r>
              <a:rPr kumimoji="1" lang="en-US" altLang="zh-CN" dirty="0"/>
              <a:t>X</a:t>
            </a:r>
            <a:r>
              <a:rPr kumimoji="1" lang="zh-CN" altLang="en-US" dirty="0"/>
              <a:t>的差距就会很大，重构误差也会很大，我们就可以利用重构误差和重构概率检测到其为异常</a:t>
            </a:r>
          </a:p>
          <a:p>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17</a:t>
            </a:fld>
            <a:endParaRPr lang="zh-CN" altLang="en-US"/>
          </a:p>
        </p:txBody>
      </p:sp>
    </p:spTree>
    <p:extLst>
      <p:ext uri="{BB962C8B-B14F-4D97-AF65-F5344CB8AC3E}">
        <p14:creationId xmlns:p14="http://schemas.microsoft.com/office/powerpoint/2010/main" val="11981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接下来，我介绍我们的算法如何对判断异常</a:t>
            </a:r>
          </a:p>
          <a:p>
            <a:r>
              <a:rPr kumimoji="1" lang="zh-CN" altLang="en-US" dirty="0"/>
              <a:t>我们的异常分数</a:t>
            </a:r>
            <a:r>
              <a:rPr kumimoji="1" lang="en-US" altLang="zh-CN" dirty="0"/>
              <a:t>S</a:t>
            </a:r>
            <a:r>
              <a:rPr kumimoji="1" lang="zh-CN" altLang="en-US" dirty="0"/>
              <a:t>是输入数据的重构概率，即</a:t>
            </a:r>
            <a:r>
              <a:rPr kumimoji="1" lang="en-US" altLang="zh-CN" dirty="0"/>
              <a:t>log</a:t>
            </a:r>
            <a:r>
              <a:rPr kumimoji="1" lang="zh-CN" altLang="en-US" dirty="0"/>
              <a:t> </a:t>
            </a:r>
            <a:r>
              <a:rPr kumimoji="1" lang="en-US" altLang="zh-CN" dirty="0"/>
              <a:t>p</a:t>
            </a:r>
            <a:r>
              <a:rPr kumimoji="1" lang="zh-CN" altLang="en-US" dirty="0"/>
              <a:t> </a:t>
            </a:r>
            <a:r>
              <a:rPr kumimoji="1" lang="en-US" altLang="zh-CN" dirty="0" err="1"/>
              <a:t>theata</a:t>
            </a:r>
            <a:r>
              <a:rPr kumimoji="1" lang="zh-CN" altLang="en-US" dirty="0"/>
              <a:t> </a:t>
            </a:r>
            <a:r>
              <a:rPr kumimoji="1" lang="en-US" altLang="zh-CN" dirty="0"/>
              <a:t>x</a:t>
            </a:r>
            <a:r>
              <a:rPr kumimoji="1" lang="zh-CN" altLang="en-US" dirty="0"/>
              <a:t> </a:t>
            </a:r>
            <a:r>
              <a:rPr kumimoji="1" lang="en-US" altLang="zh-CN" dirty="0"/>
              <a:t>given</a:t>
            </a:r>
            <a:r>
              <a:rPr kumimoji="1" lang="zh-CN" altLang="en-US" dirty="0"/>
              <a:t> </a:t>
            </a:r>
            <a:r>
              <a:rPr kumimoji="1" lang="en-US" altLang="zh-CN" dirty="0"/>
              <a:t>z</a:t>
            </a:r>
            <a:r>
              <a:rPr kumimoji="1" lang="zh-CN" altLang="en-US" dirty="0"/>
              <a:t>，</a:t>
            </a:r>
          </a:p>
          <a:p>
            <a:r>
              <a:rPr kumimoji="1" lang="zh-CN" altLang="en-US" dirty="0"/>
              <a:t>我们的异常阈值是通过基于极值理论的</a:t>
            </a:r>
            <a:r>
              <a:rPr kumimoji="1" lang="en-US" altLang="zh-CN" dirty="0"/>
              <a:t>POT</a:t>
            </a:r>
            <a:r>
              <a:rPr kumimoji="1" lang="zh-CN" altLang="en-US" dirty="0"/>
              <a:t>方法得到的，</a:t>
            </a:r>
            <a:r>
              <a:rPr kumimoji="1" lang="en-US" altLang="zh-CN" dirty="0"/>
              <a:t>POT</a:t>
            </a:r>
            <a:r>
              <a:rPr kumimoji="1" lang="zh-CN" altLang="en-US" dirty="0"/>
              <a:t>方法的原理主要是对数据的极值部分进行建模，在我们这里，分数的极小值部分更能反映数据的异常</a:t>
            </a:r>
          </a:p>
          <a:p>
            <a:r>
              <a:rPr kumimoji="1" lang="zh-CN" altLang="en-US" dirty="0"/>
              <a:t>我们使用</a:t>
            </a:r>
            <a:r>
              <a:rPr kumimoji="1" lang="en-US" altLang="zh-CN" dirty="0"/>
              <a:t>POT</a:t>
            </a:r>
            <a:r>
              <a:rPr kumimoji="1" lang="zh-CN" altLang="en-US" dirty="0"/>
              <a:t>方法对分数的极小值部分（也就是可能的异常部分）的分数分布进行学习，然后就可以得到异常的阈值</a:t>
            </a:r>
          </a:p>
          <a:p>
            <a:r>
              <a:rPr kumimoji="1" lang="zh-CN" altLang="en-US" dirty="0"/>
              <a:t>对于任何一个点，如果该点的分数大于阈值，那么该点就被判断为正常，否则，该点就被判断为异常</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18</a:t>
            </a:fld>
            <a:endParaRPr lang="zh-CN" altLang="en-US"/>
          </a:p>
        </p:txBody>
      </p:sp>
    </p:spTree>
    <p:extLst>
      <p:ext uri="{BB962C8B-B14F-4D97-AF65-F5344CB8AC3E}">
        <p14:creationId xmlns:p14="http://schemas.microsoft.com/office/powerpoint/2010/main" val="968001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对于判断的异常结果，接下来，我继续介绍如何对检测得到的异常进行结果的解释</a:t>
            </a:r>
          </a:p>
          <a:p>
            <a:r>
              <a:rPr kumimoji="1" lang="zh-CN" altLang="en-US" dirty="0"/>
              <a:t>对于我们的数据</a:t>
            </a:r>
            <a:r>
              <a:rPr kumimoji="1" lang="en-US" altLang="zh-CN" dirty="0" err="1"/>
              <a:t>Xt</a:t>
            </a:r>
            <a:r>
              <a:rPr kumimoji="1" lang="zh-CN" altLang="en-US" dirty="0"/>
              <a:t>，维度为</a:t>
            </a:r>
            <a:r>
              <a:rPr kumimoji="1" lang="en-US" altLang="zh-CN" dirty="0"/>
              <a:t>M</a:t>
            </a:r>
            <a:r>
              <a:rPr kumimoji="1" lang="zh-CN" altLang="en-US" dirty="0"/>
              <a:t>，代表的是有</a:t>
            </a:r>
            <a:r>
              <a:rPr kumimoji="1" lang="en-US" altLang="zh-CN" dirty="0"/>
              <a:t>M</a:t>
            </a:r>
            <a:r>
              <a:rPr kumimoji="1" lang="zh-CN" altLang="en-US" dirty="0"/>
              <a:t>个单时间序列曲线</a:t>
            </a:r>
          </a:p>
          <a:p>
            <a:r>
              <a:rPr kumimoji="1" lang="zh-CN" altLang="en-US" dirty="0"/>
              <a:t>我们的异常分数可以由每个维度数据的分数加和得到，这样的话，我们可以通过每个维度的分数来对异常结果进行解释，维度分数越低，该维度对异常的作用最大，解释力也就越强</a:t>
            </a:r>
          </a:p>
          <a:p>
            <a:r>
              <a:rPr kumimoji="1" lang="zh-CN" altLang="en-US" dirty="0"/>
              <a:t>在我们的算法中，我们对一个异常点所有维度的异常分数进行降序排列，然后使用</a:t>
            </a:r>
            <a:r>
              <a:rPr kumimoji="1" lang="en-US" altLang="zh-CN" dirty="0"/>
              <a:t>TOPK</a:t>
            </a:r>
            <a:r>
              <a:rPr kumimoji="1" lang="zh-CN" altLang="en-US" dirty="0"/>
              <a:t>的维度对结果进行解释</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19</a:t>
            </a:fld>
            <a:endParaRPr lang="zh-CN" altLang="en-US"/>
          </a:p>
        </p:txBody>
      </p:sp>
    </p:spTree>
    <p:extLst>
      <p:ext uri="{BB962C8B-B14F-4D97-AF65-F5344CB8AC3E}">
        <p14:creationId xmlns:p14="http://schemas.microsoft.com/office/powerpoint/2010/main" val="202360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接下来我主要从论文的背景，算法结构，结果评估以及最后的总结四部分来讲述</a:t>
            </a:r>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2</a:t>
            </a:fld>
            <a:endParaRPr kumimoji="1" lang="zh-CN" altLang="en-US"/>
          </a:p>
        </p:txBody>
      </p:sp>
    </p:spTree>
    <p:extLst>
      <p:ext uri="{BB962C8B-B14F-4D97-AF65-F5344CB8AC3E}">
        <p14:creationId xmlns:p14="http://schemas.microsoft.com/office/powerpoint/2010/main" val="1660633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现在，我们介绍一下我们算法的效果</a:t>
            </a:r>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20</a:t>
            </a:fld>
            <a:endParaRPr kumimoji="1" lang="zh-CN" altLang="en-US"/>
          </a:p>
        </p:txBody>
      </p:sp>
    </p:spTree>
    <p:extLst>
      <p:ext uri="{BB962C8B-B14F-4D97-AF65-F5344CB8AC3E}">
        <p14:creationId xmlns:p14="http://schemas.microsoft.com/office/powerpoint/2010/main" val="170158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首先，我介绍一下论文中算法评估使用的数据，</a:t>
            </a:r>
            <a:r>
              <a:rPr kumimoji="1" lang="en-US" altLang="zh-CN" dirty="0"/>
              <a:t>SMAP</a:t>
            </a:r>
            <a:r>
              <a:rPr kumimoji="1" lang="zh-CN" altLang="en-US" dirty="0"/>
              <a:t>和</a:t>
            </a:r>
            <a:r>
              <a:rPr kumimoji="1" lang="en-US" altLang="zh-CN" dirty="0"/>
              <a:t>MSL</a:t>
            </a:r>
            <a:r>
              <a:rPr kumimoji="1" lang="zh-CN" altLang="en-US" dirty="0"/>
              <a:t>是美国</a:t>
            </a:r>
            <a:r>
              <a:rPr kumimoji="1" lang="en-US" altLang="zh-CN" dirty="0"/>
              <a:t>NASA</a:t>
            </a:r>
            <a:r>
              <a:rPr kumimoji="1" lang="zh-CN" altLang="en-US" dirty="0"/>
              <a:t>的两种飞行器的公开数据集，</a:t>
            </a:r>
            <a:r>
              <a:rPr kumimoji="1" lang="en-US" altLang="zh-CN" dirty="0"/>
              <a:t>SMD</a:t>
            </a:r>
            <a:r>
              <a:rPr kumimoji="1" lang="zh-CN" altLang="en-US" dirty="0"/>
              <a:t>是我们的服务器数据</a:t>
            </a:r>
          </a:p>
          <a:p>
            <a:r>
              <a:rPr kumimoji="1" lang="zh-CN" altLang="en-US" dirty="0"/>
              <a:t>每一个数据集都有几十个的实例，数据的维度是</a:t>
            </a:r>
            <a:r>
              <a:rPr kumimoji="1" lang="en-US" altLang="zh-CN" dirty="0"/>
              <a:t>25</a:t>
            </a:r>
            <a:r>
              <a:rPr kumimoji="1" lang="zh-CN" altLang="en-US" dirty="0"/>
              <a:t>，</a:t>
            </a:r>
            <a:r>
              <a:rPr kumimoji="1" lang="en-US" altLang="zh-CN" dirty="0"/>
              <a:t>55</a:t>
            </a:r>
            <a:r>
              <a:rPr kumimoji="1" lang="zh-CN" altLang="en-US" dirty="0"/>
              <a:t>，</a:t>
            </a:r>
            <a:r>
              <a:rPr kumimoji="1" lang="en-US" altLang="zh-CN" dirty="0"/>
              <a:t>38</a:t>
            </a:r>
            <a:r>
              <a:rPr kumimoji="1" lang="zh-CN" altLang="en-US" dirty="0"/>
              <a:t>不等</a:t>
            </a:r>
          </a:p>
          <a:p>
            <a:r>
              <a:rPr kumimoji="1" lang="zh-CN" altLang="en-US" dirty="0"/>
              <a:t>数据的规模从十几万到一百多万个数据点不等</a:t>
            </a:r>
          </a:p>
          <a:p>
            <a:r>
              <a:rPr kumimoji="1" lang="zh-CN" altLang="en-US" dirty="0"/>
              <a:t>数据中的异常比例最小约为</a:t>
            </a:r>
            <a:r>
              <a:rPr kumimoji="1" lang="en-US" altLang="zh-CN" dirty="0"/>
              <a:t>4%</a:t>
            </a:r>
            <a:r>
              <a:rPr kumimoji="1" lang="zh-CN" altLang="en-US" dirty="0"/>
              <a:t>左右，最多为</a:t>
            </a:r>
            <a:r>
              <a:rPr kumimoji="1" lang="en-US" altLang="zh-CN" dirty="0"/>
              <a:t>13%</a:t>
            </a:r>
            <a:r>
              <a:rPr kumimoji="1" lang="zh-CN" altLang="en-US" dirty="0"/>
              <a:t>左右</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21</a:t>
            </a:fld>
            <a:endParaRPr lang="zh-CN" altLang="en-US"/>
          </a:p>
        </p:txBody>
      </p:sp>
    </p:spTree>
    <p:extLst>
      <p:ext uri="{BB962C8B-B14F-4D97-AF65-F5344CB8AC3E}">
        <p14:creationId xmlns:p14="http://schemas.microsoft.com/office/powerpoint/2010/main" val="161134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首先展示的是我们的算法和一些</a:t>
            </a:r>
            <a:r>
              <a:rPr kumimoji="1" lang="en-US" altLang="zh-CN" dirty="0"/>
              <a:t>baseline</a:t>
            </a:r>
            <a:r>
              <a:rPr kumimoji="1" lang="zh-CN" altLang="en-US" dirty="0"/>
              <a:t>算法在三个数据集和全体数据上的效果</a:t>
            </a:r>
          </a:p>
          <a:p>
            <a:r>
              <a:rPr kumimoji="1" lang="zh-CN" altLang="en-US" dirty="0"/>
              <a:t>算法</a:t>
            </a:r>
            <a:r>
              <a:rPr kumimoji="1" lang="en-US" altLang="zh-CN" dirty="0"/>
              <a:t>1Donut</a:t>
            </a:r>
            <a:r>
              <a:rPr kumimoji="1" lang="zh-CN" altLang="en-US" dirty="0"/>
              <a:t>是单时间序列序列异常算法，算法核心是</a:t>
            </a:r>
            <a:r>
              <a:rPr kumimoji="1" lang="en-US" altLang="zh-CN" dirty="0"/>
              <a:t>VAE</a:t>
            </a:r>
            <a:r>
              <a:rPr kumimoji="1" lang="zh-CN" altLang="en-US" dirty="0"/>
              <a:t>，我们先对所有的单时间序列进行异常检测，然后使用规则对所有的异常结果进行合并来判断最终的实体是否异常：即全量单</a:t>
            </a:r>
            <a:r>
              <a:rPr kumimoji="1" lang="en-US" altLang="zh-CN" dirty="0"/>
              <a:t>KPI</a:t>
            </a:r>
            <a:r>
              <a:rPr kumimoji="1" lang="zh-CN" altLang="en-US" dirty="0"/>
              <a:t>中只要有</a:t>
            </a:r>
            <a:r>
              <a:rPr kumimoji="1" lang="en-US" altLang="zh-CN" dirty="0"/>
              <a:t>M</a:t>
            </a:r>
            <a:r>
              <a:rPr kumimoji="1" lang="zh-CN" altLang="en-US" dirty="0"/>
              <a:t>‘个</a:t>
            </a:r>
            <a:r>
              <a:rPr kumimoji="1" lang="en-US" altLang="zh-CN" dirty="0"/>
              <a:t>KPI</a:t>
            </a:r>
            <a:r>
              <a:rPr kumimoji="1" lang="zh-CN" altLang="en-US" dirty="0"/>
              <a:t>发生异常，我们就认为实体整体异常。我们通过结果计算得到</a:t>
            </a:r>
            <a:r>
              <a:rPr kumimoji="1" lang="en-US" altLang="zh-CN" dirty="0"/>
              <a:t>M</a:t>
            </a:r>
            <a:r>
              <a:rPr kumimoji="1" lang="zh-CN" altLang="en-US" dirty="0"/>
              <a:t>’对于三个数据集分别为</a:t>
            </a:r>
            <a:r>
              <a:rPr kumimoji="1" lang="en-US" altLang="zh-CN" dirty="0"/>
              <a:t>1</a:t>
            </a:r>
            <a:r>
              <a:rPr kumimoji="1" lang="zh-CN" altLang="en-US" dirty="0"/>
              <a:t>，</a:t>
            </a:r>
            <a:r>
              <a:rPr kumimoji="1" lang="en-US" altLang="zh-CN" dirty="0"/>
              <a:t>10</a:t>
            </a:r>
            <a:r>
              <a:rPr kumimoji="1" lang="zh-CN" altLang="en-US" dirty="0"/>
              <a:t>，</a:t>
            </a:r>
            <a:r>
              <a:rPr kumimoji="1" lang="en-US" altLang="zh-CN" dirty="0"/>
              <a:t>5</a:t>
            </a:r>
            <a:r>
              <a:rPr kumimoji="1" lang="zh-CN" altLang="en-US" dirty="0"/>
              <a:t>。这也说明了对于不同的数据，这个规则是很难完全一致的，是依赖于人的领域知识的。而且，我们发现</a:t>
            </a:r>
            <a:r>
              <a:rPr kumimoji="1" lang="en-US" altLang="zh-CN" dirty="0"/>
              <a:t>Donut</a:t>
            </a:r>
            <a:r>
              <a:rPr kumimoji="1" lang="zh-CN" altLang="en-US" dirty="0"/>
              <a:t>在</a:t>
            </a:r>
            <a:r>
              <a:rPr kumimoji="1" lang="en-US" altLang="zh-CN" dirty="0"/>
              <a:t>MSL</a:t>
            </a:r>
            <a:r>
              <a:rPr kumimoji="1" lang="zh-CN" altLang="en-US" dirty="0"/>
              <a:t>数据集上表现的要更差一些，这是因为</a:t>
            </a:r>
            <a:r>
              <a:rPr kumimoji="1" lang="en-US" altLang="zh-CN" dirty="0"/>
              <a:t>MSL</a:t>
            </a:r>
            <a:r>
              <a:rPr kumimoji="1" lang="zh-CN" altLang="en-US" dirty="0"/>
              <a:t>的维度最多，异常类型也更复杂</a:t>
            </a:r>
          </a:p>
          <a:p>
            <a:r>
              <a:rPr kumimoji="1" lang="en-US" altLang="zh-CN" dirty="0"/>
              <a:t>DAGMM</a:t>
            </a:r>
            <a:r>
              <a:rPr kumimoji="1" lang="zh-CN" altLang="en-US" dirty="0"/>
              <a:t>是对多变量数据进行异常检测的，算法是深度自编码器和</a:t>
            </a:r>
            <a:r>
              <a:rPr kumimoji="1" lang="en-US" altLang="zh-CN" dirty="0"/>
              <a:t>GMM</a:t>
            </a:r>
            <a:r>
              <a:rPr kumimoji="1" lang="zh-CN" altLang="en-US" dirty="0"/>
              <a:t>相结合，该方法无法对时间序列的时间依赖进行建模，但是，在我们的多时间序列异常检测问题中，很多异常是需要参考时间性质的，因此</a:t>
            </a:r>
            <a:r>
              <a:rPr kumimoji="1" lang="en-US" altLang="zh-CN" dirty="0"/>
              <a:t>DAGMM</a:t>
            </a:r>
            <a:r>
              <a:rPr kumimoji="1" lang="zh-CN" altLang="en-US" dirty="0"/>
              <a:t>很容易发生误报</a:t>
            </a:r>
          </a:p>
          <a:p>
            <a:r>
              <a:rPr kumimoji="1" lang="en-US" altLang="zh-CN" dirty="0"/>
              <a:t>LSTM-NDT</a:t>
            </a:r>
            <a:r>
              <a:rPr kumimoji="1" lang="zh-CN" altLang="en-US" dirty="0"/>
              <a:t>是使用</a:t>
            </a:r>
            <a:r>
              <a:rPr kumimoji="1" lang="en-US" altLang="zh-CN" dirty="0"/>
              <a:t>LSTM</a:t>
            </a:r>
            <a:r>
              <a:rPr kumimoji="1" lang="zh-CN" altLang="en-US" dirty="0"/>
              <a:t>对数据进行预测，然后使用实际值和预测值之间的差进行异常判断，这样必须假设数据是可预测的，但是很多时候因为很多因素，数据是不可预测的。而且，</a:t>
            </a:r>
            <a:r>
              <a:rPr kumimoji="1" lang="en-US" altLang="zh-CN" dirty="0"/>
              <a:t>LSTM</a:t>
            </a:r>
            <a:r>
              <a:rPr kumimoji="1" lang="zh-CN" altLang="en-US" dirty="0"/>
              <a:t>是确定性模型，也无法对时间序列的随机性进行建模</a:t>
            </a:r>
          </a:p>
          <a:p>
            <a:r>
              <a:rPr kumimoji="1" lang="en-US" altLang="zh-CN" dirty="0" err="1"/>
              <a:t>EncDec</a:t>
            </a:r>
            <a:r>
              <a:rPr kumimoji="1" lang="en-US" altLang="zh-CN" dirty="0"/>
              <a:t>-AD</a:t>
            </a:r>
            <a:r>
              <a:rPr kumimoji="1" lang="zh-CN" altLang="en-US" dirty="0"/>
              <a:t>是</a:t>
            </a:r>
            <a:r>
              <a:rPr kumimoji="1" lang="en-US" altLang="zh-CN" dirty="0"/>
              <a:t>seq2seq</a:t>
            </a:r>
            <a:r>
              <a:rPr kumimoji="1" lang="zh-CN" altLang="en-US" dirty="0"/>
              <a:t>模型，即</a:t>
            </a:r>
            <a:r>
              <a:rPr kumimoji="1" lang="en-US" altLang="zh-CN" dirty="0"/>
              <a:t>encoder</a:t>
            </a:r>
            <a:r>
              <a:rPr kumimoji="1" lang="zh-CN" altLang="en-US" dirty="0"/>
              <a:t>的最后一个隐藏变量是</a:t>
            </a:r>
            <a:r>
              <a:rPr kumimoji="1" lang="en-US" altLang="zh-CN" dirty="0"/>
              <a:t>decoder</a:t>
            </a:r>
            <a:r>
              <a:rPr kumimoji="1" lang="zh-CN" altLang="en-US" dirty="0"/>
              <a:t>的初始变量，当时间序列的维度增多或者长度增加，</a:t>
            </a:r>
            <a:r>
              <a:rPr kumimoji="1" lang="en-US" altLang="zh-CN" dirty="0"/>
              <a:t>encoder</a:t>
            </a:r>
            <a:r>
              <a:rPr kumimoji="1" lang="zh-CN" altLang="en-US" dirty="0"/>
              <a:t>的最终变量就很难记住所有数据的信息，我们可以看出算法在</a:t>
            </a:r>
            <a:r>
              <a:rPr kumimoji="1" lang="en-US" altLang="zh-CN" dirty="0"/>
              <a:t>MSL</a:t>
            </a:r>
            <a:r>
              <a:rPr kumimoji="1" lang="zh-CN" altLang="en-US" dirty="0"/>
              <a:t>上的效果比其他两个数据集上差很多，因为</a:t>
            </a:r>
            <a:r>
              <a:rPr kumimoji="1" lang="en-US" altLang="zh-CN" dirty="0"/>
              <a:t>MSL</a:t>
            </a:r>
            <a:r>
              <a:rPr kumimoji="1" lang="zh-CN" altLang="en-US" dirty="0"/>
              <a:t>的维度很多。除此之外，算法的隐藏层中的单元也是</a:t>
            </a:r>
            <a:r>
              <a:rPr kumimoji="1" lang="en-US" altLang="zh-CN" dirty="0"/>
              <a:t>LSTM</a:t>
            </a:r>
            <a:r>
              <a:rPr kumimoji="1" lang="zh-CN" altLang="en-US" dirty="0"/>
              <a:t>单元，也无法对时间序列的随机性进行建模</a:t>
            </a:r>
          </a:p>
          <a:p>
            <a:r>
              <a:rPr kumimoji="1" lang="en-US" altLang="zh-CN" dirty="0"/>
              <a:t>LSTM-VAE</a:t>
            </a:r>
            <a:r>
              <a:rPr kumimoji="1" lang="zh-CN" altLang="en-US" dirty="0"/>
              <a:t>是简单的将</a:t>
            </a:r>
            <a:r>
              <a:rPr kumimoji="1" lang="en-US" altLang="zh-CN" dirty="0"/>
              <a:t>LSTM</a:t>
            </a:r>
            <a:r>
              <a:rPr kumimoji="1" lang="zh-CN" altLang="en-US" dirty="0"/>
              <a:t>和</a:t>
            </a:r>
            <a:r>
              <a:rPr kumimoji="1" lang="en-US" altLang="zh-CN" dirty="0"/>
              <a:t>VAE</a:t>
            </a:r>
            <a:r>
              <a:rPr kumimoji="1" lang="zh-CN" altLang="en-US" dirty="0"/>
              <a:t>结合在一起，但是该算法没有考虑随机变量层之间的依赖，正如我们之前所说，算法的核心是学习一个好的特征</a:t>
            </a:r>
            <a:r>
              <a:rPr kumimoji="1" lang="en-US" altLang="zh-CN" dirty="0"/>
              <a:t>Z</a:t>
            </a:r>
            <a:r>
              <a:rPr kumimoji="1" lang="zh-CN" altLang="en-US" dirty="0"/>
              <a:t>，因此我们的算法要表现的更好</a:t>
            </a:r>
          </a:p>
          <a:p>
            <a:r>
              <a:rPr kumimoji="1" lang="zh-CN" altLang="en-US" dirty="0"/>
              <a:t>我们的算法整体比其他所有的</a:t>
            </a:r>
            <a:r>
              <a:rPr kumimoji="1" lang="en-US" altLang="zh-CN" dirty="0"/>
              <a:t>baseline</a:t>
            </a:r>
            <a:r>
              <a:rPr kumimoji="1" lang="zh-CN" altLang="en-US" dirty="0"/>
              <a:t>效果要好，在三个数据集上，</a:t>
            </a:r>
            <a:r>
              <a:rPr kumimoji="1" lang="en-US" altLang="zh-CN" dirty="0" err="1"/>
              <a:t>OmniAnomaly</a:t>
            </a:r>
            <a:r>
              <a:rPr kumimoji="1" lang="zh-CN" altLang="en-US" dirty="0"/>
              <a:t>在</a:t>
            </a:r>
            <a:r>
              <a:rPr kumimoji="1" lang="en-US" altLang="zh-CN" dirty="0"/>
              <a:t>SMAP</a:t>
            </a:r>
            <a:r>
              <a:rPr kumimoji="1" lang="zh-CN" altLang="en-US" dirty="0"/>
              <a:t>上表现为第二好，在</a:t>
            </a:r>
            <a:r>
              <a:rPr kumimoji="1" lang="en-US" altLang="zh-CN" dirty="0"/>
              <a:t>MSL</a:t>
            </a:r>
            <a:r>
              <a:rPr kumimoji="1" lang="zh-CN" altLang="en-US" dirty="0"/>
              <a:t>和</a:t>
            </a:r>
            <a:r>
              <a:rPr kumimoji="1" lang="en-US" altLang="zh-CN" dirty="0"/>
              <a:t>SMD</a:t>
            </a:r>
            <a:r>
              <a:rPr kumimoji="1" lang="zh-CN" altLang="en-US" dirty="0"/>
              <a:t>表现的是最好的</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22</a:t>
            </a:fld>
            <a:endParaRPr lang="zh-CN" altLang="en-US"/>
          </a:p>
        </p:txBody>
      </p:sp>
    </p:spTree>
    <p:extLst>
      <p:ext uri="{BB962C8B-B14F-4D97-AF65-F5344CB8AC3E}">
        <p14:creationId xmlns:p14="http://schemas.microsoft.com/office/powerpoint/2010/main" val="1572706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为了更好的分析我们的算法，我们看下我们算法的每一个模块的作用如何</a:t>
            </a:r>
          </a:p>
          <a:p>
            <a:r>
              <a:rPr kumimoji="1" lang="zh-CN" altLang="en-US" dirty="0"/>
              <a:t>首先，我们算法中是使用</a:t>
            </a:r>
            <a:r>
              <a:rPr kumimoji="1" lang="en-US" altLang="zh-CN" dirty="0"/>
              <a:t>GRU</a:t>
            </a:r>
            <a:r>
              <a:rPr kumimoji="1" lang="zh-CN" altLang="en-US" dirty="0"/>
              <a:t>来对时间序列的时间依赖进行建模，我们将</a:t>
            </a:r>
            <a:r>
              <a:rPr kumimoji="1" lang="en-US" altLang="zh-CN" dirty="0"/>
              <a:t>GRU</a:t>
            </a:r>
            <a:r>
              <a:rPr kumimoji="1" lang="zh-CN" altLang="en-US" dirty="0"/>
              <a:t>替换成</a:t>
            </a:r>
            <a:r>
              <a:rPr kumimoji="1" lang="en-US" altLang="zh-CN" dirty="0"/>
              <a:t>LSTM</a:t>
            </a:r>
            <a:r>
              <a:rPr kumimoji="1" lang="zh-CN" altLang="en-US" dirty="0"/>
              <a:t>和简单的</a:t>
            </a:r>
            <a:r>
              <a:rPr kumimoji="1" lang="en-US" altLang="zh-CN" dirty="0"/>
              <a:t>RNN</a:t>
            </a:r>
            <a:r>
              <a:rPr kumimoji="1" lang="zh-CN" altLang="en-US" dirty="0"/>
              <a:t>，发现效果会变差一些，这是因为</a:t>
            </a:r>
            <a:r>
              <a:rPr kumimoji="1" lang="en-US" altLang="zh-CN" dirty="0"/>
              <a:t>GRU</a:t>
            </a:r>
            <a:r>
              <a:rPr kumimoji="1" lang="zh-CN" altLang="en-US" dirty="0"/>
              <a:t>相比较</a:t>
            </a:r>
            <a:r>
              <a:rPr kumimoji="1" lang="en-US" altLang="zh-CN" dirty="0"/>
              <a:t>LSTM</a:t>
            </a:r>
            <a:r>
              <a:rPr kumimoji="1" lang="zh-CN" altLang="en-US" dirty="0"/>
              <a:t>，只有两个门结构，结构更简单，因此更容易训练，效果更好，</a:t>
            </a:r>
            <a:r>
              <a:rPr kumimoji="1" lang="en-US" altLang="zh-CN" dirty="0"/>
              <a:t>GRU</a:t>
            </a:r>
            <a:r>
              <a:rPr kumimoji="1" lang="zh-CN" altLang="en-US" dirty="0"/>
              <a:t>和</a:t>
            </a:r>
            <a:r>
              <a:rPr kumimoji="1" lang="en-US" altLang="zh-CN" dirty="0"/>
              <a:t>LSTM</a:t>
            </a:r>
            <a:r>
              <a:rPr kumimoji="1" lang="zh-CN" altLang="en-US" dirty="0"/>
              <a:t>可以更好的获取到更久远的数据信息，因此比简单的</a:t>
            </a:r>
            <a:r>
              <a:rPr kumimoji="1" lang="en-US" altLang="zh-CN" dirty="0"/>
              <a:t>RNN</a:t>
            </a:r>
            <a:r>
              <a:rPr kumimoji="1" lang="zh-CN" altLang="en-US" dirty="0"/>
              <a:t>效果更好</a:t>
            </a:r>
          </a:p>
          <a:p>
            <a:r>
              <a:rPr kumimoji="1" lang="zh-CN" altLang="en-US" dirty="0"/>
              <a:t>我们在算法中对</a:t>
            </a:r>
            <a:r>
              <a:rPr kumimoji="1" lang="en-US" altLang="zh-CN" dirty="0" err="1"/>
              <a:t>qnet</a:t>
            </a:r>
            <a:r>
              <a:rPr kumimoji="1" lang="zh-CN" altLang="en-US" dirty="0"/>
              <a:t>，</a:t>
            </a:r>
            <a:r>
              <a:rPr kumimoji="1" lang="en-US" altLang="zh-CN" dirty="0" err="1"/>
              <a:t>pnet</a:t>
            </a:r>
            <a:r>
              <a:rPr kumimoji="1" lang="zh-CN" altLang="en-US" dirty="0"/>
              <a:t>的随机隐藏层进行了</a:t>
            </a:r>
            <a:r>
              <a:rPr kumimoji="1" lang="en-US" altLang="zh-CN" dirty="0"/>
              <a:t>Z</a:t>
            </a:r>
            <a:r>
              <a:rPr kumimoji="1" lang="zh-CN" altLang="en-US" dirty="0"/>
              <a:t>变量的连接，我们对比了只在</a:t>
            </a:r>
            <a:r>
              <a:rPr kumimoji="1" lang="en-US" altLang="zh-CN" dirty="0" err="1"/>
              <a:t>qnet</a:t>
            </a:r>
            <a:r>
              <a:rPr kumimoji="1" lang="zh-CN" altLang="en-US" dirty="0"/>
              <a:t>中连接，只在</a:t>
            </a:r>
            <a:r>
              <a:rPr kumimoji="1" lang="en-US" altLang="zh-CN" dirty="0" err="1"/>
              <a:t>pnet</a:t>
            </a:r>
            <a:r>
              <a:rPr kumimoji="1" lang="zh-CN" altLang="en-US" dirty="0"/>
              <a:t>中连接，都没有连接三种方式，发现效果变化很大，说明了为</a:t>
            </a:r>
            <a:r>
              <a:rPr kumimoji="1" lang="en-US" altLang="zh-CN" dirty="0"/>
              <a:t>Z</a:t>
            </a:r>
            <a:r>
              <a:rPr kumimoji="1" lang="zh-CN" altLang="en-US" dirty="0"/>
              <a:t>提供更多的信息可以帮助训练更好的</a:t>
            </a:r>
            <a:r>
              <a:rPr kumimoji="1" lang="en-US" altLang="zh-CN" dirty="0"/>
              <a:t>Z</a:t>
            </a:r>
            <a:r>
              <a:rPr kumimoji="1" lang="zh-CN" altLang="en-US" dirty="0"/>
              <a:t>，让模型的效果更好</a:t>
            </a:r>
          </a:p>
          <a:p>
            <a:r>
              <a:rPr kumimoji="1" lang="en-US" altLang="zh-CN" dirty="0"/>
              <a:t>Planar</a:t>
            </a:r>
            <a:r>
              <a:rPr kumimoji="1" lang="zh-CN" altLang="en-US" dirty="0"/>
              <a:t> </a:t>
            </a:r>
            <a:r>
              <a:rPr kumimoji="1" lang="en-US" altLang="zh-CN" dirty="0"/>
              <a:t>NF</a:t>
            </a:r>
            <a:r>
              <a:rPr kumimoji="1" lang="zh-CN" altLang="en-US" dirty="0"/>
              <a:t>也进一步说明了</a:t>
            </a:r>
            <a:r>
              <a:rPr kumimoji="1" lang="en-US" altLang="zh-CN" dirty="0"/>
              <a:t>Z</a:t>
            </a:r>
            <a:r>
              <a:rPr kumimoji="1" lang="zh-CN" altLang="en-US" dirty="0"/>
              <a:t>的问题，大部分的深度学习都是假设</a:t>
            </a:r>
            <a:r>
              <a:rPr kumimoji="1" lang="en-US" altLang="zh-CN" dirty="0"/>
              <a:t>Z</a:t>
            </a:r>
            <a:r>
              <a:rPr kumimoji="1" lang="zh-CN" altLang="en-US" dirty="0"/>
              <a:t>是高斯的，我们假设</a:t>
            </a:r>
            <a:r>
              <a:rPr kumimoji="1" lang="en-US" altLang="zh-CN" dirty="0"/>
              <a:t>Z</a:t>
            </a:r>
            <a:r>
              <a:rPr kumimoji="1" lang="zh-CN" altLang="en-US" dirty="0"/>
              <a:t>的初始是高斯的，然后使用</a:t>
            </a:r>
            <a:r>
              <a:rPr kumimoji="1" lang="en-US" altLang="zh-CN" dirty="0"/>
              <a:t>planar</a:t>
            </a:r>
            <a:r>
              <a:rPr kumimoji="1" lang="zh-CN" altLang="en-US" dirty="0"/>
              <a:t> </a:t>
            </a:r>
            <a:r>
              <a:rPr kumimoji="1" lang="en-US" altLang="zh-CN" dirty="0"/>
              <a:t>NF</a:t>
            </a:r>
            <a:r>
              <a:rPr kumimoji="1" lang="zh-CN" altLang="en-US" dirty="0"/>
              <a:t>来拟合一个更符合真实数据分布的</a:t>
            </a:r>
            <a:r>
              <a:rPr kumimoji="1" lang="en-US" altLang="zh-CN" dirty="0"/>
              <a:t>Z</a:t>
            </a:r>
            <a:r>
              <a:rPr kumimoji="1" lang="zh-CN" altLang="en-US" dirty="0"/>
              <a:t>，一个更好的</a:t>
            </a:r>
            <a:r>
              <a:rPr kumimoji="1" lang="en-US" altLang="zh-CN" dirty="0"/>
              <a:t>Z</a:t>
            </a:r>
            <a:r>
              <a:rPr kumimoji="1" lang="zh-CN" altLang="en-US" dirty="0"/>
              <a:t>让我们的模型效果更好</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23</a:t>
            </a:fld>
            <a:endParaRPr lang="zh-CN" altLang="en-US"/>
          </a:p>
        </p:txBody>
      </p:sp>
    </p:spTree>
    <p:extLst>
      <p:ext uri="{BB962C8B-B14F-4D97-AF65-F5344CB8AC3E}">
        <p14:creationId xmlns:p14="http://schemas.microsoft.com/office/powerpoint/2010/main" val="204295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a:t>
            </a:r>
            <a:r>
              <a:rPr kumimoji="1" lang="en-US" altLang="zh-CN" dirty="0" err="1"/>
              <a:t>OmniAnomaly</a:t>
            </a:r>
            <a:r>
              <a:rPr kumimoji="1" lang="zh-CN" altLang="en-US" dirty="0"/>
              <a:t>中，我们使用</a:t>
            </a:r>
            <a:r>
              <a:rPr kumimoji="1" lang="en-US" altLang="zh-CN" dirty="0"/>
              <a:t>POT</a:t>
            </a:r>
            <a:r>
              <a:rPr kumimoji="1" lang="zh-CN" altLang="en-US" dirty="0"/>
              <a:t>算法对异常的分数进行选择，我们将</a:t>
            </a:r>
            <a:r>
              <a:rPr kumimoji="1" lang="en-US" altLang="zh-CN" dirty="0"/>
              <a:t>POT</a:t>
            </a:r>
            <a:r>
              <a:rPr kumimoji="1" lang="zh-CN" altLang="en-US" dirty="0"/>
              <a:t>选择的阈值与遍历阈值的</a:t>
            </a:r>
            <a:r>
              <a:rPr kumimoji="1" lang="en-US" altLang="zh-CN" dirty="0"/>
              <a:t>best</a:t>
            </a:r>
            <a:r>
              <a:rPr kumimoji="1" lang="zh-CN" altLang="en-US" dirty="0"/>
              <a:t> </a:t>
            </a:r>
            <a:r>
              <a:rPr kumimoji="1" lang="en-US" altLang="zh-CN" dirty="0"/>
              <a:t>F1-score</a:t>
            </a:r>
            <a:r>
              <a:rPr kumimoji="1" lang="zh-CN" altLang="en-US" dirty="0"/>
              <a:t>进行对比，发现只有</a:t>
            </a:r>
            <a:r>
              <a:rPr kumimoji="1" lang="en-US" altLang="zh-CN" dirty="0"/>
              <a:t>0.3%</a:t>
            </a:r>
            <a:r>
              <a:rPr kumimoji="1" lang="zh-CN" altLang="en-US" dirty="0"/>
              <a:t>到</a:t>
            </a:r>
            <a:r>
              <a:rPr kumimoji="1" lang="en-US" altLang="zh-CN" dirty="0"/>
              <a:t>7%</a:t>
            </a:r>
            <a:r>
              <a:rPr kumimoji="1" lang="zh-CN" altLang="en-US" dirty="0"/>
              <a:t>的差距。这个差距很小，说明</a:t>
            </a:r>
            <a:r>
              <a:rPr kumimoji="1" lang="en-US" altLang="zh-CN" dirty="0"/>
              <a:t>POT</a:t>
            </a:r>
            <a:r>
              <a:rPr kumimoji="1" lang="zh-CN" altLang="en-US" dirty="0"/>
              <a:t>方法可以帮助选择一个比较合适的阈值</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24</a:t>
            </a:fld>
            <a:endParaRPr lang="zh-CN" altLang="en-US"/>
          </a:p>
        </p:txBody>
      </p:sp>
    </p:spTree>
    <p:extLst>
      <p:ext uri="{BB962C8B-B14F-4D97-AF65-F5344CB8AC3E}">
        <p14:creationId xmlns:p14="http://schemas.microsoft.com/office/powerpoint/2010/main" val="499877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这里我们展示一下算法在不同的</a:t>
            </a:r>
            <a:r>
              <a:rPr kumimoji="1" lang="en-US" altLang="zh-CN" dirty="0"/>
              <a:t>Z</a:t>
            </a:r>
            <a:r>
              <a:rPr kumimoji="1" lang="zh-CN" altLang="en-US" dirty="0"/>
              <a:t>维度下的效果，</a:t>
            </a:r>
            <a:r>
              <a:rPr kumimoji="1" lang="en-US" altLang="zh-CN" dirty="0"/>
              <a:t>Z</a:t>
            </a:r>
            <a:r>
              <a:rPr kumimoji="1" lang="zh-CN" altLang="en-US" dirty="0"/>
              <a:t>过小容易欠拟合，</a:t>
            </a:r>
            <a:r>
              <a:rPr kumimoji="1" lang="en-US" altLang="zh-CN" dirty="0"/>
              <a:t>Z</a:t>
            </a:r>
            <a:r>
              <a:rPr kumimoji="1" lang="zh-CN" altLang="en-US" dirty="0"/>
              <a:t>过大对模型降维并训练得到一个好的后验帮助就不明显，我们发现，在这三个数据集上</a:t>
            </a:r>
            <a:r>
              <a:rPr kumimoji="1" lang="en-US" altLang="zh-CN" dirty="0"/>
              <a:t>Z</a:t>
            </a:r>
            <a:r>
              <a:rPr kumimoji="1" lang="zh-CN" altLang="en-US" dirty="0"/>
              <a:t>在</a:t>
            </a:r>
            <a:r>
              <a:rPr kumimoji="1" lang="en-US" altLang="zh-CN" dirty="0"/>
              <a:t>3-32</a:t>
            </a:r>
            <a:r>
              <a:rPr kumimoji="1" lang="zh-CN" altLang="en-US" dirty="0"/>
              <a:t>中效果都不错，没有发生明显的下滑，因此，我们在</a:t>
            </a:r>
            <a:r>
              <a:rPr kumimoji="1" lang="en-US" altLang="zh-CN" dirty="0" err="1"/>
              <a:t>OmniAnomaly</a:t>
            </a:r>
            <a:r>
              <a:rPr kumimoji="1" lang="zh-CN" altLang="en-US" dirty="0"/>
              <a:t>中选择了效果最好的</a:t>
            </a:r>
            <a:r>
              <a:rPr kumimoji="1" lang="en-US" altLang="zh-CN" dirty="0"/>
              <a:t>Z=3</a:t>
            </a:r>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25</a:t>
            </a:fld>
            <a:endParaRPr lang="zh-CN" altLang="en-US"/>
          </a:p>
        </p:txBody>
      </p:sp>
    </p:spTree>
    <p:extLst>
      <p:ext uri="{BB962C8B-B14F-4D97-AF65-F5344CB8AC3E}">
        <p14:creationId xmlns:p14="http://schemas.microsoft.com/office/powerpoint/2010/main" val="1817188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最后，我对我们的工作做个总结</a:t>
            </a:r>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26</a:t>
            </a:fld>
            <a:endParaRPr kumimoji="1" lang="zh-CN" altLang="en-US"/>
          </a:p>
        </p:txBody>
      </p:sp>
    </p:spTree>
    <p:extLst>
      <p:ext uri="{BB962C8B-B14F-4D97-AF65-F5344CB8AC3E}">
        <p14:creationId xmlns:p14="http://schemas.microsoft.com/office/powerpoint/2010/main" val="84040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我们的</a:t>
            </a:r>
            <a:r>
              <a:rPr kumimoji="1" lang="en-US" altLang="zh-CN" dirty="0" err="1"/>
              <a:t>OmniAnomaly</a:t>
            </a:r>
            <a:r>
              <a:rPr kumimoji="1" lang="zh-CN" altLang="en-US" dirty="0"/>
              <a:t>算法是第一个在多时间序列异常检测领域中对模型中随机变量进行准确时间依赖建模的模型</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基于随机的异常检测模型</a:t>
            </a:r>
            <a:r>
              <a:rPr kumimoji="1" lang="zh-CN" altLang="en-US" baseline="0" dirty="0"/>
              <a:t>，</a:t>
            </a:r>
            <a:r>
              <a:rPr kumimoji="1" lang="en-US" altLang="zh-CN" dirty="0" err="1"/>
              <a:t>OmniAnomaly</a:t>
            </a:r>
            <a:r>
              <a:rPr kumimoji="1" lang="zh-CN" altLang="en-US" dirty="0"/>
              <a:t>也是第一个能对异常检测结果进行解释</a:t>
            </a:r>
          </a:p>
          <a:p>
            <a:r>
              <a:rPr kumimoji="1" lang="en-US" altLang="zh-CN" dirty="0" err="1"/>
              <a:t>OmniAnomaly</a:t>
            </a:r>
            <a:r>
              <a:rPr kumimoji="1" lang="zh-CN" altLang="en-US" dirty="0"/>
              <a:t>在三个数据集上整体效果为</a:t>
            </a:r>
            <a:r>
              <a:rPr kumimoji="1" lang="en-US" altLang="zh-CN" dirty="0"/>
              <a:t>86%</a:t>
            </a:r>
            <a:r>
              <a:rPr kumimoji="1" lang="zh-CN" altLang="en-US" dirty="0"/>
              <a:t>，比目前最好的算法要高</a:t>
            </a:r>
            <a:r>
              <a:rPr kumimoji="1" lang="en-US" altLang="zh-CN" dirty="0"/>
              <a:t>9</a:t>
            </a:r>
            <a:r>
              <a:rPr kumimoji="1" lang="zh-CN" altLang="en-US" dirty="0"/>
              <a:t>个百分点</a:t>
            </a:r>
          </a:p>
          <a:p>
            <a:r>
              <a:rPr kumimoji="1" lang="en-US" altLang="zh-CN" dirty="0" err="1"/>
              <a:t>OmniAnomaly</a:t>
            </a:r>
            <a:r>
              <a:rPr kumimoji="1" lang="zh-CN" altLang="en-US" dirty="0"/>
              <a:t>对于异常检测的结果进行解释评估，准确率高达</a:t>
            </a:r>
            <a:r>
              <a:rPr kumimoji="1" lang="en-US" altLang="zh-CN" dirty="0"/>
              <a:t>89%</a:t>
            </a:r>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27</a:t>
            </a:fld>
            <a:endParaRPr lang="zh-CN" altLang="en-US"/>
          </a:p>
        </p:txBody>
      </p:sp>
    </p:spTree>
    <p:extLst>
      <p:ext uri="{BB962C8B-B14F-4D97-AF65-F5344CB8AC3E}">
        <p14:creationId xmlns:p14="http://schemas.microsoft.com/office/powerpoint/2010/main" val="2004715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这里，我们总结下对时间序列学习的</a:t>
            </a:r>
            <a:r>
              <a:rPr kumimoji="1" lang="en-US" altLang="zh-CN" dirty="0"/>
              <a:t>lesson</a:t>
            </a:r>
            <a:r>
              <a:rPr kumimoji="1" lang="zh-CN" altLang="en-US" dirty="0"/>
              <a:t>，</a:t>
            </a:r>
          </a:p>
          <a:p>
            <a:r>
              <a:rPr kumimoji="1" lang="zh-CN" altLang="en-US" dirty="0"/>
              <a:t>首先，通过我们的实验，发现将一个深度贝叶斯模型和</a:t>
            </a:r>
            <a:r>
              <a:rPr kumimoji="1" lang="en-US" altLang="zh-CN" dirty="0"/>
              <a:t>RNN</a:t>
            </a:r>
            <a:r>
              <a:rPr kumimoji="1" lang="zh-CN" altLang="en-US" dirty="0"/>
              <a:t>结合，对于时间序列学习效果更好，因为这样可以很好的对时间序列的时序性和随机性进行建模</a:t>
            </a:r>
          </a:p>
          <a:p>
            <a:r>
              <a:rPr kumimoji="1" lang="zh-CN" altLang="en-US" dirty="0"/>
              <a:t>第二，通过对</a:t>
            </a:r>
            <a:r>
              <a:rPr kumimoji="1" lang="en-US" altLang="zh-CN" dirty="0"/>
              <a:t>Z</a:t>
            </a:r>
            <a:r>
              <a:rPr kumimoji="1" lang="zh-CN" altLang="en-US" dirty="0"/>
              <a:t>变量连接的对比实验，发现对模型随机隐藏层的变量连接是很必要的</a:t>
            </a:r>
          </a:p>
          <a:p>
            <a:r>
              <a:rPr kumimoji="1" lang="zh-CN" altLang="en-US" dirty="0"/>
              <a:t>第三，不假设隐藏层变量的先验是高斯的，而用一个流结构来进行拟合分布效果更好</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28</a:t>
            </a:fld>
            <a:endParaRPr lang="zh-CN" altLang="en-US"/>
          </a:p>
        </p:txBody>
      </p:sp>
    </p:spTree>
    <p:extLst>
      <p:ext uri="{BB962C8B-B14F-4D97-AF65-F5344CB8AC3E}">
        <p14:creationId xmlns:p14="http://schemas.microsoft.com/office/powerpoint/2010/main" val="137459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然后，关于多时间序列异常检测，我也总结了以下几点，</a:t>
            </a:r>
          </a:p>
          <a:p>
            <a:r>
              <a:rPr kumimoji="1" lang="zh-CN" altLang="en-US" dirty="0"/>
              <a:t>首先，基于重构的模型比基于预测的模型效果更鲁棒，重构类模型是为了学习数据的正常模式，当数据不符合正常模式的时候，即为异常，该模型不关心对数据的可预测性</a:t>
            </a:r>
          </a:p>
          <a:p>
            <a:r>
              <a:rPr kumimoji="1" lang="zh-CN" altLang="en-US" dirty="0"/>
              <a:t>其次，对于重构类模型，关键是学习一个鲁棒的潜在特征表示，该表示可以学习到数据的正常模式，因此一个模型的好坏主要取决于这个特征的质量</a:t>
            </a:r>
          </a:p>
          <a:p>
            <a:r>
              <a:rPr kumimoji="1" lang="zh-CN" altLang="en-US" dirty="0"/>
              <a:t>最后，基于重构类的随机模型都可以尝试用</a:t>
            </a:r>
            <a:r>
              <a:rPr kumimoji="1" lang="zh-CN" altLang="en-US"/>
              <a:t>我们的这种异常</a:t>
            </a:r>
            <a:r>
              <a:rPr kumimoji="1" lang="zh-CN" altLang="en-US" dirty="0"/>
              <a:t>解释方式对结果进行解释</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29</a:t>
            </a:fld>
            <a:endParaRPr lang="zh-CN" altLang="en-US"/>
          </a:p>
        </p:txBody>
      </p:sp>
    </p:spTree>
    <p:extLst>
      <p:ext uri="{BB962C8B-B14F-4D97-AF65-F5344CB8AC3E}">
        <p14:creationId xmlns:p14="http://schemas.microsoft.com/office/powerpoint/2010/main" val="86285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首先，我们介绍文章的背景</a:t>
            </a:r>
            <a:endParaRPr kumimoji="1" lang="en-US" altLang="zh-CN"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3</a:t>
            </a:fld>
            <a:endParaRPr kumimoji="1" lang="zh-CN" altLang="en-US"/>
          </a:p>
        </p:txBody>
      </p:sp>
    </p:spTree>
    <p:extLst>
      <p:ext uri="{BB962C8B-B14F-4D97-AF65-F5344CB8AC3E}">
        <p14:creationId xmlns:p14="http://schemas.microsoft.com/office/powerpoint/2010/main" val="202234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谢谢大家</a:t>
            </a:r>
          </a:p>
          <a:p>
            <a:r>
              <a:rPr kumimoji="1" lang="zh-CN" altLang="en-US"/>
              <a:t>如果有</a:t>
            </a:r>
            <a:r>
              <a:rPr kumimoji="1" lang="zh-CN" altLang="en-US" dirty="0"/>
              <a:t>其他问题也欢迎大家发</a:t>
            </a:r>
            <a:r>
              <a:rPr kumimoji="1" lang="zh-CN" altLang="en-US"/>
              <a:t>邮件进行交流</a:t>
            </a:r>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30</a:t>
            </a:fld>
            <a:endParaRPr lang="zh-CN" altLang="en-US"/>
          </a:p>
        </p:txBody>
      </p:sp>
    </p:spTree>
    <p:extLst>
      <p:ext uri="{BB962C8B-B14F-4D97-AF65-F5344CB8AC3E}">
        <p14:creationId xmlns:p14="http://schemas.microsoft.com/office/powerpoint/2010/main" val="582599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98BA4A5B-E21C-4F41-AB80-4FB8C2148E61}" type="slidenum">
              <a:rPr lang="zh-CN" altLang="en-US" smtClean="0"/>
              <a:pPr/>
              <a:t>31</a:t>
            </a:fld>
            <a:endParaRPr lang="zh-CN" altLang="en-US"/>
          </a:p>
        </p:txBody>
      </p:sp>
    </p:spTree>
    <p:extLst>
      <p:ext uri="{BB962C8B-B14F-4D97-AF65-F5344CB8AC3E}">
        <p14:creationId xmlns:p14="http://schemas.microsoft.com/office/powerpoint/2010/main" val="11888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32</a:t>
            </a:fld>
            <a:endParaRPr kumimoji="1" lang="zh-CN" altLang="en-US"/>
          </a:p>
        </p:txBody>
      </p:sp>
    </p:spTree>
    <p:extLst>
      <p:ext uri="{BB962C8B-B14F-4D97-AF65-F5344CB8AC3E}">
        <p14:creationId xmlns:p14="http://schemas.microsoft.com/office/powerpoint/2010/main" val="80137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33</a:t>
            </a:fld>
            <a:endParaRPr kumimoji="1" lang="zh-CN" altLang="en-US"/>
          </a:p>
        </p:txBody>
      </p:sp>
    </p:spTree>
    <p:extLst>
      <p:ext uri="{BB962C8B-B14F-4D97-AF65-F5344CB8AC3E}">
        <p14:creationId xmlns:p14="http://schemas.microsoft.com/office/powerpoint/2010/main" val="2870039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34</a:t>
            </a:fld>
            <a:endParaRPr lang="zh-CN" altLang="en-US"/>
          </a:p>
        </p:txBody>
      </p:sp>
    </p:spTree>
    <p:extLst>
      <p:ext uri="{BB962C8B-B14F-4D97-AF65-F5344CB8AC3E}">
        <p14:creationId xmlns:p14="http://schemas.microsoft.com/office/powerpoint/2010/main" val="3022486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baseline="0"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35</a:t>
            </a:fld>
            <a:endParaRPr lang="zh-CN" altLang="en-US"/>
          </a:p>
        </p:txBody>
      </p:sp>
    </p:spTree>
    <p:extLst>
      <p:ext uri="{BB962C8B-B14F-4D97-AF65-F5344CB8AC3E}">
        <p14:creationId xmlns:p14="http://schemas.microsoft.com/office/powerpoint/2010/main" val="3714539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36</a:t>
            </a:fld>
            <a:endParaRPr lang="zh-CN" altLang="en-US"/>
          </a:p>
        </p:txBody>
      </p:sp>
    </p:spTree>
    <p:extLst>
      <p:ext uri="{BB962C8B-B14F-4D97-AF65-F5344CB8AC3E}">
        <p14:creationId xmlns:p14="http://schemas.microsoft.com/office/powerpoint/2010/main" val="2865394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37</a:t>
            </a:fld>
            <a:endParaRPr lang="zh-CN" altLang="en-US"/>
          </a:p>
        </p:txBody>
      </p:sp>
    </p:spTree>
    <p:extLst>
      <p:ext uri="{BB962C8B-B14F-4D97-AF65-F5344CB8AC3E}">
        <p14:creationId xmlns:p14="http://schemas.microsoft.com/office/powerpoint/2010/main" val="3979566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38</a:t>
            </a:fld>
            <a:endParaRPr lang="zh-CN" altLang="en-US"/>
          </a:p>
        </p:txBody>
      </p:sp>
    </p:spTree>
    <p:extLst>
      <p:ext uri="{BB962C8B-B14F-4D97-AF65-F5344CB8AC3E}">
        <p14:creationId xmlns:p14="http://schemas.microsoft.com/office/powerpoint/2010/main" val="777891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39</a:t>
            </a:fld>
            <a:endParaRPr lang="zh-CN" altLang="en-US"/>
          </a:p>
        </p:txBody>
      </p:sp>
    </p:spTree>
    <p:extLst>
      <p:ext uri="{BB962C8B-B14F-4D97-AF65-F5344CB8AC3E}">
        <p14:creationId xmlns:p14="http://schemas.microsoft.com/office/powerpoint/2010/main" val="258458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异常检测在学术界和工业界一直都是一个很火的话题，包括有对于图的异常检测，文本的异常检测，以及时间序列的异常检测等等</a:t>
            </a:r>
          </a:p>
          <a:p>
            <a:r>
              <a:rPr kumimoji="1" lang="zh-CN" altLang="en-US" dirty="0"/>
              <a:t>我们这篇工作主要关注的是基于实体的多时间序列的异常检测</a:t>
            </a:r>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4</a:t>
            </a:fld>
            <a:endParaRPr kumimoji="1" lang="zh-CN" altLang="en-US"/>
          </a:p>
        </p:txBody>
      </p:sp>
    </p:spTree>
    <p:extLst>
      <p:ext uri="{BB962C8B-B14F-4D97-AF65-F5344CB8AC3E}">
        <p14:creationId xmlns:p14="http://schemas.microsoft.com/office/powerpoint/2010/main" val="731347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40</a:t>
            </a:fld>
            <a:endParaRPr lang="zh-CN" altLang="en-US"/>
          </a:p>
        </p:txBody>
      </p:sp>
    </p:spTree>
    <p:extLst>
      <p:ext uri="{BB962C8B-B14F-4D97-AF65-F5344CB8AC3E}">
        <p14:creationId xmlns:p14="http://schemas.microsoft.com/office/powerpoint/2010/main" val="1702925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41</a:t>
            </a:fld>
            <a:endParaRPr kumimoji="1" lang="zh-CN" altLang="en-US"/>
          </a:p>
        </p:txBody>
      </p:sp>
    </p:spTree>
    <p:extLst>
      <p:ext uri="{BB962C8B-B14F-4D97-AF65-F5344CB8AC3E}">
        <p14:creationId xmlns:p14="http://schemas.microsoft.com/office/powerpoint/2010/main" val="1914206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42</a:t>
            </a:fld>
            <a:endParaRPr lang="zh-CN" altLang="en-US"/>
          </a:p>
        </p:txBody>
      </p:sp>
    </p:spTree>
    <p:extLst>
      <p:ext uri="{BB962C8B-B14F-4D97-AF65-F5344CB8AC3E}">
        <p14:creationId xmlns:p14="http://schemas.microsoft.com/office/powerpoint/2010/main" val="1565314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43</a:t>
            </a:fld>
            <a:endParaRPr lang="zh-CN" altLang="en-US"/>
          </a:p>
        </p:txBody>
      </p:sp>
    </p:spTree>
    <p:extLst>
      <p:ext uri="{BB962C8B-B14F-4D97-AF65-F5344CB8AC3E}">
        <p14:creationId xmlns:p14="http://schemas.microsoft.com/office/powerpoint/2010/main" val="610831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44</a:t>
            </a:fld>
            <a:endParaRPr lang="zh-CN" altLang="en-US"/>
          </a:p>
        </p:txBody>
      </p:sp>
    </p:spTree>
    <p:extLst>
      <p:ext uri="{BB962C8B-B14F-4D97-AF65-F5344CB8AC3E}">
        <p14:creationId xmlns:p14="http://schemas.microsoft.com/office/powerpoint/2010/main" val="3979105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45</a:t>
            </a:fld>
            <a:endParaRPr lang="zh-CN" altLang="en-US"/>
          </a:p>
        </p:txBody>
      </p:sp>
    </p:spTree>
    <p:extLst>
      <p:ext uri="{BB962C8B-B14F-4D97-AF65-F5344CB8AC3E}">
        <p14:creationId xmlns:p14="http://schemas.microsoft.com/office/powerpoint/2010/main" val="3591887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46</a:t>
            </a:fld>
            <a:endParaRPr lang="zh-CN" altLang="en-US"/>
          </a:p>
        </p:txBody>
      </p:sp>
    </p:spTree>
    <p:extLst>
      <p:ext uri="{BB962C8B-B14F-4D97-AF65-F5344CB8AC3E}">
        <p14:creationId xmlns:p14="http://schemas.microsoft.com/office/powerpoint/2010/main" val="1495476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47</a:t>
            </a:fld>
            <a:endParaRPr lang="zh-CN" altLang="en-US"/>
          </a:p>
        </p:txBody>
      </p:sp>
    </p:spTree>
    <p:extLst>
      <p:ext uri="{BB962C8B-B14F-4D97-AF65-F5344CB8AC3E}">
        <p14:creationId xmlns:p14="http://schemas.microsoft.com/office/powerpoint/2010/main" val="167375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48</a:t>
            </a:fld>
            <a:endParaRPr lang="zh-CN" altLang="en-US"/>
          </a:p>
        </p:txBody>
      </p:sp>
    </p:spTree>
    <p:extLst>
      <p:ext uri="{BB962C8B-B14F-4D97-AF65-F5344CB8AC3E}">
        <p14:creationId xmlns:p14="http://schemas.microsoft.com/office/powerpoint/2010/main" val="672353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49</a:t>
            </a:fld>
            <a:endParaRPr kumimoji="1" lang="zh-CN" altLang="en-US"/>
          </a:p>
        </p:txBody>
      </p:sp>
    </p:spTree>
    <p:extLst>
      <p:ext uri="{BB962C8B-B14F-4D97-AF65-F5344CB8AC3E}">
        <p14:creationId xmlns:p14="http://schemas.microsoft.com/office/powerpoint/2010/main" val="3231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在我们平时的运维工作中，存在很多种的工业设备，例如服务器，飞行器，机器人辅助系统，引擎等等都可以看做是一个个的实体，这些实体的正常运行对企业的服务非常关键</a:t>
            </a:r>
          </a:p>
          <a:p>
            <a:r>
              <a:rPr kumimoji="1" lang="zh-CN" altLang="en-US" dirty="0"/>
              <a:t>在企业运维中，这些实体通常会有很多的</a:t>
            </a:r>
            <a:r>
              <a:rPr kumimoji="1" lang="en-US" altLang="zh-CN" dirty="0"/>
              <a:t>metric</a:t>
            </a:r>
            <a:r>
              <a:rPr kumimoji="1" lang="zh-CN" altLang="en-US" dirty="0"/>
              <a:t>来表征他们的健康情况，例如服务器的</a:t>
            </a:r>
            <a:r>
              <a:rPr kumimoji="1" lang="en-US" altLang="zh-CN" dirty="0"/>
              <a:t>CPU</a:t>
            </a:r>
            <a:r>
              <a:rPr kumimoji="1" lang="zh-CN" altLang="en-US" dirty="0"/>
              <a:t>，网络，内存等，飞行器的辐射情况，温度，功率等，机器人辅助系统的运动学，视觉，触觉指标等，引擎的加速器，转矩，温度等</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5</a:t>
            </a:fld>
            <a:endParaRPr lang="zh-CN" altLang="en-US"/>
          </a:p>
        </p:txBody>
      </p:sp>
    </p:spTree>
    <p:extLst>
      <p:ext uri="{BB962C8B-B14F-4D97-AF65-F5344CB8AC3E}">
        <p14:creationId xmlns:p14="http://schemas.microsoft.com/office/powerpoint/2010/main" val="290556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50</a:t>
            </a:fld>
            <a:endParaRPr lang="zh-CN" altLang="en-US"/>
          </a:p>
        </p:txBody>
      </p:sp>
    </p:spTree>
    <p:extLst>
      <p:ext uri="{BB962C8B-B14F-4D97-AF65-F5344CB8AC3E}">
        <p14:creationId xmlns:p14="http://schemas.microsoft.com/office/powerpoint/2010/main" val="2772168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51</a:t>
            </a:fld>
            <a:endParaRPr lang="zh-CN" altLang="en-US"/>
          </a:p>
        </p:txBody>
      </p:sp>
    </p:spTree>
    <p:extLst>
      <p:ext uri="{BB962C8B-B14F-4D97-AF65-F5344CB8AC3E}">
        <p14:creationId xmlns:p14="http://schemas.microsoft.com/office/powerpoint/2010/main" val="2944771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52</a:t>
            </a:fld>
            <a:endParaRPr lang="zh-CN" altLang="en-US"/>
          </a:p>
        </p:txBody>
      </p:sp>
    </p:spTree>
    <p:extLst>
      <p:ext uri="{BB962C8B-B14F-4D97-AF65-F5344CB8AC3E}">
        <p14:creationId xmlns:p14="http://schemas.microsoft.com/office/powerpoint/2010/main" val="924208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53</a:t>
            </a:fld>
            <a:endParaRPr lang="zh-CN" altLang="en-US"/>
          </a:p>
        </p:txBody>
      </p:sp>
    </p:spTree>
    <p:extLst>
      <p:ext uri="{BB962C8B-B14F-4D97-AF65-F5344CB8AC3E}">
        <p14:creationId xmlns:p14="http://schemas.microsoft.com/office/powerpoint/2010/main" val="471890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54</a:t>
            </a:fld>
            <a:endParaRPr lang="zh-CN" altLang="en-US"/>
          </a:p>
        </p:txBody>
      </p:sp>
    </p:spTree>
    <p:extLst>
      <p:ext uri="{BB962C8B-B14F-4D97-AF65-F5344CB8AC3E}">
        <p14:creationId xmlns:p14="http://schemas.microsoft.com/office/powerpoint/2010/main" val="4148493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solidFill>
                  <a:prstClr val="black"/>
                </a:solidFill>
                <a:latin typeface="Calibri"/>
                <a:ea typeface="宋体" charset="-122"/>
              </a:rPr>
              <a:pPr/>
              <a:t>55</a:t>
            </a:fld>
            <a:endParaRPr lang="zh-CN" altLang="en-US">
              <a:solidFill>
                <a:prstClr val="black"/>
              </a:solidFill>
              <a:latin typeface="Calibri"/>
              <a:ea typeface="宋体" charset="-122"/>
            </a:endParaRPr>
          </a:p>
        </p:txBody>
      </p:sp>
    </p:spTree>
    <p:extLst>
      <p:ext uri="{BB962C8B-B14F-4D97-AF65-F5344CB8AC3E}">
        <p14:creationId xmlns:p14="http://schemas.microsoft.com/office/powerpoint/2010/main" val="1465439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solidFill>
                  <a:prstClr val="black"/>
                </a:solidFill>
                <a:latin typeface="Calibri"/>
                <a:ea typeface="宋体" charset="-122"/>
              </a:rPr>
              <a:pPr/>
              <a:t>56</a:t>
            </a:fld>
            <a:endParaRPr lang="zh-CN" altLang="en-US">
              <a:solidFill>
                <a:prstClr val="black"/>
              </a:solidFill>
              <a:latin typeface="Calibri"/>
              <a:ea typeface="宋体" charset="-122"/>
            </a:endParaRPr>
          </a:p>
        </p:txBody>
      </p:sp>
    </p:spTree>
    <p:extLst>
      <p:ext uri="{BB962C8B-B14F-4D97-AF65-F5344CB8AC3E}">
        <p14:creationId xmlns:p14="http://schemas.microsoft.com/office/powerpoint/2010/main" val="1345228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solidFill>
                  <a:prstClr val="black"/>
                </a:solidFill>
                <a:latin typeface="Calibri"/>
                <a:ea typeface="宋体" charset="-122"/>
              </a:rPr>
              <a:pPr/>
              <a:t>57</a:t>
            </a:fld>
            <a:endParaRPr lang="zh-CN" altLang="en-US">
              <a:solidFill>
                <a:prstClr val="black"/>
              </a:solidFill>
              <a:latin typeface="Calibri"/>
              <a:ea typeface="宋体" charset="-122"/>
            </a:endParaRPr>
          </a:p>
        </p:txBody>
      </p:sp>
    </p:spTree>
    <p:extLst>
      <p:ext uri="{BB962C8B-B14F-4D97-AF65-F5344CB8AC3E}">
        <p14:creationId xmlns:p14="http://schemas.microsoft.com/office/powerpoint/2010/main" val="649056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solidFill>
                  <a:prstClr val="black"/>
                </a:solidFill>
                <a:latin typeface="Calibri"/>
                <a:ea typeface="宋体" charset="-122"/>
              </a:rPr>
              <a:pPr/>
              <a:t>58</a:t>
            </a:fld>
            <a:endParaRPr lang="zh-CN" altLang="en-US">
              <a:solidFill>
                <a:prstClr val="black"/>
              </a:solidFill>
              <a:latin typeface="Calibri"/>
              <a:ea typeface="宋体" charset="-122"/>
            </a:endParaRPr>
          </a:p>
        </p:txBody>
      </p:sp>
    </p:spTree>
    <p:extLst>
      <p:ext uri="{BB962C8B-B14F-4D97-AF65-F5344CB8AC3E}">
        <p14:creationId xmlns:p14="http://schemas.microsoft.com/office/powerpoint/2010/main" val="1882946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59</a:t>
            </a:fld>
            <a:endParaRPr lang="zh-CN" altLang="en-US"/>
          </a:p>
        </p:txBody>
      </p:sp>
    </p:spTree>
    <p:extLst>
      <p:ext uri="{BB962C8B-B14F-4D97-AF65-F5344CB8AC3E}">
        <p14:creationId xmlns:p14="http://schemas.microsoft.com/office/powerpoint/2010/main" val="216513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具体的，我们以服务器为例，</a:t>
            </a:r>
          </a:p>
          <a:p>
            <a:r>
              <a:rPr kumimoji="1" lang="zh-CN" altLang="en-US" dirty="0"/>
              <a:t>服务器的很多</a:t>
            </a:r>
            <a:r>
              <a:rPr kumimoji="1" lang="en-US" altLang="zh-CN" dirty="0"/>
              <a:t>metric</a:t>
            </a:r>
            <a:r>
              <a:rPr kumimoji="1" lang="zh-CN" altLang="en-US" dirty="0"/>
              <a:t>数据都是以时间序列的形式进行采集，因此，多</a:t>
            </a:r>
            <a:r>
              <a:rPr kumimoji="1" lang="en-US" altLang="zh-CN" dirty="0"/>
              <a:t>metric</a:t>
            </a:r>
            <a:r>
              <a:rPr kumimoji="1" lang="zh-CN" altLang="en-US" dirty="0"/>
              <a:t>指标数据也就可以看做是多时间序列数据，我们可以通过对实体的多时间序列进行异常检测来对实体进行异常检测</a:t>
            </a:r>
          </a:p>
          <a:p>
            <a:r>
              <a:rPr kumimoji="1" lang="zh-CN" altLang="en-US" dirty="0"/>
              <a:t>与单时间序列异常检测相比，多时间序列异常检测有很多优势</a:t>
            </a:r>
          </a:p>
          <a:p>
            <a:r>
              <a:rPr kumimoji="1" lang="zh-CN" altLang="en-US" dirty="0"/>
              <a:t>首先，在运维工作中，工程师更加关注机器整体是否异常，因此相比较单时间序列异常检测，多时间序列异常检测的</a:t>
            </a:r>
            <a:r>
              <a:rPr kumimoji="1" lang="en-US" altLang="zh-CN" dirty="0"/>
              <a:t>Motivation</a:t>
            </a:r>
            <a:r>
              <a:rPr kumimoji="1" lang="zh-CN" altLang="en-US" dirty="0"/>
              <a:t>更加直接，更符合切实的需求</a:t>
            </a:r>
          </a:p>
          <a:p>
            <a:r>
              <a:rPr kumimoji="1" lang="zh-CN" altLang="en-US" dirty="0"/>
              <a:t>其次，对于异常检测，在对每一条时间序列建模时，多时间序列比单时间序列信息更多，模型的效果也会更好</a:t>
            </a:r>
          </a:p>
          <a:p>
            <a:r>
              <a:rPr kumimoji="1" lang="zh-CN" altLang="en-US" dirty="0"/>
              <a:t>除此之外，对于一个实体的异常检测，如果做单时间序列异常检测的话，首先需要为每条时间序列建立一个模型，然后结合领域知识和规则整合每条时间序列的异常，因此多时间序列异常检测效率更高</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6</a:t>
            </a:fld>
            <a:endParaRPr lang="zh-CN" altLang="en-US"/>
          </a:p>
        </p:txBody>
      </p:sp>
    </p:spTree>
    <p:extLst>
      <p:ext uri="{BB962C8B-B14F-4D97-AF65-F5344CB8AC3E}">
        <p14:creationId xmlns:p14="http://schemas.microsoft.com/office/powerpoint/2010/main" val="435452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60</a:t>
            </a:fld>
            <a:endParaRPr kumimoji="1" lang="zh-CN" altLang="en-US"/>
          </a:p>
        </p:txBody>
      </p:sp>
    </p:spTree>
    <p:extLst>
      <p:ext uri="{BB962C8B-B14F-4D97-AF65-F5344CB8AC3E}">
        <p14:creationId xmlns:p14="http://schemas.microsoft.com/office/powerpoint/2010/main" val="5254744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98BA4A5B-E21C-4F41-AB80-4FB8C2148E61}" type="slidenum">
              <a:rPr lang="zh-CN" altLang="en-US" smtClean="0"/>
              <a:pPr/>
              <a:t>61</a:t>
            </a:fld>
            <a:endParaRPr lang="zh-CN" altLang="en-US"/>
          </a:p>
        </p:txBody>
      </p:sp>
    </p:spTree>
    <p:extLst>
      <p:ext uri="{BB962C8B-B14F-4D97-AF65-F5344CB8AC3E}">
        <p14:creationId xmlns:p14="http://schemas.microsoft.com/office/powerpoint/2010/main" val="89304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幻灯片编号占位符 3"/>
          <p:cNvSpPr>
            <a:spLocks noGrp="1"/>
          </p:cNvSpPr>
          <p:nvPr>
            <p:ph type="sldNum" sz="quarter" idx="10"/>
          </p:nvPr>
        </p:nvSpPr>
        <p:spPr/>
        <p:txBody>
          <a:bodyPr/>
          <a:lstStyle/>
          <a:p>
            <a:fld id="{85BDAE45-1FC4-A941-BF89-F38218EF6328}" type="slidenum">
              <a:rPr kumimoji="1" lang="zh-CN" altLang="en-US" smtClean="0"/>
              <a:t>62</a:t>
            </a:fld>
            <a:endParaRPr kumimoji="1" lang="zh-CN" altLang="en-US"/>
          </a:p>
        </p:txBody>
      </p:sp>
    </p:spTree>
    <p:extLst>
      <p:ext uri="{BB962C8B-B14F-4D97-AF65-F5344CB8AC3E}">
        <p14:creationId xmlns:p14="http://schemas.microsoft.com/office/powerpoint/2010/main" val="395525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这里我们展示了一台服务器的</a:t>
            </a:r>
            <a:r>
              <a:rPr kumimoji="1" lang="en-US" altLang="zh-CN" dirty="0"/>
              <a:t>8</a:t>
            </a:r>
            <a:r>
              <a:rPr kumimoji="1" lang="zh-CN" altLang="en-US" dirty="0"/>
              <a:t>个</a:t>
            </a:r>
            <a:r>
              <a:rPr kumimoji="1" lang="en-US" altLang="zh-CN" dirty="0"/>
              <a:t>metric</a:t>
            </a:r>
            <a:r>
              <a:rPr kumimoji="1" lang="zh-CN" altLang="en-US" dirty="0"/>
              <a:t>，</a:t>
            </a:r>
            <a:r>
              <a:rPr kumimoji="1" lang="en-US" altLang="zh-CN" dirty="0"/>
              <a:t>2</a:t>
            </a:r>
            <a:r>
              <a:rPr kumimoji="1" lang="zh-CN" altLang="en-US" dirty="0"/>
              <a:t>天的数据</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7</a:t>
            </a:fld>
            <a:endParaRPr lang="zh-CN" altLang="en-US"/>
          </a:p>
        </p:txBody>
      </p:sp>
    </p:spTree>
    <p:extLst>
      <p:ext uri="{BB962C8B-B14F-4D97-AF65-F5344CB8AC3E}">
        <p14:creationId xmlns:p14="http://schemas.microsoft.com/office/powerpoint/2010/main" val="11635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在图上，我们可以明显看出两段异常</a:t>
            </a:r>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8</a:t>
            </a:fld>
            <a:endParaRPr lang="zh-CN" altLang="en-US"/>
          </a:p>
        </p:txBody>
      </p:sp>
    </p:spTree>
    <p:extLst>
      <p:ext uri="{BB962C8B-B14F-4D97-AF65-F5344CB8AC3E}">
        <p14:creationId xmlns:p14="http://schemas.microsoft.com/office/powerpoint/2010/main" val="169060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异常检测工作的目的是：</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在没有异常标注的情况下（即要求我们的算法是无监督的）</a:t>
            </a:r>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a:t>第</a:t>
            </a:r>
            <a:r>
              <a:rPr kumimoji="1" lang="en-US" altLang="zh-CN" dirty="0"/>
              <a:t>1</a:t>
            </a:r>
            <a:r>
              <a:rPr kumimoji="1" lang="zh-CN" altLang="en-US" dirty="0"/>
              <a:t>如何检测多时间序列数据中的异常，第</a:t>
            </a:r>
            <a:r>
              <a:rPr kumimoji="1" lang="en-US" altLang="zh-CN" dirty="0"/>
              <a:t>2</a:t>
            </a:r>
            <a:r>
              <a:rPr kumimoji="1" lang="zh-CN" altLang="en-US" dirty="0"/>
              <a:t>如何对检测的异常进行结果的解释</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28CB94F9-4D3C-464A-AF26-886239D3186A}" type="slidenum">
              <a:rPr lang="zh-CN" altLang="en-US" smtClean="0"/>
              <a:t>9</a:t>
            </a:fld>
            <a:endParaRPr lang="zh-CN" altLang="en-US"/>
          </a:p>
        </p:txBody>
      </p:sp>
    </p:spTree>
    <p:extLst>
      <p:ext uri="{BB962C8B-B14F-4D97-AF65-F5344CB8AC3E}">
        <p14:creationId xmlns:p14="http://schemas.microsoft.com/office/powerpoint/2010/main" val="109183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CEE985-D547-D446-9603-13C217051A00}" type="datetime1">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1494384454"/>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3AEBFE2-11DE-9149-B4E1-8CA433F87476}" type="datetime1">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2173671964"/>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15BD1-B3DD-F34F-8986-A7EB729FB8A7}" type="datetime1">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4222121325"/>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6D4259-DEC9-2C40-B319-AA3DF4D7106F}" type="datetime1">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901909424"/>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C287026-6F2E-C346-BEC8-86EF0E334A4C}" type="datetime1">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991897420"/>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734A41-0994-5A4F-A564-2C7C80A2A36D}" type="datetime1">
              <a:rPr lang="zh-CN" altLang="en-US" smtClean="0"/>
              <a:t>2024/4/5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1447472"/>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7F1EE62-9095-944E-828F-3C8A55CF7367}" type="datetime1">
              <a:rPr lang="zh-CN" altLang="en-US" smtClean="0"/>
              <a:t>2024/4/5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1645569513"/>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491DB5-CAEB-BE46-8933-B8D2CC3DD736}" type="datetime1">
              <a:rPr lang="zh-CN" altLang="en-US" smtClean="0"/>
              <a:t>2024/4/5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1035858336"/>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A89ABD-607A-0444-967A-B20FBF34ACEF}" type="datetime1">
              <a:rPr lang="zh-CN" altLang="en-US" smtClean="0"/>
              <a:t>2024/4/5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92609272"/>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6109655-E1DA-4242-8BFF-5F1A632D3087}" type="datetime1">
              <a:rPr lang="zh-CN" altLang="en-US" smtClean="0"/>
              <a:t>2024/4/5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791772935"/>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409F55C-7C52-2149-A51D-44DC977BFB95}" type="datetime1">
              <a:rPr lang="zh-CN" altLang="en-US" smtClean="0"/>
              <a:t>2024/4/5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738815984"/>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98F89-BAF7-564C-8CB7-B8FDA56D5F62}" type="datetime1">
              <a:rPr lang="zh-CN" altLang="en-US" smtClean="0"/>
              <a:t>2024/4/5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57851-9E16-46AC-9BC9-5AB3D32DCC82}" type="slidenum">
              <a:rPr lang="zh-CN" altLang="en-US" smtClean="0"/>
              <a:t>‹#›</a:t>
            </a:fld>
            <a:endParaRPr lang="zh-CN" altLang="en-US"/>
          </a:p>
        </p:txBody>
      </p:sp>
    </p:spTree>
    <p:extLst>
      <p:ext uri="{BB962C8B-B14F-4D97-AF65-F5344CB8AC3E}">
        <p14:creationId xmlns:p14="http://schemas.microsoft.com/office/powerpoint/2010/main" val="3502115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6.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10.png"/><Relationship Id="rId3" Type="http://schemas.openxmlformats.org/officeDocument/2006/relationships/image" Target="../media/image250.png"/><Relationship Id="rId21" Type="http://schemas.openxmlformats.org/officeDocument/2006/relationships/image" Target="../media/image41.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7.xml"/><Relationship Id="rId16" Type="http://schemas.openxmlformats.org/officeDocument/2006/relationships/image" Target="../media/image38.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3.png"/><Relationship Id="rId10" Type="http://schemas.openxmlformats.org/officeDocument/2006/relationships/image" Target="../media/image32.png"/><Relationship Id="rId19" Type="http://schemas.openxmlformats.org/officeDocument/2006/relationships/image" Target="../media/image10.emf"/><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310.png"/><Relationship Id="rId3" Type="http://schemas.openxmlformats.org/officeDocument/2006/relationships/image" Target="../media/image250.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8.xml"/><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320.png"/><Relationship Id="rId3" Type="http://schemas.openxmlformats.org/officeDocument/2006/relationships/image" Target="../media/image250.png"/><Relationship Id="rId21" Type="http://schemas.openxmlformats.org/officeDocument/2006/relationships/image" Target="../media/image4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image" Target="../media/image38.png"/><Relationship Id="rId20"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310.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6.tiff"/><Relationship Id="rId4" Type="http://schemas.openxmlformats.org/officeDocument/2006/relationships/image" Target="../media/image15.tif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hyperlink" Target="mailto:su-y16@mails.tsinghua.edu.c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矩形 5"/>
          <p:cNvSpPr/>
          <p:nvPr/>
        </p:nvSpPr>
        <p:spPr>
          <a:xfrm>
            <a:off x="0" y="2044692"/>
            <a:ext cx="12192000" cy="1754326"/>
          </a:xfrm>
          <a:prstGeom prst="rect">
            <a:avLst/>
          </a:prstGeom>
        </p:spPr>
        <p:txBody>
          <a:bodyPr wrap="square">
            <a:spAutoFit/>
          </a:bodyPr>
          <a:lstStyle/>
          <a:p>
            <a:pPr algn="ctr">
              <a:lnSpc>
                <a:spcPct val="150000"/>
              </a:lnSpc>
            </a:pPr>
            <a:r>
              <a:rPr lang="en-US" altLang="zh-CN" sz="3600" dirty="0">
                <a:solidFill>
                  <a:srgbClr val="B06FE7"/>
                </a:solidFill>
              </a:rPr>
              <a:t>Robust Anomaly Detection for Multivariate Time Series through Stochastic Recurrent Neural Network</a:t>
            </a:r>
          </a:p>
        </p:txBody>
      </p:sp>
      <p:sp>
        <p:nvSpPr>
          <p:cNvPr id="4" name="矩形 3"/>
          <p:cNvSpPr/>
          <p:nvPr/>
        </p:nvSpPr>
        <p:spPr>
          <a:xfrm>
            <a:off x="0" y="5641724"/>
            <a:ext cx="12192000" cy="738664"/>
          </a:xfrm>
          <a:prstGeom prst="rect">
            <a:avLst/>
          </a:prstGeom>
        </p:spPr>
        <p:txBody>
          <a:bodyPr wrap="square">
            <a:spAutoFit/>
          </a:bodyPr>
          <a:lstStyle/>
          <a:p>
            <a:pPr algn="ctr">
              <a:lnSpc>
                <a:spcPct val="150000"/>
              </a:lnSpc>
            </a:pPr>
            <a:r>
              <a:rPr lang="en-US" altLang="zh-CN" sz="2800" b="1" dirty="0">
                <a:solidFill>
                  <a:srgbClr val="B9B9B9"/>
                </a:solidFill>
              </a:rPr>
              <a:t>SIGKDD 2019</a:t>
            </a:r>
          </a:p>
        </p:txBody>
      </p:sp>
      <p:sp>
        <p:nvSpPr>
          <p:cNvPr id="5" name="矩形 4"/>
          <p:cNvSpPr/>
          <p:nvPr/>
        </p:nvSpPr>
        <p:spPr>
          <a:xfrm>
            <a:off x="0" y="4653218"/>
            <a:ext cx="12192000" cy="923330"/>
          </a:xfrm>
          <a:prstGeom prst="rect">
            <a:avLst/>
          </a:prstGeom>
        </p:spPr>
        <p:txBody>
          <a:bodyPr wrap="square">
            <a:spAutoFit/>
          </a:bodyPr>
          <a:lstStyle/>
          <a:p>
            <a:pPr algn="ctr">
              <a:lnSpc>
                <a:spcPct val="150000"/>
              </a:lnSpc>
            </a:pPr>
            <a:r>
              <a:rPr lang="en-US" altLang="zh-CN" b="1" dirty="0" err="1">
                <a:solidFill>
                  <a:srgbClr val="7F7F7F"/>
                </a:solidFill>
                <a:latin typeface="Arial" panose="020B0604020202020204" pitchFamily="34" charset="0"/>
              </a:rPr>
              <a:t>Ya</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Su, </a:t>
            </a:r>
            <a:r>
              <a:rPr lang="en-US" altLang="zh-CN" b="1" dirty="0" err="1">
                <a:solidFill>
                  <a:srgbClr val="7F7F7F"/>
                </a:solidFill>
                <a:latin typeface="Arial" panose="020B0604020202020204" pitchFamily="34" charset="0"/>
              </a:rPr>
              <a:t>Youjian</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Zhao, </a:t>
            </a:r>
            <a:r>
              <a:rPr lang="en-US" altLang="zh-CN" b="1" dirty="0" err="1">
                <a:solidFill>
                  <a:srgbClr val="7F7F7F"/>
                </a:solidFill>
                <a:latin typeface="Arial" panose="020B0604020202020204" pitchFamily="34" charset="0"/>
              </a:rPr>
              <a:t>Chenhao</a:t>
            </a:r>
            <a:r>
              <a:rPr lang="zh-CN" altLang="en-US" b="1" dirty="0">
                <a:solidFill>
                  <a:srgbClr val="7F7F7F"/>
                </a:solidFill>
                <a:latin typeface="Arial" panose="020B0604020202020204" pitchFamily="34" charset="0"/>
              </a:rPr>
              <a:t> </a:t>
            </a:r>
            <a:r>
              <a:rPr lang="en-US" altLang="zh-CN" b="1" dirty="0" err="1">
                <a:solidFill>
                  <a:srgbClr val="7F7F7F"/>
                </a:solidFill>
                <a:latin typeface="Arial" panose="020B0604020202020204" pitchFamily="34" charset="0"/>
              </a:rPr>
              <a:t>Niu</a:t>
            </a:r>
            <a:r>
              <a:rPr lang="en-US" altLang="zh-CN" b="1" dirty="0">
                <a:solidFill>
                  <a:srgbClr val="7F7F7F"/>
                </a:solidFill>
                <a:latin typeface="Arial" panose="020B0604020202020204" pitchFamily="34" charset="0"/>
              </a:rPr>
              <a:t>, </a:t>
            </a:r>
          </a:p>
          <a:p>
            <a:pPr algn="ctr">
              <a:lnSpc>
                <a:spcPct val="150000"/>
              </a:lnSpc>
            </a:pPr>
            <a:r>
              <a:rPr lang="en-US" altLang="zh-CN" b="1" dirty="0" err="1">
                <a:solidFill>
                  <a:srgbClr val="7F7F7F"/>
                </a:solidFill>
                <a:latin typeface="Arial" panose="020B0604020202020204" pitchFamily="34" charset="0"/>
              </a:rPr>
              <a:t>Rong</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Liu, Wei</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Sun,</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Dan</a:t>
            </a:r>
            <a:r>
              <a:rPr lang="zh-CN" altLang="en-US" b="1" dirty="0">
                <a:solidFill>
                  <a:srgbClr val="7F7F7F"/>
                </a:solidFill>
                <a:latin typeface="Arial" panose="020B0604020202020204" pitchFamily="34" charset="0"/>
              </a:rPr>
              <a:t> </a:t>
            </a:r>
            <a:r>
              <a:rPr lang="en-US" altLang="zh-CN" b="1" dirty="0">
                <a:solidFill>
                  <a:srgbClr val="7F7F7F"/>
                </a:solidFill>
                <a:latin typeface="Arial" panose="020B0604020202020204" pitchFamily="34" charset="0"/>
              </a:rPr>
              <a:t>Pei</a:t>
            </a:r>
            <a:endParaRPr lang="zh-CN" altLang="en-US" b="1" dirty="0">
              <a:solidFill>
                <a:srgbClr val="7F7F7F"/>
              </a:solidFill>
            </a:endParaRPr>
          </a:p>
        </p:txBody>
      </p:sp>
      <p:sp>
        <p:nvSpPr>
          <p:cNvPr id="2" name="幻灯片编号占位符 1"/>
          <p:cNvSpPr>
            <a:spLocks noGrp="1"/>
          </p:cNvSpPr>
          <p:nvPr>
            <p:ph type="sldNum" sz="quarter" idx="12"/>
          </p:nvPr>
        </p:nvSpPr>
        <p:spPr/>
        <p:txBody>
          <a:bodyPr/>
          <a:lstStyle/>
          <a:p>
            <a:fld id="{74257851-9E16-46AC-9BC9-5AB3D32DCC82}" type="slidenum">
              <a:rPr lang="zh-CN" altLang="en-US" smtClean="0"/>
              <a:t>1</a:t>
            </a:fld>
            <a:endParaRPr lang="zh-CN" altLang="en-US"/>
          </a:p>
        </p:txBody>
      </p:sp>
      <p:pic>
        <p:nvPicPr>
          <p:cNvPr id="8" name="图片 7">
            <a:extLst>
              <a:ext uri="{FF2B5EF4-FFF2-40B4-BE49-F238E27FC236}">
                <a16:creationId xmlns:a16="http://schemas.microsoft.com/office/drawing/2014/main" id="{301AE2B2-3FE9-A34A-9460-B96C69BF3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80891"/>
            <a:ext cx="2795935" cy="1126902"/>
          </a:xfrm>
          <a:prstGeom prst="rect">
            <a:avLst/>
          </a:prstGeom>
        </p:spPr>
      </p:pic>
    </p:spTree>
    <p:extLst>
      <p:ext uri="{BB962C8B-B14F-4D97-AF65-F5344CB8AC3E}">
        <p14:creationId xmlns:p14="http://schemas.microsoft.com/office/powerpoint/2010/main" val="2682027160"/>
      </p:ext>
    </p:extLst>
  </p:cSld>
  <p:clrMapOvr>
    <a:overrideClrMapping bg1="lt1" tx1="dk1" bg2="lt2" tx2="dk2" accent1="accent1" accent2="accent2" accent3="accent3" accent4="accent4" accent5="accent5" accent6="accent6" hlink="hlink" folHlink="folHlink"/>
  </p:clrMapOvr>
  <p:transition spd="slow" advClick="0">
    <p:fade/>
  </p:transition>
  <p:extLst>
    <p:ext uri="{E180D4A7-C9FB-4DFB-919C-405C955672EB}">
      <p14:showEvtLst xmlns:p14="http://schemas.microsoft.com/office/powerpoint/2010/main">
        <p14:playEvt time="2020" objId="2"/>
        <p14:pauseEvt time="11285" objId="2"/>
        <p14:seekEvt time="11286" objId="2" seek="9013"/>
        <p14:resumeEvt time="11286"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Challenges</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10</a:t>
            </a:fld>
            <a:endParaRPr kumimoji="1" lang="zh-CN" altLang="en-US"/>
          </a:p>
        </p:txBody>
      </p:sp>
      <p:sp>
        <p:nvSpPr>
          <p:cNvPr id="29" name="文本框 28">
            <a:extLst>
              <a:ext uri="{FF2B5EF4-FFF2-40B4-BE49-F238E27FC236}">
                <a16:creationId xmlns:a16="http://schemas.microsoft.com/office/drawing/2014/main" id="{99816BF1-4E03-4B00-80EF-DFFA254A19C9}"/>
              </a:ext>
            </a:extLst>
          </p:cNvPr>
          <p:cNvSpPr txBox="1"/>
          <p:nvPr/>
        </p:nvSpPr>
        <p:spPr>
          <a:xfrm>
            <a:off x="1152582" y="2222776"/>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How</a:t>
            </a:r>
            <a:r>
              <a:rPr lang="zh-CN" altLang="en-US" sz="2800" dirty="0">
                <a:solidFill>
                  <a:prstClr val="black"/>
                </a:solidFill>
              </a:rPr>
              <a:t> </a:t>
            </a:r>
            <a:r>
              <a:rPr lang="en-US" altLang="zh-CN" sz="2800" dirty="0">
                <a:solidFill>
                  <a:prstClr val="black"/>
                </a:solidFill>
              </a:rPr>
              <a:t>to</a:t>
            </a:r>
            <a:r>
              <a:rPr lang="zh-CN" altLang="en-US" sz="2800" dirty="0">
                <a:solidFill>
                  <a:prstClr val="black"/>
                </a:solidFill>
              </a:rPr>
              <a:t> </a:t>
            </a:r>
            <a:r>
              <a:rPr lang="en-US" altLang="zh-CN" sz="2800" dirty="0">
                <a:solidFill>
                  <a:prstClr val="black"/>
                </a:solidFill>
              </a:rPr>
              <a:t>deal</a:t>
            </a:r>
            <a:r>
              <a:rPr lang="zh-CN" altLang="en-US" sz="2800" dirty="0">
                <a:solidFill>
                  <a:prstClr val="black"/>
                </a:solidFill>
              </a:rPr>
              <a:t> </a:t>
            </a:r>
            <a:r>
              <a:rPr lang="en-US" altLang="zh-CN" sz="2800" dirty="0">
                <a:solidFill>
                  <a:prstClr val="black"/>
                </a:solidFill>
              </a:rPr>
              <a:t>with</a:t>
            </a:r>
            <a:r>
              <a:rPr lang="zh-CN" altLang="en-US" sz="2800" dirty="0">
                <a:solidFill>
                  <a:prstClr val="black"/>
                </a:solidFill>
              </a:rPr>
              <a:t> </a:t>
            </a:r>
            <a:r>
              <a:rPr lang="en-US" altLang="zh-CN" sz="2800" dirty="0">
                <a:solidFill>
                  <a:prstClr val="black"/>
                </a:solidFill>
              </a:rPr>
              <a:t>the</a:t>
            </a:r>
            <a:r>
              <a:rPr lang="zh-CN" altLang="en-US" sz="2800" dirty="0">
                <a:solidFill>
                  <a:prstClr val="black"/>
                </a:solidFill>
              </a:rPr>
              <a:t> </a:t>
            </a:r>
            <a:r>
              <a:rPr lang="en-US" altLang="zh-CN" sz="2800" dirty="0">
                <a:solidFill>
                  <a:prstClr val="black"/>
                </a:solidFill>
              </a:rPr>
              <a:t>temporal</a:t>
            </a:r>
            <a:r>
              <a:rPr lang="zh-CN" altLang="en-US" sz="2800" dirty="0">
                <a:solidFill>
                  <a:prstClr val="black"/>
                </a:solidFill>
              </a:rPr>
              <a:t> </a:t>
            </a:r>
            <a:r>
              <a:rPr lang="en-US" altLang="zh-CN" sz="2800" dirty="0">
                <a:solidFill>
                  <a:prstClr val="black"/>
                </a:solidFill>
              </a:rPr>
              <a:t>dependence</a:t>
            </a:r>
            <a:r>
              <a:rPr lang="zh-CN" altLang="en-US" sz="2800" dirty="0">
                <a:solidFill>
                  <a:prstClr val="black"/>
                </a:solidFill>
              </a:rPr>
              <a:t> </a:t>
            </a:r>
            <a:r>
              <a:rPr lang="en-US" altLang="zh-CN" sz="2800" dirty="0">
                <a:solidFill>
                  <a:prstClr val="black"/>
                </a:solidFill>
              </a:rPr>
              <a:t>of</a:t>
            </a:r>
            <a:r>
              <a:rPr lang="zh-CN" altLang="en-US" sz="2800" dirty="0">
                <a:solidFill>
                  <a:prstClr val="black"/>
                </a:solidFill>
              </a:rPr>
              <a:t> </a:t>
            </a:r>
            <a:r>
              <a:rPr lang="en-US" altLang="zh-CN" sz="2800" dirty="0">
                <a:solidFill>
                  <a:prstClr val="black"/>
                </a:solidFill>
              </a:rPr>
              <a:t>multivariate</a:t>
            </a:r>
            <a:r>
              <a:rPr lang="zh-CN" altLang="en-US" sz="2800" dirty="0">
                <a:solidFill>
                  <a:prstClr val="black"/>
                </a:solidFill>
              </a:rPr>
              <a:t> </a:t>
            </a:r>
            <a:r>
              <a:rPr lang="en-US" altLang="zh-CN" sz="2800" dirty="0">
                <a:solidFill>
                  <a:prstClr val="black"/>
                </a:solidFill>
              </a:rPr>
              <a:t>time</a:t>
            </a:r>
            <a:r>
              <a:rPr lang="zh-CN" altLang="en-US" sz="2800" dirty="0">
                <a:solidFill>
                  <a:prstClr val="black"/>
                </a:solidFill>
              </a:rPr>
              <a:t> </a:t>
            </a:r>
            <a:r>
              <a:rPr lang="en-US" altLang="zh-CN" sz="2800" dirty="0">
                <a:solidFill>
                  <a:prstClr val="black"/>
                </a:solidFill>
              </a:rPr>
              <a:t>series</a:t>
            </a:r>
            <a:r>
              <a:rPr lang="zh-CN" altLang="en-US" sz="2800" dirty="0">
                <a:solidFill>
                  <a:prstClr val="black"/>
                </a:solidFill>
              </a:rPr>
              <a:t> </a:t>
            </a:r>
            <a:r>
              <a:rPr lang="en-US" altLang="zh-CN" sz="2800" dirty="0">
                <a:solidFill>
                  <a:prstClr val="black"/>
                </a:solidFill>
              </a:rPr>
              <a:t>?</a:t>
            </a:r>
            <a:endParaRPr lang="zh-CN" altLang="en-US" sz="2800" baseline="30000" dirty="0">
              <a:solidFill>
                <a:prstClr val="black"/>
              </a:solidFill>
            </a:endParaRPr>
          </a:p>
        </p:txBody>
      </p:sp>
      <p:sp>
        <p:nvSpPr>
          <p:cNvPr id="30" name="文本框 29">
            <a:extLst>
              <a:ext uri="{FF2B5EF4-FFF2-40B4-BE49-F238E27FC236}">
                <a16:creationId xmlns:a16="http://schemas.microsoft.com/office/drawing/2014/main" id="{99816BF1-4E03-4B00-80EF-DFFA254A19C9}"/>
              </a:ext>
            </a:extLst>
          </p:cNvPr>
          <p:cNvSpPr txBox="1"/>
          <p:nvPr/>
        </p:nvSpPr>
        <p:spPr>
          <a:xfrm>
            <a:off x="1152582" y="3621891"/>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How</a:t>
            </a:r>
            <a:r>
              <a:rPr lang="zh-CN" altLang="en-US" sz="2800" dirty="0">
                <a:solidFill>
                  <a:prstClr val="black"/>
                </a:solidFill>
              </a:rPr>
              <a:t> </a:t>
            </a:r>
            <a:r>
              <a:rPr lang="en-US" altLang="zh-CN" sz="2800" dirty="0">
                <a:solidFill>
                  <a:prstClr val="black"/>
                </a:solidFill>
              </a:rPr>
              <a:t>to</a:t>
            </a:r>
            <a:r>
              <a:rPr lang="zh-CN" altLang="en-US" sz="2800" dirty="0">
                <a:solidFill>
                  <a:prstClr val="black"/>
                </a:solidFill>
              </a:rPr>
              <a:t> </a:t>
            </a:r>
            <a:r>
              <a:rPr lang="en-US" altLang="zh-CN" sz="2800" dirty="0">
                <a:solidFill>
                  <a:prstClr val="black"/>
                </a:solidFill>
              </a:rPr>
              <a:t>deal</a:t>
            </a:r>
            <a:r>
              <a:rPr lang="zh-CN" altLang="en-US" sz="2800" dirty="0">
                <a:solidFill>
                  <a:prstClr val="black"/>
                </a:solidFill>
              </a:rPr>
              <a:t> </a:t>
            </a:r>
            <a:r>
              <a:rPr lang="en-US" altLang="zh-CN" sz="2800" dirty="0">
                <a:solidFill>
                  <a:prstClr val="black"/>
                </a:solidFill>
              </a:rPr>
              <a:t>with</a:t>
            </a:r>
            <a:r>
              <a:rPr lang="zh-CN" altLang="en-US" sz="2800" dirty="0">
                <a:solidFill>
                  <a:prstClr val="black"/>
                </a:solidFill>
              </a:rPr>
              <a:t> </a:t>
            </a:r>
            <a:r>
              <a:rPr lang="en-US" altLang="zh-CN" sz="2800" dirty="0">
                <a:solidFill>
                  <a:prstClr val="black"/>
                </a:solidFill>
              </a:rPr>
              <a:t>the</a:t>
            </a:r>
            <a:r>
              <a:rPr lang="zh-CN" altLang="en-US" sz="2800" dirty="0">
                <a:solidFill>
                  <a:prstClr val="black"/>
                </a:solidFill>
              </a:rPr>
              <a:t> </a:t>
            </a:r>
            <a:r>
              <a:rPr lang="en-US" altLang="zh-CN" sz="2800" dirty="0" err="1">
                <a:solidFill>
                  <a:prstClr val="black"/>
                </a:solidFill>
              </a:rPr>
              <a:t>stochasticity</a:t>
            </a:r>
            <a:r>
              <a:rPr lang="zh-CN" altLang="en-US" sz="2800" dirty="0">
                <a:solidFill>
                  <a:prstClr val="black"/>
                </a:solidFill>
              </a:rPr>
              <a:t> </a:t>
            </a:r>
            <a:r>
              <a:rPr lang="en-US" altLang="zh-CN" sz="2800" dirty="0">
                <a:solidFill>
                  <a:prstClr val="black"/>
                </a:solidFill>
              </a:rPr>
              <a:t>of</a:t>
            </a:r>
            <a:r>
              <a:rPr lang="zh-CN" altLang="en-US" sz="2800" dirty="0">
                <a:solidFill>
                  <a:prstClr val="black"/>
                </a:solidFill>
              </a:rPr>
              <a:t> </a:t>
            </a:r>
            <a:r>
              <a:rPr lang="en-US" altLang="zh-CN" sz="2800" dirty="0">
                <a:solidFill>
                  <a:prstClr val="black"/>
                </a:solidFill>
              </a:rPr>
              <a:t>multivariate</a:t>
            </a:r>
            <a:r>
              <a:rPr lang="zh-CN" altLang="en-US" sz="2800" dirty="0">
                <a:solidFill>
                  <a:prstClr val="black"/>
                </a:solidFill>
              </a:rPr>
              <a:t> </a:t>
            </a:r>
            <a:r>
              <a:rPr lang="en-US" altLang="zh-CN" sz="2800" dirty="0">
                <a:solidFill>
                  <a:prstClr val="black"/>
                </a:solidFill>
              </a:rPr>
              <a:t>time</a:t>
            </a:r>
            <a:r>
              <a:rPr lang="zh-CN" altLang="en-US" sz="2800" dirty="0">
                <a:solidFill>
                  <a:prstClr val="black"/>
                </a:solidFill>
              </a:rPr>
              <a:t> </a:t>
            </a:r>
            <a:r>
              <a:rPr lang="en-US" altLang="zh-CN" sz="2800" dirty="0">
                <a:solidFill>
                  <a:prstClr val="black"/>
                </a:solidFill>
              </a:rPr>
              <a:t>series</a:t>
            </a:r>
            <a:r>
              <a:rPr lang="zh-CN" altLang="en-US" sz="2800" dirty="0">
                <a:solidFill>
                  <a:prstClr val="black"/>
                </a:solidFill>
              </a:rPr>
              <a:t> </a:t>
            </a:r>
            <a:r>
              <a:rPr lang="en-US" altLang="zh-CN" sz="2800" dirty="0">
                <a:solidFill>
                  <a:prstClr val="black"/>
                </a:solidFill>
              </a:rPr>
              <a:t>?</a:t>
            </a:r>
            <a:endParaRPr lang="zh-CN" altLang="en-US" sz="2800" baseline="30000" dirty="0">
              <a:solidFill>
                <a:prstClr val="black"/>
              </a:solidFill>
            </a:endParaRPr>
          </a:p>
        </p:txBody>
      </p:sp>
      <p:sp>
        <p:nvSpPr>
          <p:cNvPr id="31" name="文本框 30">
            <a:extLst>
              <a:ext uri="{FF2B5EF4-FFF2-40B4-BE49-F238E27FC236}">
                <a16:creationId xmlns:a16="http://schemas.microsoft.com/office/drawing/2014/main" id="{99816BF1-4E03-4B00-80EF-DFFA254A19C9}"/>
              </a:ext>
            </a:extLst>
          </p:cNvPr>
          <p:cNvSpPr txBox="1"/>
          <p:nvPr/>
        </p:nvSpPr>
        <p:spPr>
          <a:xfrm>
            <a:off x="1152582" y="5005088"/>
            <a:ext cx="9835309" cy="1241365"/>
          </a:xfrm>
          <a:prstGeom prst="rect">
            <a:avLst/>
          </a:prstGeom>
          <a:noFill/>
        </p:spPr>
        <p:txBody>
          <a:bodyPr wrap="square" rtlCol="0">
            <a:spAutoFit/>
          </a:bodyPr>
          <a:lstStyle/>
          <a:p>
            <a:pPr marL="457200" indent="-457200">
              <a:buFont typeface="Arial" charset="0"/>
              <a:buChar char="•"/>
            </a:pPr>
            <a:r>
              <a:rPr lang="en-US" altLang="zh-CN" sz="2800" dirty="0"/>
              <a:t>How to provide interpretation to the detected entity-level anomalies ?</a:t>
            </a:r>
          </a:p>
          <a:p>
            <a:pPr marL="457200" lvl="0" indent="-457200">
              <a:buFont typeface="Arial" charset="0"/>
              <a:buChar char="•"/>
            </a:pPr>
            <a:endParaRPr lang="zh-CN" altLang="en-US" sz="2800" baseline="30000" dirty="0">
              <a:solidFill>
                <a:prstClr val="black"/>
              </a:solidFill>
            </a:endParaRPr>
          </a:p>
        </p:txBody>
      </p:sp>
    </p:spTree>
    <p:extLst>
      <p:ext uri="{BB962C8B-B14F-4D97-AF65-F5344CB8AC3E}">
        <p14:creationId xmlns:p14="http://schemas.microsoft.com/office/powerpoint/2010/main" val="6950312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Related</a:t>
            </a:r>
            <a:r>
              <a:rPr kumimoji="1" lang="zh-CN" altLang="en-US" sz="4000" dirty="0"/>
              <a:t> </a:t>
            </a:r>
            <a:r>
              <a:rPr kumimoji="1" lang="en-US" altLang="zh-CN" sz="4000" dirty="0"/>
              <a:t>work</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11</a:t>
            </a:fld>
            <a:endParaRPr kumimoji="1"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856415454"/>
              </p:ext>
            </p:extLst>
          </p:nvPr>
        </p:nvGraphicFramePr>
        <p:xfrm>
          <a:off x="1972734" y="2474880"/>
          <a:ext cx="8128000" cy="2876052"/>
        </p:xfrm>
        <a:graphic>
          <a:graphicData uri="http://schemas.openxmlformats.org/drawingml/2006/table">
            <a:tbl>
              <a:tblPr firstRow="1" bandRow="1">
                <a:tableStyleId>{793D81CF-94F2-401A-BA57-92F5A7B2D0C5}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9586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kern="1200" dirty="0">
                          <a:effectLst/>
                        </a:rPr>
                        <a:t>Deterministic</a:t>
                      </a:r>
                      <a:endParaRPr lang="zh-CN" altLang="en-US" sz="2800" kern="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kern="1200" dirty="0">
                          <a:effectLst/>
                        </a:rPr>
                        <a:t>models </a:t>
                      </a:r>
                      <a:endParaRPr lang="en-US" altLang="zh-CN" sz="2800" b="1" kern="1200" dirty="0">
                        <a:solidFill>
                          <a:schemeClr val="lt1"/>
                        </a:solidFill>
                        <a:effectLst/>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kern="1200" dirty="0">
                          <a:effectLst/>
                        </a:rPr>
                        <a:t>Stochastic based models </a:t>
                      </a:r>
                      <a:endParaRPr lang="en-US" altLang="zh-CN" sz="2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958684">
                <a:tc>
                  <a:txBody>
                    <a:bodyPr/>
                    <a:lstStyle/>
                    <a:p>
                      <a:pPr algn="ctr"/>
                      <a:r>
                        <a:rPr lang="en-US" altLang="zh-CN" sz="1800" dirty="0"/>
                        <a:t>LSTM</a:t>
                      </a:r>
                      <a:r>
                        <a:rPr lang="zh-CN" altLang="en-US" sz="18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effectLst/>
                        </a:rPr>
                        <a:t>LSTM-based Encoder-Decoder </a:t>
                      </a:r>
                      <a:r>
                        <a:rPr lang="en-US" altLang="zh-CN" sz="1800" baseline="30000" dirty="0"/>
                        <a:t>[SIGKDD2018,</a:t>
                      </a:r>
                      <a:r>
                        <a:rPr lang="zh-CN" altLang="en-US" sz="1800" baseline="0" dirty="0"/>
                        <a:t> </a:t>
                      </a:r>
                      <a:r>
                        <a:rPr lang="en-US" altLang="zh-CN" sz="1800" baseline="30000" dirty="0"/>
                        <a:t>ICML</a:t>
                      </a:r>
                      <a:r>
                        <a:rPr lang="zh-CN" altLang="en-US" sz="1800" baseline="30000" dirty="0"/>
                        <a:t> </a:t>
                      </a:r>
                      <a:r>
                        <a:rPr lang="en-US" altLang="zh-CN" sz="1800" baseline="30000" dirty="0"/>
                        <a:t>workshop</a:t>
                      </a:r>
                      <a:r>
                        <a:rPr lang="zh-CN" altLang="en-US" sz="1800" baseline="30000" dirty="0"/>
                        <a:t> </a:t>
                      </a:r>
                      <a:r>
                        <a:rPr lang="en-US" altLang="zh-CN" sz="1800" baseline="30000" dirty="0"/>
                        <a:t>2016,</a:t>
                      </a:r>
                      <a:r>
                        <a:rPr lang="zh-CN" altLang="en-US" sz="1800" baseline="0" dirty="0"/>
                        <a:t> </a:t>
                      </a:r>
                      <a:r>
                        <a:rPr lang="en-US" altLang="zh-CN" sz="1800" baseline="30000" dirty="0"/>
                        <a:t>NIPS</a:t>
                      </a:r>
                      <a:r>
                        <a:rPr lang="zh-CN" altLang="en-US" sz="1800" baseline="30000" dirty="0"/>
                        <a:t> </a:t>
                      </a:r>
                      <a:r>
                        <a:rPr lang="en-US" altLang="zh-CN" sz="1800" baseline="30000" dirty="0"/>
                        <a:t>2016]</a:t>
                      </a:r>
                      <a:endParaRPr lang="zh-CN" altLang="en-US" sz="1800" baseline="30000" dirty="0"/>
                    </a:p>
                  </a:txBody>
                  <a:tcPr/>
                </a:tc>
                <a:tc>
                  <a:txBody>
                    <a:bodyPr/>
                    <a:lstStyle/>
                    <a:p>
                      <a:pPr algn="ctr"/>
                      <a:r>
                        <a:rPr lang="en-US" altLang="zh-CN" sz="1800" dirty="0"/>
                        <a:t>DAGMM</a:t>
                      </a:r>
                      <a:r>
                        <a:rPr lang="zh-CN" altLang="en-US" sz="1800" dirty="0"/>
                        <a:t>、</a:t>
                      </a:r>
                      <a:r>
                        <a:rPr lang="en-US" altLang="zh-CN" sz="1800" dirty="0"/>
                        <a:t>LSTM-VAE</a:t>
                      </a:r>
                      <a:endParaRPr lang="zh-CN" altLang="en-US" sz="1800" dirty="0"/>
                    </a:p>
                    <a:p>
                      <a:pPr algn="ctr"/>
                      <a:r>
                        <a:rPr lang="en-US" altLang="zh-CN" sz="1800" baseline="30000" dirty="0"/>
                        <a:t>[IEEE Robotics and Automation</a:t>
                      </a:r>
                      <a:r>
                        <a:rPr lang="zh-CN" altLang="en-US" sz="1800" baseline="30000" dirty="0"/>
                        <a:t> </a:t>
                      </a:r>
                      <a:r>
                        <a:rPr lang="en-US" altLang="zh-CN" sz="1800" baseline="30000" dirty="0"/>
                        <a:t>Letters 2018,</a:t>
                      </a:r>
                      <a:r>
                        <a:rPr lang="zh-CN" altLang="en-US" sz="1800" baseline="30000" dirty="0"/>
                        <a:t> </a:t>
                      </a:r>
                      <a:r>
                        <a:rPr lang="en-US" altLang="zh-CN" sz="1800" baseline="30000" dirty="0"/>
                        <a:t>ICLR</a:t>
                      </a:r>
                      <a:r>
                        <a:rPr lang="zh-CN" altLang="en-US" sz="1800" baseline="30000" dirty="0"/>
                        <a:t> </a:t>
                      </a:r>
                      <a:r>
                        <a:rPr lang="en-US" altLang="zh-CN" sz="1800" baseline="30000" dirty="0"/>
                        <a:t>2018]</a:t>
                      </a:r>
                      <a:endParaRPr lang="zh-CN" altLang="en-US" sz="1800" baseline="30000" dirty="0"/>
                    </a:p>
                  </a:txBody>
                  <a:tcPr anchor="ctr"/>
                </a:tc>
                <a:extLst>
                  <a:ext uri="{0D108BD9-81ED-4DB2-BD59-A6C34878D82A}">
                    <a16:rowId xmlns:a16="http://schemas.microsoft.com/office/drawing/2014/main" val="10001"/>
                  </a:ext>
                </a:extLst>
              </a:tr>
              <a:tr h="9586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effectLst/>
                        </a:rPr>
                        <a:t>Deterministic models</a:t>
                      </a:r>
                      <a:r>
                        <a:rPr lang="zh-CN" altLang="en-US" sz="1800" kern="1200" dirty="0">
                          <a:effectLst/>
                        </a:rPr>
                        <a:t> </a:t>
                      </a:r>
                      <a:r>
                        <a:rPr lang="en-US" altLang="zh-CN" sz="1800" kern="1200" dirty="0">
                          <a:effectLst/>
                        </a:rPr>
                        <a:t>without stochastic variables </a:t>
                      </a:r>
                      <a:endParaRPr lang="en-US" altLang="zh-CN" sz="1800" kern="1200" dirty="0">
                        <a:solidFill>
                          <a:schemeClr val="dk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effectLst/>
                        </a:rPr>
                        <a:t>Ignore the dependence of time</a:t>
                      </a:r>
                      <a:r>
                        <a:rPr lang="zh-CN" altLang="en-US" sz="1800" kern="1200" dirty="0">
                          <a:effectLst/>
                        </a:rPr>
                        <a:t> </a:t>
                      </a:r>
                      <a:r>
                        <a:rPr lang="en-US" altLang="zh-CN" sz="1800" kern="1200" dirty="0">
                          <a:effectLst/>
                        </a:rPr>
                        <a:t>series</a:t>
                      </a:r>
                      <a:r>
                        <a:rPr lang="zh-CN" altLang="en-US" sz="1800" kern="1200" dirty="0">
                          <a:effectLst/>
                        </a:rPr>
                        <a:t> </a:t>
                      </a:r>
                      <a:r>
                        <a:rPr lang="en-US" altLang="zh-CN" sz="1800" kern="1200" dirty="0">
                          <a:effectLst/>
                        </a:rPr>
                        <a:t>or</a:t>
                      </a:r>
                      <a:r>
                        <a:rPr lang="zh-CN" altLang="en-US" sz="1800" kern="1200" dirty="0">
                          <a:effectLst/>
                        </a:rPr>
                        <a:t> </a:t>
                      </a:r>
                      <a:r>
                        <a:rPr lang="en-US" altLang="zh-CN" sz="1800" kern="1200" dirty="0">
                          <a:effectLst/>
                        </a:rPr>
                        <a:t>stochastic variables. </a:t>
                      </a:r>
                      <a:endParaRPr lang="en-US" altLang="zh-CN" sz="1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527952"/>
      </p:ext>
    </p:extLst>
  </p:cSld>
  <p:clrMapOvr>
    <a:masterClrMapping/>
  </p:clrMapOvr>
  <p:transition spd="slow"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Outline</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43554"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3820502" y="3012247"/>
            <a:ext cx="1268361" cy="1238864"/>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314209"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8807916"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062872" y="4850012"/>
            <a:ext cx="2029723" cy="523220"/>
          </a:xfrm>
          <a:prstGeom prst="rect">
            <a:avLst/>
          </a:prstGeom>
          <a:noFill/>
        </p:spPr>
        <p:txBody>
          <a:bodyPr wrap="none" rtlCol="0">
            <a:spAutoFit/>
          </a:bodyPr>
          <a:lstStyle/>
          <a:p>
            <a:r>
              <a:rPr kumimoji="1" lang="en-US" altLang="zh-CN" sz="2800" dirty="0"/>
              <a:t>Background</a:t>
            </a:r>
            <a:endParaRPr kumimoji="1" lang="zh-CN" altLang="en-US" sz="2800" dirty="0"/>
          </a:p>
        </p:txBody>
      </p:sp>
      <p:sp>
        <p:nvSpPr>
          <p:cNvPr id="22" name="文本框 21"/>
          <p:cNvSpPr txBox="1"/>
          <p:nvPr/>
        </p:nvSpPr>
        <p:spPr>
          <a:xfrm>
            <a:off x="3638080" y="4850012"/>
            <a:ext cx="1633204" cy="523220"/>
          </a:xfrm>
          <a:prstGeom prst="rect">
            <a:avLst/>
          </a:prstGeom>
          <a:noFill/>
        </p:spPr>
        <p:txBody>
          <a:bodyPr wrap="none" rtlCol="0">
            <a:spAutoFit/>
          </a:bodyPr>
          <a:lstStyle/>
          <a:p>
            <a:r>
              <a:rPr kumimoji="1" lang="en-US" altLang="zh-CN" sz="2800"/>
              <a:t>Algorithm</a:t>
            </a:r>
            <a:endParaRPr kumimoji="1" lang="zh-CN" altLang="en-US" sz="2800" dirty="0"/>
          </a:p>
        </p:txBody>
      </p:sp>
      <p:sp>
        <p:nvSpPr>
          <p:cNvPr id="23" name="文本框 22"/>
          <p:cNvSpPr txBox="1"/>
          <p:nvPr/>
        </p:nvSpPr>
        <p:spPr>
          <a:xfrm>
            <a:off x="6065775" y="4850012"/>
            <a:ext cx="1765227" cy="523220"/>
          </a:xfrm>
          <a:prstGeom prst="rect">
            <a:avLst/>
          </a:prstGeom>
          <a:noFill/>
        </p:spPr>
        <p:txBody>
          <a:bodyPr wrap="none" rtlCol="0">
            <a:spAutoFit/>
          </a:bodyPr>
          <a:lstStyle/>
          <a:p>
            <a:r>
              <a:rPr kumimoji="1" lang="en-US" altLang="zh-CN" sz="2800" dirty="0"/>
              <a:t>Evaluation</a:t>
            </a:r>
            <a:endParaRPr kumimoji="1" lang="zh-CN" altLang="en-US" sz="2800" dirty="0"/>
          </a:p>
        </p:txBody>
      </p:sp>
      <p:sp>
        <p:nvSpPr>
          <p:cNvPr id="24" name="文本框 23"/>
          <p:cNvSpPr txBox="1"/>
          <p:nvPr/>
        </p:nvSpPr>
        <p:spPr>
          <a:xfrm>
            <a:off x="8272117" y="4850012"/>
            <a:ext cx="2339957" cy="523220"/>
          </a:xfrm>
          <a:prstGeom prst="rect">
            <a:avLst/>
          </a:prstGeom>
          <a:noFill/>
        </p:spPr>
        <p:txBody>
          <a:bodyPr wrap="square" rtlCol="0">
            <a:spAutoFit/>
          </a:bodyPr>
          <a:lstStyle/>
          <a:p>
            <a:pPr algn="ctr"/>
            <a:r>
              <a:rPr kumimoji="1" lang="en-US" altLang="zh-CN" sz="2800" dirty="0"/>
              <a:t>Conclusion</a:t>
            </a:r>
            <a:endParaRPr kumimoji="1" lang="zh-CN" altLang="en-US" sz="2800" dirty="0"/>
          </a:p>
        </p:txBody>
      </p:sp>
      <p:sp>
        <p:nvSpPr>
          <p:cNvPr id="25" name="Shape 2592"/>
          <p:cNvSpPr/>
          <p:nvPr/>
        </p:nvSpPr>
        <p:spPr>
          <a:xfrm>
            <a:off x="4164101" y="33523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75"/>
          <p:cNvSpPr/>
          <p:nvPr/>
        </p:nvSpPr>
        <p:spPr>
          <a:xfrm>
            <a:off x="6691532" y="3352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7" name="Shape 2618"/>
          <p:cNvSpPr/>
          <p:nvPr/>
        </p:nvSpPr>
        <p:spPr>
          <a:xfrm>
            <a:off x="9162795" y="335232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8" name="Shape 2537"/>
          <p:cNvSpPr/>
          <p:nvPr/>
        </p:nvSpPr>
        <p:spPr>
          <a:xfrm>
            <a:off x="1849192" y="335235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12</a:t>
            </a:fld>
            <a:endParaRPr kumimoji="1" lang="zh-CN" altLang="en-US"/>
          </a:p>
        </p:txBody>
      </p:sp>
    </p:spTree>
    <p:extLst>
      <p:ext uri="{BB962C8B-B14F-4D97-AF65-F5344CB8AC3E}">
        <p14:creationId xmlns:p14="http://schemas.microsoft.com/office/powerpoint/2010/main" val="1482888679"/>
      </p:ext>
    </p:extLst>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4154270" y="1559986"/>
            <a:ext cx="3824295" cy="1200329"/>
          </a:xfrm>
          <a:prstGeom prst="rect">
            <a:avLst/>
          </a:prstGeom>
        </p:spPr>
        <p:txBody>
          <a:bodyPr wrap="square">
            <a:spAutoFit/>
          </a:bodyPr>
          <a:lstStyle/>
          <a:p>
            <a:pPr lvl="0" algn="ctr"/>
            <a:r>
              <a:rPr lang="en-US" altLang="zh-CN" sz="7200" dirty="0">
                <a:solidFill>
                  <a:schemeClr val="bg1"/>
                </a:solidFill>
              </a:rPr>
              <a:t>WiFiSeer</a:t>
            </a:r>
          </a:p>
        </p:txBody>
      </p:sp>
      <p:sp>
        <p:nvSpPr>
          <p:cNvPr id="91" name="矩形 90"/>
          <p:cNvSpPr/>
          <p:nvPr/>
        </p:nvSpPr>
        <p:spPr>
          <a:xfrm>
            <a:off x="4154270" y="1559986"/>
            <a:ext cx="3824295" cy="1200329"/>
          </a:xfrm>
          <a:prstGeom prst="rect">
            <a:avLst/>
          </a:prstGeom>
        </p:spPr>
        <p:txBody>
          <a:bodyPr wrap="square">
            <a:spAutoFit/>
          </a:bodyPr>
          <a:lstStyle/>
          <a:p>
            <a:pPr lvl="0" algn="ctr"/>
            <a:r>
              <a:rPr lang="en-US" altLang="zh-CN" sz="7200" dirty="0">
                <a:solidFill>
                  <a:schemeClr val="bg1"/>
                </a:solidFill>
              </a:rPr>
              <a:t>WiFiSeer</a:t>
            </a:r>
          </a:p>
        </p:txBody>
      </p:sp>
      <p:sp>
        <p:nvSpPr>
          <p:cNvPr id="95" name="矩形 94"/>
          <p:cNvSpPr/>
          <p:nvPr/>
        </p:nvSpPr>
        <p:spPr>
          <a:xfrm>
            <a:off x="2713220" y="1559986"/>
            <a:ext cx="6550701" cy="1200329"/>
          </a:xfrm>
          <a:prstGeom prst="rect">
            <a:avLst/>
          </a:prstGeom>
        </p:spPr>
        <p:txBody>
          <a:bodyPr wrap="square">
            <a:spAutoFit/>
          </a:bodyPr>
          <a:lstStyle/>
          <a:p>
            <a:pPr lvl="0" algn="ctr"/>
            <a:r>
              <a:rPr lang="en-US" altLang="zh-CN" sz="7200" dirty="0" err="1">
                <a:solidFill>
                  <a:srgbClr val="BC77F9"/>
                </a:solidFill>
              </a:rPr>
              <a:t>OmniAnomaly</a:t>
            </a:r>
            <a:endParaRPr lang="en-US" altLang="zh-CN" sz="7200" dirty="0">
              <a:solidFill>
                <a:srgbClr val="BC77F9"/>
              </a:solidFill>
            </a:endParaRPr>
          </a:p>
        </p:txBody>
      </p:sp>
      <p:sp>
        <p:nvSpPr>
          <p:cNvPr id="6" name="矩形 5"/>
          <p:cNvSpPr/>
          <p:nvPr/>
        </p:nvSpPr>
        <p:spPr>
          <a:xfrm>
            <a:off x="3596498" y="2985185"/>
            <a:ext cx="5004896" cy="584775"/>
          </a:xfrm>
          <a:prstGeom prst="rect">
            <a:avLst/>
          </a:prstGeom>
        </p:spPr>
        <p:txBody>
          <a:bodyPr wrap="none">
            <a:spAutoFit/>
          </a:bodyPr>
          <a:lstStyle/>
          <a:p>
            <a:r>
              <a:rPr lang="en-US" altLang="zh-CN" sz="3200" dirty="0">
                <a:solidFill>
                  <a:srgbClr val="7F7F7F"/>
                </a:solidFill>
              </a:rPr>
              <a:t>Helps answer the questions</a:t>
            </a:r>
            <a:endParaRPr lang="zh-CN" altLang="en-US" sz="1600" dirty="0"/>
          </a:p>
        </p:txBody>
      </p:sp>
      <p:sp>
        <p:nvSpPr>
          <p:cNvPr id="2" name="幻灯片编号占位符 1"/>
          <p:cNvSpPr>
            <a:spLocks noGrp="1"/>
          </p:cNvSpPr>
          <p:nvPr>
            <p:ph type="sldNum" sz="quarter" idx="12"/>
          </p:nvPr>
        </p:nvSpPr>
        <p:spPr/>
        <p:txBody>
          <a:bodyPr/>
          <a:lstStyle/>
          <a:p>
            <a:fld id="{74257851-9E16-46AC-9BC9-5AB3D32DCC82}" type="slidenum">
              <a:rPr lang="zh-CN" altLang="en-US" smtClean="0"/>
              <a:t>13</a:t>
            </a:fld>
            <a:endParaRPr lang="zh-CN" altLang="en-US"/>
          </a:p>
        </p:txBody>
      </p:sp>
    </p:spTree>
    <p:extLst>
      <p:ext uri="{BB962C8B-B14F-4D97-AF65-F5344CB8AC3E}">
        <p14:creationId xmlns:p14="http://schemas.microsoft.com/office/powerpoint/2010/main" val="23981087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fill="hold"/>
                                        <p:tgtEl>
                                          <p:spTgt spid="95"/>
                                        </p:tgtEl>
                                        <p:attrNameLst>
                                          <p:attrName>ppt_x</p:attrName>
                                        </p:attrNameLst>
                                      </p:cBhvr>
                                      <p:tavLst>
                                        <p:tav tm="0">
                                          <p:val>
                                            <p:strVal val="#ppt_x"/>
                                          </p:val>
                                        </p:tav>
                                        <p:tav tm="100000">
                                          <p:val>
                                            <p:strVal val="#ppt_x"/>
                                          </p:val>
                                        </p:tav>
                                      </p:tavLst>
                                    </p:anim>
                                    <p:anim calcmode="lin" valueType="num">
                                      <p:cBhvr additive="base">
                                        <p:cTn id="8" dur="1000" fill="hold"/>
                                        <p:tgtEl>
                                          <p:spTgt spid="9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 43"/>
          <p:cNvGrpSpPr/>
          <p:nvPr/>
        </p:nvGrpSpPr>
        <p:grpSpPr>
          <a:xfrm>
            <a:off x="1157531" y="2796436"/>
            <a:ext cx="1080000" cy="900000"/>
            <a:chOff x="152400" y="1219200"/>
            <a:chExt cx="1905000" cy="1447800"/>
          </a:xfrm>
        </p:grpSpPr>
        <p:grpSp>
          <p:nvGrpSpPr>
            <p:cNvPr id="45" name="组 44"/>
            <p:cNvGrpSpPr/>
            <p:nvPr/>
          </p:nvGrpSpPr>
          <p:grpSpPr>
            <a:xfrm>
              <a:off x="152400" y="1219200"/>
              <a:ext cx="1905000" cy="304800"/>
              <a:chOff x="152400" y="1219200"/>
              <a:chExt cx="1905000" cy="304800"/>
            </a:xfrm>
          </p:grpSpPr>
          <p:sp>
            <p:nvSpPr>
              <p:cNvPr id="73" name="立方体 72"/>
              <p:cNvSpPr/>
              <p:nvPr/>
            </p:nvSpPr>
            <p:spPr>
              <a:xfrm>
                <a:off x="1524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4" name="立方体 73"/>
              <p:cNvSpPr/>
              <p:nvPr/>
            </p:nvSpPr>
            <p:spPr>
              <a:xfrm>
                <a:off x="3810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5" name="立方体 74"/>
              <p:cNvSpPr/>
              <p:nvPr/>
            </p:nvSpPr>
            <p:spPr>
              <a:xfrm>
                <a:off x="6096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6" name="立方体 75"/>
              <p:cNvSpPr/>
              <p:nvPr/>
            </p:nvSpPr>
            <p:spPr>
              <a:xfrm>
                <a:off x="8382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7" name="立方体 76"/>
              <p:cNvSpPr/>
              <p:nvPr/>
            </p:nvSpPr>
            <p:spPr>
              <a:xfrm>
                <a:off x="10668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8" name="立方体 77"/>
              <p:cNvSpPr/>
              <p:nvPr/>
            </p:nvSpPr>
            <p:spPr>
              <a:xfrm>
                <a:off x="12954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79" name="立方体 78"/>
              <p:cNvSpPr/>
              <p:nvPr/>
            </p:nvSpPr>
            <p:spPr>
              <a:xfrm>
                <a:off x="15240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sp>
            <p:nvSpPr>
              <p:cNvPr id="80" name="立方体 79"/>
              <p:cNvSpPr/>
              <p:nvPr/>
            </p:nvSpPr>
            <p:spPr>
              <a:xfrm>
                <a:off x="1752600" y="1219200"/>
                <a:ext cx="304800" cy="3048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a:p>
            </p:txBody>
          </p:sp>
        </p:grpSp>
        <p:grpSp>
          <p:nvGrpSpPr>
            <p:cNvPr id="46" name="组 45"/>
            <p:cNvGrpSpPr/>
            <p:nvPr/>
          </p:nvGrpSpPr>
          <p:grpSpPr>
            <a:xfrm>
              <a:off x="152400" y="2362200"/>
              <a:ext cx="1905000" cy="304800"/>
              <a:chOff x="152400" y="1219200"/>
              <a:chExt cx="1905000" cy="304800"/>
            </a:xfrm>
          </p:grpSpPr>
          <p:sp>
            <p:nvSpPr>
              <p:cNvPr id="65" name="立方体 64"/>
              <p:cNvSpPr/>
              <p:nvPr/>
            </p:nvSpPr>
            <p:spPr>
              <a:xfrm>
                <a:off x="1524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66" name="立方体 65"/>
              <p:cNvSpPr/>
              <p:nvPr/>
            </p:nvSpPr>
            <p:spPr>
              <a:xfrm>
                <a:off x="3810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67" name="立方体 66"/>
              <p:cNvSpPr/>
              <p:nvPr/>
            </p:nvSpPr>
            <p:spPr>
              <a:xfrm>
                <a:off x="6096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68" name="立方体 67"/>
              <p:cNvSpPr/>
              <p:nvPr/>
            </p:nvSpPr>
            <p:spPr>
              <a:xfrm>
                <a:off x="8382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69" name="立方体 68"/>
              <p:cNvSpPr/>
              <p:nvPr/>
            </p:nvSpPr>
            <p:spPr>
              <a:xfrm>
                <a:off x="10668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70" name="立方体 69"/>
              <p:cNvSpPr/>
              <p:nvPr/>
            </p:nvSpPr>
            <p:spPr>
              <a:xfrm>
                <a:off x="12954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71" name="立方体 70"/>
              <p:cNvSpPr/>
              <p:nvPr/>
            </p:nvSpPr>
            <p:spPr>
              <a:xfrm>
                <a:off x="15240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72" name="立方体 71"/>
              <p:cNvSpPr/>
              <p:nvPr/>
            </p:nvSpPr>
            <p:spPr>
              <a:xfrm>
                <a:off x="1752600" y="1219200"/>
                <a:ext cx="304800" cy="304800"/>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grpSp>
        <p:grpSp>
          <p:nvGrpSpPr>
            <p:cNvPr id="47" name="组 46"/>
            <p:cNvGrpSpPr/>
            <p:nvPr/>
          </p:nvGrpSpPr>
          <p:grpSpPr>
            <a:xfrm>
              <a:off x="152400" y="1600200"/>
              <a:ext cx="1905000" cy="304800"/>
              <a:chOff x="152400" y="1219200"/>
              <a:chExt cx="1905000" cy="304800"/>
            </a:xfrm>
          </p:grpSpPr>
          <p:sp>
            <p:nvSpPr>
              <p:cNvPr id="57" name="立方体 56"/>
              <p:cNvSpPr/>
              <p:nvPr/>
            </p:nvSpPr>
            <p:spPr>
              <a:xfrm>
                <a:off x="1524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58" name="立方体 57"/>
              <p:cNvSpPr/>
              <p:nvPr/>
            </p:nvSpPr>
            <p:spPr>
              <a:xfrm>
                <a:off x="3810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59" name="立方体 58"/>
              <p:cNvSpPr/>
              <p:nvPr/>
            </p:nvSpPr>
            <p:spPr>
              <a:xfrm>
                <a:off x="6096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60" name="立方体 59"/>
              <p:cNvSpPr/>
              <p:nvPr/>
            </p:nvSpPr>
            <p:spPr>
              <a:xfrm>
                <a:off x="8382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61" name="立方体 60"/>
              <p:cNvSpPr/>
              <p:nvPr/>
            </p:nvSpPr>
            <p:spPr>
              <a:xfrm>
                <a:off x="10668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62" name="立方体 61"/>
              <p:cNvSpPr/>
              <p:nvPr/>
            </p:nvSpPr>
            <p:spPr>
              <a:xfrm>
                <a:off x="12954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63" name="立方体 62"/>
              <p:cNvSpPr/>
              <p:nvPr/>
            </p:nvSpPr>
            <p:spPr>
              <a:xfrm>
                <a:off x="15240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sp>
            <p:nvSpPr>
              <p:cNvPr id="64" name="立方体 63"/>
              <p:cNvSpPr/>
              <p:nvPr/>
            </p:nvSpPr>
            <p:spPr>
              <a:xfrm>
                <a:off x="1752600" y="1219200"/>
                <a:ext cx="304800" cy="304800"/>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p>
            </p:txBody>
          </p:sp>
        </p:grpSp>
        <p:grpSp>
          <p:nvGrpSpPr>
            <p:cNvPr id="48" name="组 47"/>
            <p:cNvGrpSpPr/>
            <p:nvPr/>
          </p:nvGrpSpPr>
          <p:grpSpPr>
            <a:xfrm>
              <a:off x="152400" y="1981200"/>
              <a:ext cx="1905000" cy="304800"/>
              <a:chOff x="152400" y="1219200"/>
              <a:chExt cx="1905000" cy="304800"/>
            </a:xfrm>
          </p:grpSpPr>
          <p:sp>
            <p:nvSpPr>
              <p:cNvPr id="49" name="立方体 48"/>
              <p:cNvSpPr/>
              <p:nvPr/>
            </p:nvSpPr>
            <p:spPr>
              <a:xfrm>
                <a:off x="1524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0" name="立方体 49"/>
              <p:cNvSpPr/>
              <p:nvPr/>
            </p:nvSpPr>
            <p:spPr>
              <a:xfrm>
                <a:off x="3810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1" name="立方体 50"/>
              <p:cNvSpPr/>
              <p:nvPr/>
            </p:nvSpPr>
            <p:spPr>
              <a:xfrm>
                <a:off x="6096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2" name="立方体 51"/>
              <p:cNvSpPr/>
              <p:nvPr/>
            </p:nvSpPr>
            <p:spPr>
              <a:xfrm>
                <a:off x="8382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3" name="立方体 52"/>
              <p:cNvSpPr/>
              <p:nvPr/>
            </p:nvSpPr>
            <p:spPr>
              <a:xfrm>
                <a:off x="10668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4" name="立方体 53"/>
              <p:cNvSpPr/>
              <p:nvPr/>
            </p:nvSpPr>
            <p:spPr>
              <a:xfrm>
                <a:off x="12954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5" name="立方体 54"/>
              <p:cNvSpPr/>
              <p:nvPr/>
            </p:nvSpPr>
            <p:spPr>
              <a:xfrm>
                <a:off x="15240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56" name="立方体 55"/>
              <p:cNvSpPr/>
              <p:nvPr/>
            </p:nvSpPr>
            <p:spPr>
              <a:xfrm>
                <a:off x="1752600" y="1219200"/>
                <a:ext cx="304800" cy="304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grpSp>
      </p:grpSp>
      <p:sp>
        <p:nvSpPr>
          <p:cNvPr id="81" name="圆角矩形 80"/>
          <p:cNvSpPr/>
          <p:nvPr/>
        </p:nvSpPr>
        <p:spPr>
          <a:xfrm>
            <a:off x="2617875" y="2864202"/>
            <a:ext cx="1421388"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solidFill>
                <a:schemeClr val="tx1"/>
              </a:solidFill>
            </a:endParaRPr>
          </a:p>
          <a:p>
            <a:pPr algn="ctr"/>
            <a:r>
              <a:rPr kumimoji="1" lang="en-US" altLang="zh-CN" sz="2000" dirty="0">
                <a:solidFill>
                  <a:schemeClr val="tx1"/>
                </a:solidFill>
              </a:rPr>
              <a:t>Data</a:t>
            </a:r>
            <a:r>
              <a:rPr kumimoji="1" lang="zh-CN" altLang="en-US" sz="2000" dirty="0">
                <a:solidFill>
                  <a:schemeClr val="tx1"/>
                </a:solidFill>
              </a:rPr>
              <a:t> </a:t>
            </a:r>
            <a:r>
              <a:rPr kumimoji="1" lang="en-US" altLang="zh-CN" sz="2000" dirty="0">
                <a:solidFill>
                  <a:schemeClr val="tx1"/>
                </a:solidFill>
              </a:rPr>
              <a:t>Pre-processing</a:t>
            </a:r>
            <a:endParaRPr kumimoji="1" lang="zh-CN" altLang="en-US" sz="2000" dirty="0">
              <a:solidFill>
                <a:schemeClr val="tx1"/>
              </a:solidFill>
            </a:endParaRPr>
          </a:p>
          <a:p>
            <a:pPr algn="ctr"/>
            <a:endParaRPr kumimoji="1" lang="zh-CN" altLang="en-US" sz="2000" dirty="0"/>
          </a:p>
        </p:txBody>
      </p:sp>
      <p:sp>
        <p:nvSpPr>
          <p:cNvPr id="83" name="圆角矩形 82"/>
          <p:cNvSpPr/>
          <p:nvPr/>
        </p:nvSpPr>
        <p:spPr>
          <a:xfrm>
            <a:off x="4783692" y="2864202"/>
            <a:ext cx="1261352"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solidFill>
                <a:schemeClr val="tx1"/>
              </a:solidFill>
            </a:endParaRPr>
          </a:p>
          <a:p>
            <a:pPr algn="ctr"/>
            <a:r>
              <a:rPr kumimoji="1" lang="en-US" altLang="zh-CN" sz="2000" dirty="0">
                <a:solidFill>
                  <a:schemeClr val="tx1"/>
                </a:solidFill>
              </a:rPr>
              <a:t>Model</a:t>
            </a:r>
            <a:endParaRPr kumimoji="1" lang="zh-CN" altLang="en-US" sz="2000" dirty="0">
              <a:solidFill>
                <a:schemeClr val="tx1"/>
              </a:solidFill>
            </a:endParaRPr>
          </a:p>
          <a:p>
            <a:pPr algn="ctr"/>
            <a:r>
              <a:rPr kumimoji="1" lang="en-US" altLang="zh-CN" sz="2000" dirty="0">
                <a:solidFill>
                  <a:schemeClr val="tx1"/>
                </a:solidFill>
              </a:rPr>
              <a:t>Training</a:t>
            </a:r>
            <a:endParaRPr kumimoji="1" lang="zh-CN" altLang="en-US" sz="2000" dirty="0">
              <a:solidFill>
                <a:schemeClr val="tx1"/>
              </a:solidFill>
            </a:endParaRPr>
          </a:p>
          <a:p>
            <a:pPr algn="ctr"/>
            <a:endParaRPr kumimoji="1" lang="zh-CN" altLang="en-US" sz="2000" dirty="0"/>
          </a:p>
        </p:txBody>
      </p:sp>
      <p:sp>
        <p:nvSpPr>
          <p:cNvPr id="84" name="圆角矩形 83"/>
          <p:cNvSpPr/>
          <p:nvPr/>
        </p:nvSpPr>
        <p:spPr>
          <a:xfrm>
            <a:off x="4634482" y="4570551"/>
            <a:ext cx="1410562"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solidFill>
                <a:schemeClr val="tx1"/>
              </a:solidFill>
            </a:endParaRPr>
          </a:p>
          <a:p>
            <a:pPr algn="ctr"/>
            <a:r>
              <a:rPr kumimoji="1" lang="en-US" altLang="zh-CN" sz="2000" dirty="0">
                <a:solidFill>
                  <a:schemeClr val="tx1"/>
                </a:solidFill>
              </a:rPr>
              <a:t>Online</a:t>
            </a:r>
            <a:endParaRPr kumimoji="1" lang="zh-CN" altLang="en-US" sz="2000" dirty="0">
              <a:solidFill>
                <a:schemeClr val="tx1"/>
              </a:solidFill>
            </a:endParaRPr>
          </a:p>
          <a:p>
            <a:pPr algn="ctr"/>
            <a:r>
              <a:rPr kumimoji="1" lang="en-US" altLang="zh-CN" sz="2000" dirty="0">
                <a:solidFill>
                  <a:schemeClr val="tx1"/>
                </a:solidFill>
              </a:rPr>
              <a:t>Detection</a:t>
            </a:r>
            <a:endParaRPr kumimoji="1" lang="zh-CN" altLang="en-US" sz="2000" dirty="0">
              <a:solidFill>
                <a:schemeClr val="tx1"/>
              </a:solidFill>
            </a:endParaRPr>
          </a:p>
          <a:p>
            <a:pPr algn="ctr"/>
            <a:endParaRPr kumimoji="1" lang="zh-CN" altLang="en-US" sz="2000" dirty="0"/>
          </a:p>
        </p:txBody>
      </p:sp>
      <p:sp>
        <p:nvSpPr>
          <p:cNvPr id="85" name="矩形 84"/>
          <p:cNvSpPr/>
          <p:nvPr/>
        </p:nvSpPr>
        <p:spPr>
          <a:xfrm>
            <a:off x="6982145" y="4570551"/>
            <a:ext cx="1332000" cy="6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rPr>
              <a:t>Anomaly</a:t>
            </a:r>
            <a:r>
              <a:rPr kumimoji="1" lang="zh-CN" altLang="en-US" sz="2000" dirty="0">
                <a:solidFill>
                  <a:schemeClr val="tx1"/>
                </a:solidFill>
              </a:rPr>
              <a:t> </a:t>
            </a:r>
            <a:r>
              <a:rPr kumimoji="1" lang="en-US" altLang="zh-CN" sz="2000" dirty="0">
                <a:solidFill>
                  <a:schemeClr val="tx1"/>
                </a:solidFill>
              </a:rPr>
              <a:t>Result</a:t>
            </a:r>
            <a:endParaRPr kumimoji="1" lang="zh-CN" altLang="en-US" sz="2000" dirty="0">
              <a:solidFill>
                <a:schemeClr val="tx1"/>
              </a:solidFill>
            </a:endParaRPr>
          </a:p>
        </p:txBody>
      </p:sp>
      <p:sp>
        <p:nvSpPr>
          <p:cNvPr id="88" name="文本框 87"/>
          <p:cNvSpPr txBox="1"/>
          <p:nvPr/>
        </p:nvSpPr>
        <p:spPr>
          <a:xfrm>
            <a:off x="4721561" y="3888866"/>
            <a:ext cx="756291" cy="307777"/>
          </a:xfrm>
          <a:prstGeom prst="rect">
            <a:avLst/>
          </a:prstGeom>
          <a:noFill/>
        </p:spPr>
        <p:txBody>
          <a:bodyPr wrap="square" rtlCol="0">
            <a:spAutoFit/>
          </a:bodyPr>
          <a:lstStyle/>
          <a:p>
            <a:r>
              <a:rPr kumimoji="1" lang="en-US" altLang="zh-CN" sz="1400" dirty="0"/>
              <a:t>Model</a:t>
            </a:r>
            <a:endParaRPr kumimoji="1" lang="zh-CN" altLang="en-US" sz="1400" dirty="0"/>
          </a:p>
        </p:txBody>
      </p:sp>
      <p:sp>
        <p:nvSpPr>
          <p:cNvPr id="89" name="文本框 88"/>
          <p:cNvSpPr txBox="1"/>
          <p:nvPr/>
        </p:nvSpPr>
        <p:spPr>
          <a:xfrm>
            <a:off x="6529343" y="3878603"/>
            <a:ext cx="1133597" cy="307777"/>
          </a:xfrm>
          <a:prstGeom prst="rect">
            <a:avLst/>
          </a:prstGeom>
          <a:noFill/>
        </p:spPr>
        <p:txBody>
          <a:bodyPr wrap="square" rtlCol="0">
            <a:spAutoFit/>
          </a:bodyPr>
          <a:lstStyle/>
          <a:p>
            <a:r>
              <a:rPr kumimoji="1" lang="en-US" altLang="zh-CN" sz="1400" dirty="0"/>
              <a:t>Threshold</a:t>
            </a:r>
            <a:endParaRPr kumimoji="1" lang="zh-CN" altLang="en-US" sz="1400" dirty="0"/>
          </a:p>
        </p:txBody>
      </p:sp>
      <p:cxnSp>
        <p:nvCxnSpPr>
          <p:cNvPr id="90" name="直线箭头连接符 89"/>
          <p:cNvCxnSpPr>
            <a:endCxn id="85" idx="1"/>
          </p:cNvCxnSpPr>
          <p:nvPr/>
        </p:nvCxnSpPr>
        <p:spPr>
          <a:xfrm>
            <a:off x="6045044" y="4894551"/>
            <a:ext cx="937101" cy="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1" name="圆角矩形 90"/>
          <p:cNvSpPr/>
          <p:nvPr/>
        </p:nvSpPr>
        <p:spPr>
          <a:xfrm>
            <a:off x="6982145" y="2864202"/>
            <a:ext cx="1332000" cy="64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solidFill>
                <a:schemeClr val="tx1"/>
              </a:solidFill>
            </a:endParaRPr>
          </a:p>
          <a:p>
            <a:pPr algn="ctr"/>
            <a:r>
              <a:rPr kumimoji="1" lang="en-US" altLang="zh-CN" sz="2000" dirty="0">
                <a:solidFill>
                  <a:schemeClr val="tx1"/>
                </a:solidFill>
              </a:rPr>
              <a:t>Threshold</a:t>
            </a:r>
            <a:endParaRPr kumimoji="1" lang="zh-CN" altLang="en-US" sz="2000" dirty="0">
              <a:solidFill>
                <a:schemeClr val="tx1"/>
              </a:solidFill>
            </a:endParaRPr>
          </a:p>
          <a:p>
            <a:pPr algn="ctr"/>
            <a:r>
              <a:rPr kumimoji="1" lang="en-US" altLang="zh-CN" sz="2000" dirty="0">
                <a:solidFill>
                  <a:schemeClr val="tx1"/>
                </a:solidFill>
              </a:rPr>
              <a:t>Selection</a:t>
            </a:r>
            <a:endParaRPr kumimoji="1" lang="zh-CN" altLang="en-US" sz="2000" dirty="0">
              <a:solidFill>
                <a:schemeClr val="tx1"/>
              </a:solidFill>
            </a:endParaRPr>
          </a:p>
          <a:p>
            <a:pPr algn="ctr"/>
            <a:endParaRPr kumimoji="1" lang="zh-CN" altLang="en-US" sz="2000" dirty="0"/>
          </a:p>
        </p:txBody>
      </p:sp>
      <p:sp>
        <p:nvSpPr>
          <p:cNvPr id="94" name="文本框 93"/>
          <p:cNvSpPr txBox="1"/>
          <p:nvPr/>
        </p:nvSpPr>
        <p:spPr>
          <a:xfrm>
            <a:off x="5966482" y="4631190"/>
            <a:ext cx="1078930" cy="523220"/>
          </a:xfrm>
          <a:prstGeom prst="rect">
            <a:avLst/>
          </a:prstGeom>
          <a:noFill/>
        </p:spPr>
        <p:txBody>
          <a:bodyPr wrap="square" rtlCol="0">
            <a:spAutoFit/>
          </a:bodyPr>
          <a:lstStyle/>
          <a:p>
            <a:pPr algn="ctr"/>
            <a:r>
              <a:rPr kumimoji="1" lang="en-US" altLang="zh-CN" sz="1400" dirty="0"/>
              <a:t>Anomaly</a:t>
            </a:r>
            <a:endParaRPr kumimoji="1" lang="zh-CN" altLang="en-US" sz="1400" dirty="0"/>
          </a:p>
          <a:p>
            <a:pPr algn="ctr"/>
            <a:r>
              <a:rPr kumimoji="1" lang="en-US" altLang="zh-CN" sz="1400" dirty="0"/>
              <a:t>Score</a:t>
            </a:r>
            <a:endParaRPr kumimoji="1" lang="zh-CN" altLang="en-US" sz="1400" dirty="0"/>
          </a:p>
        </p:txBody>
      </p:sp>
      <p:cxnSp>
        <p:nvCxnSpPr>
          <p:cNvPr id="95" name="肘形连接符 94"/>
          <p:cNvCxnSpPr>
            <a:stCxn id="81" idx="2"/>
            <a:endCxn id="84" idx="1"/>
          </p:cNvCxnSpPr>
          <p:nvPr/>
        </p:nvCxnSpPr>
        <p:spPr>
          <a:xfrm rot="16200000" flipH="1">
            <a:off x="3290351" y="3550419"/>
            <a:ext cx="1382349" cy="1305913"/>
          </a:xfrm>
          <a:prstGeom prst="bentConnector2">
            <a:avLst/>
          </a:prstGeom>
          <a:ln w="25400">
            <a:prstDash val="dash"/>
            <a:tailEnd type="triangle"/>
          </a:ln>
        </p:spPr>
        <p:style>
          <a:lnRef idx="1">
            <a:schemeClr val="dk1"/>
          </a:lnRef>
          <a:fillRef idx="0">
            <a:schemeClr val="dk1"/>
          </a:fillRef>
          <a:effectRef idx="0">
            <a:schemeClr val="dk1"/>
          </a:effectRef>
          <a:fontRef idx="minor">
            <a:schemeClr val="tx1"/>
          </a:fontRef>
        </p:style>
      </p:cxnSp>
      <p:cxnSp>
        <p:nvCxnSpPr>
          <p:cNvPr id="96" name="直线箭头连接符 95"/>
          <p:cNvCxnSpPr/>
          <p:nvPr/>
        </p:nvCxnSpPr>
        <p:spPr>
          <a:xfrm>
            <a:off x="5414368" y="3512202"/>
            <a:ext cx="676" cy="10583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5989878" y="2910573"/>
            <a:ext cx="1078930" cy="523220"/>
          </a:xfrm>
          <a:prstGeom prst="rect">
            <a:avLst/>
          </a:prstGeom>
          <a:noFill/>
        </p:spPr>
        <p:txBody>
          <a:bodyPr wrap="square" rtlCol="0">
            <a:spAutoFit/>
          </a:bodyPr>
          <a:lstStyle/>
          <a:p>
            <a:pPr algn="ctr"/>
            <a:r>
              <a:rPr kumimoji="1" lang="en-US" altLang="zh-CN" sz="1400" dirty="0"/>
              <a:t>Anomaly</a:t>
            </a:r>
            <a:endParaRPr kumimoji="1" lang="zh-CN" altLang="en-US" sz="1400" dirty="0"/>
          </a:p>
          <a:p>
            <a:pPr algn="ctr"/>
            <a:r>
              <a:rPr kumimoji="1" lang="en-US" altLang="zh-CN" sz="1400" dirty="0"/>
              <a:t>Scores</a:t>
            </a:r>
            <a:endParaRPr kumimoji="1" lang="zh-CN" altLang="en-US" sz="1400" dirty="0"/>
          </a:p>
        </p:txBody>
      </p:sp>
      <p:cxnSp>
        <p:nvCxnSpPr>
          <p:cNvPr id="98" name="直线箭头连接符 97"/>
          <p:cNvCxnSpPr/>
          <p:nvPr/>
        </p:nvCxnSpPr>
        <p:spPr>
          <a:xfrm>
            <a:off x="7648145" y="3512202"/>
            <a:ext cx="0" cy="10583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圆角矩形 98"/>
          <p:cNvSpPr/>
          <p:nvPr/>
        </p:nvSpPr>
        <p:spPr>
          <a:xfrm>
            <a:off x="8730429" y="4566070"/>
            <a:ext cx="2094234" cy="648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2000" dirty="0">
                <a:solidFill>
                  <a:schemeClr val="tx1"/>
                </a:solidFill>
              </a:rPr>
              <a:t>Anomaly</a:t>
            </a:r>
            <a:r>
              <a:rPr kumimoji="1" lang="zh-CN" altLang="en-US" sz="2000" dirty="0">
                <a:solidFill>
                  <a:schemeClr val="tx1"/>
                </a:solidFill>
              </a:rPr>
              <a:t> </a:t>
            </a:r>
            <a:r>
              <a:rPr kumimoji="1" lang="en-US" altLang="zh-CN" sz="2000" dirty="0">
                <a:solidFill>
                  <a:schemeClr val="tx1"/>
                </a:solidFill>
              </a:rPr>
              <a:t>Interpretation</a:t>
            </a:r>
            <a:endParaRPr kumimoji="1" lang="zh-CN" altLang="en-US" sz="2000" dirty="0">
              <a:solidFill>
                <a:schemeClr val="tx1"/>
              </a:solidFill>
            </a:endParaRPr>
          </a:p>
        </p:txBody>
      </p:sp>
      <p:cxnSp>
        <p:nvCxnSpPr>
          <p:cNvPr id="100" name="直线箭头连接符 99"/>
          <p:cNvCxnSpPr>
            <a:stCxn id="85" idx="3"/>
            <a:endCxn id="99" idx="1"/>
          </p:cNvCxnSpPr>
          <p:nvPr/>
        </p:nvCxnSpPr>
        <p:spPr>
          <a:xfrm flipV="1">
            <a:off x="8314145" y="4890070"/>
            <a:ext cx="416284" cy="4481"/>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cxnSp>
        <p:nvCxnSpPr>
          <p:cNvPr id="101" name="直线箭头连接符 100"/>
          <p:cNvCxnSpPr>
            <a:stCxn id="83" idx="3"/>
            <a:endCxn id="91" idx="1"/>
          </p:cNvCxnSpPr>
          <p:nvPr/>
        </p:nvCxnSpPr>
        <p:spPr>
          <a:xfrm>
            <a:off x="6045044" y="3188202"/>
            <a:ext cx="93710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线箭头连接符 141"/>
          <p:cNvCxnSpPr>
            <a:stCxn id="81" idx="3"/>
            <a:endCxn id="83" idx="1"/>
          </p:cNvCxnSpPr>
          <p:nvPr/>
        </p:nvCxnSpPr>
        <p:spPr>
          <a:xfrm>
            <a:off x="4039263" y="3188202"/>
            <a:ext cx="74442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973138" y="3743804"/>
            <a:ext cx="1540458" cy="523220"/>
          </a:xfrm>
          <a:prstGeom prst="rect">
            <a:avLst/>
          </a:prstGeom>
          <a:noFill/>
        </p:spPr>
        <p:txBody>
          <a:bodyPr wrap="square" rtlCol="0">
            <a:spAutoFit/>
          </a:bodyPr>
          <a:lstStyle/>
          <a:p>
            <a:pPr algn="ctr"/>
            <a:r>
              <a:rPr kumimoji="1" lang="en-US" altLang="zh-CN" sz="1400" dirty="0"/>
              <a:t>Multivariate</a:t>
            </a:r>
            <a:r>
              <a:rPr kumimoji="1" lang="zh-CN" altLang="en-US" sz="1400" dirty="0"/>
              <a:t> </a:t>
            </a:r>
            <a:r>
              <a:rPr kumimoji="1" lang="en-US" altLang="zh-CN" sz="1400" dirty="0"/>
              <a:t>time</a:t>
            </a:r>
            <a:r>
              <a:rPr kumimoji="1" lang="zh-CN" altLang="en-US" sz="1400" dirty="0"/>
              <a:t> </a:t>
            </a:r>
            <a:r>
              <a:rPr kumimoji="1" lang="en-US" altLang="zh-CN" sz="1400" dirty="0"/>
              <a:t>series</a:t>
            </a:r>
            <a:r>
              <a:rPr kumimoji="1" lang="zh-CN" altLang="en-US" sz="1400" dirty="0"/>
              <a:t> </a:t>
            </a:r>
            <a:r>
              <a:rPr kumimoji="1" lang="en-US" altLang="zh-CN" sz="1400" dirty="0"/>
              <a:t>data</a:t>
            </a:r>
            <a:endParaRPr kumimoji="1" lang="zh-CN" altLang="en-US" sz="1400" dirty="0"/>
          </a:p>
        </p:txBody>
      </p:sp>
      <p:cxnSp>
        <p:nvCxnSpPr>
          <p:cNvPr id="146" name="直线箭头连接符 145"/>
          <p:cNvCxnSpPr/>
          <p:nvPr/>
        </p:nvCxnSpPr>
        <p:spPr>
          <a:xfrm>
            <a:off x="2329875" y="3110824"/>
            <a:ext cx="288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线箭头连接符 147"/>
          <p:cNvCxnSpPr/>
          <p:nvPr/>
        </p:nvCxnSpPr>
        <p:spPr>
          <a:xfrm flipV="1">
            <a:off x="2332398" y="3353630"/>
            <a:ext cx="288000" cy="4481"/>
          </a:xfrm>
          <a:prstGeom prst="straightConnector1">
            <a:avLst/>
          </a:prstGeom>
          <a:ln w="25400">
            <a:prstDash val="dash"/>
            <a:tailEnd type="triangle"/>
          </a:ln>
        </p:spPr>
        <p:style>
          <a:lnRef idx="1">
            <a:schemeClr val="dk1"/>
          </a:lnRef>
          <a:fillRef idx="0">
            <a:schemeClr val="dk1"/>
          </a:fillRef>
          <a:effectRef idx="0">
            <a:schemeClr val="dk1"/>
          </a:effectRef>
          <a:fontRef idx="minor">
            <a:schemeClr val="tx1"/>
          </a:fontRef>
        </p:style>
      </p:cxnSp>
      <p:sp>
        <p:nvSpPr>
          <p:cNvPr id="149" name="文本框 148"/>
          <p:cNvSpPr txBox="1"/>
          <p:nvPr/>
        </p:nvSpPr>
        <p:spPr>
          <a:xfrm>
            <a:off x="4217746" y="2081042"/>
            <a:ext cx="3740239" cy="461665"/>
          </a:xfrm>
          <a:prstGeom prst="rect">
            <a:avLst/>
          </a:prstGeom>
          <a:noFill/>
        </p:spPr>
        <p:txBody>
          <a:bodyPr wrap="square" rtlCol="0">
            <a:spAutoFit/>
          </a:bodyPr>
          <a:lstStyle/>
          <a:p>
            <a:pPr algn="ctr"/>
            <a:r>
              <a:rPr kumimoji="1" lang="en-US" altLang="zh-CN" sz="2400" b="1" dirty="0"/>
              <a:t>Offline</a:t>
            </a:r>
            <a:r>
              <a:rPr kumimoji="1" lang="zh-CN" altLang="en-US" sz="2400" b="1" dirty="0"/>
              <a:t> </a:t>
            </a:r>
            <a:r>
              <a:rPr kumimoji="1" lang="en-US" altLang="zh-CN" sz="2400" b="1" dirty="0"/>
              <a:t>Model</a:t>
            </a:r>
            <a:r>
              <a:rPr kumimoji="1" lang="zh-CN" altLang="en-US" sz="2400" b="1" dirty="0"/>
              <a:t> </a:t>
            </a:r>
            <a:r>
              <a:rPr kumimoji="1" lang="en-US" altLang="zh-CN" sz="2400" b="1" dirty="0"/>
              <a:t>Training</a:t>
            </a:r>
            <a:endParaRPr kumimoji="1" lang="zh-CN" altLang="en-US" sz="2400" b="1" dirty="0"/>
          </a:p>
        </p:txBody>
      </p:sp>
      <p:sp>
        <p:nvSpPr>
          <p:cNvPr id="150" name="文本框 149"/>
          <p:cNvSpPr txBox="1"/>
          <p:nvPr/>
        </p:nvSpPr>
        <p:spPr>
          <a:xfrm>
            <a:off x="4217746" y="5599220"/>
            <a:ext cx="4096399" cy="461665"/>
          </a:xfrm>
          <a:prstGeom prst="rect">
            <a:avLst/>
          </a:prstGeom>
          <a:noFill/>
        </p:spPr>
        <p:txBody>
          <a:bodyPr wrap="square" rtlCol="0">
            <a:spAutoFit/>
          </a:bodyPr>
          <a:lstStyle/>
          <a:p>
            <a:r>
              <a:rPr kumimoji="1" lang="en-US" altLang="zh-CN" sz="2400" b="1" dirty="0"/>
              <a:t>Online</a:t>
            </a:r>
            <a:r>
              <a:rPr kumimoji="1" lang="zh-CN" altLang="en-US" sz="2400" b="1" dirty="0"/>
              <a:t> </a:t>
            </a:r>
            <a:r>
              <a:rPr kumimoji="1" lang="en-US" altLang="zh-CN" sz="2400" b="1" dirty="0"/>
              <a:t>Anomaly</a:t>
            </a:r>
            <a:r>
              <a:rPr kumimoji="1" lang="zh-CN" altLang="en-US" sz="2400" b="1" dirty="0"/>
              <a:t> </a:t>
            </a:r>
            <a:r>
              <a:rPr kumimoji="1" lang="en-US" altLang="zh-CN" sz="2400" b="1" dirty="0"/>
              <a:t>Detection</a:t>
            </a:r>
            <a:endParaRPr kumimoji="1" lang="zh-CN" altLang="en-US" sz="2400" b="1" dirty="0"/>
          </a:p>
        </p:txBody>
      </p:sp>
      <p:sp>
        <p:nvSpPr>
          <p:cNvPr id="82" name="矩形 81"/>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幻灯片编号占位符 1"/>
          <p:cNvSpPr>
            <a:spLocks noGrp="1"/>
          </p:cNvSpPr>
          <p:nvPr>
            <p:ph type="sldNum" sz="quarter" idx="12"/>
          </p:nvPr>
        </p:nvSpPr>
        <p:spPr/>
        <p:txBody>
          <a:bodyPr/>
          <a:lstStyle/>
          <a:p>
            <a:fld id="{74257851-9E16-46AC-9BC9-5AB3D32DCC82}" type="slidenum">
              <a:rPr lang="zh-CN" altLang="en-US" smtClean="0"/>
              <a:t>14</a:t>
            </a:fld>
            <a:endParaRPr lang="zh-CN" altLang="en-US"/>
          </a:p>
        </p:txBody>
      </p:sp>
      <p:sp>
        <p:nvSpPr>
          <p:cNvPr id="86"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Structure</a:t>
            </a:r>
            <a:r>
              <a:rPr kumimoji="1" lang="zh-CN" altLang="en-US" sz="4000" dirty="0"/>
              <a:t> </a:t>
            </a:r>
            <a:r>
              <a:rPr kumimoji="1" lang="en-US" altLang="zh-CN" sz="4000" dirty="0"/>
              <a:t>of</a:t>
            </a:r>
            <a:r>
              <a:rPr kumimoji="1" lang="zh-CN" altLang="en-US" sz="4000" dirty="0"/>
              <a:t> </a:t>
            </a:r>
            <a:r>
              <a:rPr kumimoji="1" lang="en-US" altLang="zh-CN" sz="4000" dirty="0" err="1"/>
              <a:t>OmniAnomaly</a:t>
            </a:r>
            <a:endParaRPr kumimoji="1" lang="zh-CN" altLang="en-US" sz="4000" dirty="0"/>
          </a:p>
        </p:txBody>
      </p:sp>
    </p:spTree>
    <p:extLst>
      <p:ext uri="{BB962C8B-B14F-4D97-AF65-F5344CB8AC3E}">
        <p14:creationId xmlns:p14="http://schemas.microsoft.com/office/powerpoint/2010/main" val="14945153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149"/>
                                        </p:tgtEl>
                                        <p:attrNameLst>
                                          <p:attrName>style.visibility</p:attrName>
                                        </p:attrNameLst>
                                      </p:cBhvr>
                                      <p:to>
                                        <p:strVal val="visible"/>
                                      </p:to>
                                    </p:set>
                                    <p:animEffect transition="in" filter="wipe(left)">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additive="base">
                                        <p:cTn id="12" dur="1000" fill="hold"/>
                                        <p:tgtEl>
                                          <p:spTgt spid="145"/>
                                        </p:tgtEl>
                                        <p:attrNameLst>
                                          <p:attrName>ppt_x</p:attrName>
                                        </p:attrNameLst>
                                      </p:cBhvr>
                                      <p:tavLst>
                                        <p:tav tm="0">
                                          <p:val>
                                            <p:strVal val="#ppt_x"/>
                                          </p:val>
                                        </p:tav>
                                        <p:tav tm="100000">
                                          <p:val>
                                            <p:strVal val="#ppt_x"/>
                                          </p:val>
                                        </p:tav>
                                      </p:tavLst>
                                    </p:anim>
                                    <p:anim calcmode="lin" valueType="num">
                                      <p:cBhvr additive="base">
                                        <p:cTn id="13" dur="1000" fill="hold"/>
                                        <p:tgtEl>
                                          <p:spTgt spid="14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ppt_x"/>
                                          </p:val>
                                        </p:tav>
                                        <p:tav tm="100000">
                                          <p:val>
                                            <p:strVal val="#ppt_x"/>
                                          </p:val>
                                        </p:tav>
                                      </p:tavLst>
                                    </p:anim>
                                    <p:anim calcmode="lin" valueType="num">
                                      <p:cBhvr additive="base">
                                        <p:cTn id="17"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strips(downLeft)">
                                      <p:cBhvr>
                                        <p:cTn id="22" dur="500"/>
                                        <p:tgtEl>
                                          <p:spTgt spid="1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1000" fill="hold"/>
                                        <p:tgtEl>
                                          <p:spTgt spid="81"/>
                                        </p:tgtEl>
                                        <p:attrNameLst>
                                          <p:attrName>ppt_x</p:attrName>
                                        </p:attrNameLst>
                                      </p:cBhvr>
                                      <p:tavLst>
                                        <p:tav tm="0">
                                          <p:val>
                                            <p:strVal val="#ppt_x"/>
                                          </p:val>
                                        </p:tav>
                                        <p:tav tm="100000">
                                          <p:val>
                                            <p:strVal val="#ppt_x"/>
                                          </p:val>
                                        </p:tav>
                                      </p:tavLst>
                                    </p:anim>
                                    <p:anim calcmode="lin" valueType="num">
                                      <p:cBhvr additive="base">
                                        <p:cTn id="28" dur="10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strips(downLeft)">
                                      <p:cBhvr>
                                        <p:cTn id="33" dur="500"/>
                                        <p:tgtEl>
                                          <p:spTgt spid="14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1000" fill="hold"/>
                                        <p:tgtEl>
                                          <p:spTgt spid="83"/>
                                        </p:tgtEl>
                                        <p:attrNameLst>
                                          <p:attrName>ppt_x</p:attrName>
                                        </p:attrNameLst>
                                      </p:cBhvr>
                                      <p:tavLst>
                                        <p:tav tm="0">
                                          <p:val>
                                            <p:strVal val="#ppt_x"/>
                                          </p:val>
                                        </p:tav>
                                        <p:tav tm="100000">
                                          <p:val>
                                            <p:strVal val="#ppt_x"/>
                                          </p:val>
                                        </p:tav>
                                      </p:tavLst>
                                    </p:anim>
                                    <p:anim calcmode="lin" valueType="num">
                                      <p:cBhvr additive="base">
                                        <p:cTn id="39" dur="10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strips(downLeft)">
                                      <p:cBhvr>
                                        <p:cTn id="44" dur="500"/>
                                        <p:tgtEl>
                                          <p:spTgt spid="101"/>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strips(downLeft)">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additive="base">
                                        <p:cTn id="52" dur="1000" fill="hold"/>
                                        <p:tgtEl>
                                          <p:spTgt spid="91"/>
                                        </p:tgtEl>
                                        <p:attrNameLst>
                                          <p:attrName>ppt_x</p:attrName>
                                        </p:attrNameLst>
                                      </p:cBhvr>
                                      <p:tavLst>
                                        <p:tav tm="0">
                                          <p:val>
                                            <p:strVal val="#ppt_x"/>
                                          </p:val>
                                        </p:tav>
                                        <p:tav tm="100000">
                                          <p:val>
                                            <p:strVal val="#ppt_x"/>
                                          </p:val>
                                        </p:tav>
                                      </p:tavLst>
                                    </p:anim>
                                    <p:anim calcmode="lin" valueType="num">
                                      <p:cBhvr additive="base">
                                        <p:cTn id="53" dur="10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strips(downLeft)">
                                      <p:cBhvr>
                                        <p:cTn id="58" dur="500"/>
                                        <p:tgtEl>
                                          <p:spTgt spid="96"/>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strips(downLeft)">
                                      <p:cBhvr>
                                        <p:cTn id="61" dur="500"/>
                                        <p:tgtEl>
                                          <p:spTgt spid="88"/>
                                        </p:tgtEl>
                                      </p:cBhvr>
                                    </p:animEffect>
                                  </p:childTnLst>
                                </p:cTn>
                              </p:par>
                              <p:par>
                                <p:cTn id="62" presetID="18" presetClass="entr" presetSubtype="12"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strips(downLeft)">
                                      <p:cBhvr>
                                        <p:cTn id="64" dur="500"/>
                                        <p:tgtEl>
                                          <p:spTgt spid="9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strips(downLeft)">
                                      <p:cBhvr>
                                        <p:cTn id="67" dur="500"/>
                                        <p:tgtEl>
                                          <p:spTgt spid="89"/>
                                        </p:tgtEl>
                                      </p:cBhvr>
                                    </p:animEffect>
                                  </p:childTnLst>
                                </p:cTn>
                              </p:par>
                            </p:childTnLst>
                          </p:cTn>
                        </p:par>
                        <p:par>
                          <p:cTn id="68" fill="hold">
                            <p:stCondLst>
                              <p:cond delay="5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150"/>
                                        </p:tgtEl>
                                        <p:attrNameLst>
                                          <p:attrName>style.visibility</p:attrName>
                                        </p:attrNameLst>
                                      </p:cBhvr>
                                      <p:to>
                                        <p:strVal val="visible"/>
                                      </p:to>
                                    </p:set>
                                    <p:animEffect transition="in" filter="wipe(left)">
                                      <p:cBhvr>
                                        <p:cTn id="71" dur="500"/>
                                        <p:tgtEl>
                                          <p:spTgt spid="150"/>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strips(downLeft)">
                                      <p:cBhvr>
                                        <p:cTn id="76" dur="500"/>
                                        <p:tgtEl>
                                          <p:spTgt spid="14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strips(downLeft)">
                                      <p:cBhvr>
                                        <p:cTn id="81" dur="500"/>
                                        <p:tgtEl>
                                          <p:spTgt spid="95"/>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000" fill="hold"/>
                                        <p:tgtEl>
                                          <p:spTgt spid="84"/>
                                        </p:tgtEl>
                                        <p:attrNameLst>
                                          <p:attrName>ppt_x</p:attrName>
                                        </p:attrNameLst>
                                      </p:cBhvr>
                                      <p:tavLst>
                                        <p:tav tm="0">
                                          <p:val>
                                            <p:strVal val="#ppt_x"/>
                                          </p:val>
                                        </p:tav>
                                        <p:tav tm="100000">
                                          <p:val>
                                            <p:strVal val="#ppt_x"/>
                                          </p:val>
                                        </p:tav>
                                      </p:tavLst>
                                    </p:anim>
                                    <p:anim calcmode="lin" valueType="num">
                                      <p:cBhvr additive="base">
                                        <p:cTn id="87"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strips(downLeft)">
                                      <p:cBhvr>
                                        <p:cTn id="92" dur="500"/>
                                        <p:tgtEl>
                                          <p:spTgt spid="90"/>
                                        </p:tgtEl>
                                      </p:cBhvr>
                                    </p:animEffect>
                                  </p:childTnLst>
                                </p:cTn>
                              </p:par>
                              <p:par>
                                <p:cTn id="93" presetID="18" presetClass="entr" presetSubtype="12"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strips(downLeft)">
                                      <p:cBhvr>
                                        <p:cTn id="95" dur="500"/>
                                        <p:tgtEl>
                                          <p:spTgt spid="9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5"/>
                                        </p:tgtEl>
                                        <p:attrNameLst>
                                          <p:attrName>style.visibility</p:attrName>
                                        </p:attrNameLst>
                                      </p:cBhvr>
                                      <p:to>
                                        <p:strVal val="visible"/>
                                      </p:to>
                                    </p:set>
                                    <p:anim calcmode="lin" valueType="num">
                                      <p:cBhvr additive="base">
                                        <p:cTn id="100" dur="1000" fill="hold"/>
                                        <p:tgtEl>
                                          <p:spTgt spid="85"/>
                                        </p:tgtEl>
                                        <p:attrNameLst>
                                          <p:attrName>ppt_x</p:attrName>
                                        </p:attrNameLst>
                                      </p:cBhvr>
                                      <p:tavLst>
                                        <p:tav tm="0">
                                          <p:val>
                                            <p:strVal val="#ppt_x"/>
                                          </p:val>
                                        </p:tav>
                                        <p:tav tm="100000">
                                          <p:val>
                                            <p:strVal val="#ppt_x"/>
                                          </p:val>
                                        </p:tav>
                                      </p:tavLst>
                                    </p:anim>
                                    <p:anim calcmode="lin" valueType="num">
                                      <p:cBhvr additive="base">
                                        <p:cTn id="101"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strips(downLeft)">
                                      <p:cBhvr>
                                        <p:cTn id="106" dur="500"/>
                                        <p:tgtEl>
                                          <p:spTgt spid="100"/>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1000" fill="hold"/>
                                        <p:tgtEl>
                                          <p:spTgt spid="99"/>
                                        </p:tgtEl>
                                        <p:attrNameLst>
                                          <p:attrName>ppt_x</p:attrName>
                                        </p:attrNameLst>
                                      </p:cBhvr>
                                      <p:tavLst>
                                        <p:tav tm="0">
                                          <p:val>
                                            <p:strVal val="#ppt_x"/>
                                          </p:val>
                                        </p:tav>
                                        <p:tav tm="100000">
                                          <p:val>
                                            <p:strVal val="#ppt_x"/>
                                          </p:val>
                                        </p:tav>
                                      </p:tavLst>
                                    </p:anim>
                                    <p:anim calcmode="lin" valueType="num">
                                      <p:cBhvr additive="base">
                                        <p:cTn id="112" dur="10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3" grpId="0" animBg="1"/>
      <p:bldP spid="84" grpId="0" animBg="1"/>
      <p:bldP spid="85" grpId="0" animBg="1"/>
      <p:bldP spid="88" grpId="0"/>
      <p:bldP spid="89" grpId="0"/>
      <p:bldP spid="91" grpId="0" animBg="1"/>
      <p:bldP spid="94" grpId="0"/>
      <p:bldP spid="97" grpId="0"/>
      <p:bldP spid="99" grpId="0" animBg="1"/>
      <p:bldP spid="145" grpId="0"/>
      <p:bldP spid="149"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15</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a:t>Model</a:t>
            </a:r>
            <a:r>
              <a:rPr kumimoji="1" lang="zh-CN" altLang="en-US" sz="4000" dirty="0"/>
              <a:t> </a:t>
            </a:r>
            <a:r>
              <a:rPr kumimoji="1" lang="en-US" altLang="zh-CN" sz="4000" dirty="0"/>
              <a:t>Architecture</a:t>
            </a:r>
            <a:r>
              <a:rPr kumimoji="1" lang="zh-CN" altLang="en-US" sz="4000" dirty="0"/>
              <a:t> </a:t>
            </a:r>
            <a:r>
              <a:rPr kumimoji="1" lang="en-US" altLang="zh-CN" sz="4000" dirty="0"/>
              <a:t>of</a:t>
            </a:r>
            <a:r>
              <a:rPr kumimoji="1" lang="zh-CN" altLang="en-US" sz="4000" dirty="0"/>
              <a:t> </a:t>
            </a:r>
            <a:r>
              <a:rPr kumimoji="1" lang="en-US" altLang="zh-CN" sz="4000" dirty="0" err="1"/>
              <a:t>OmniAnomaly</a:t>
            </a:r>
            <a:endParaRPr kumimoji="1" lang="zh-CN" altLang="en-US" sz="4000" dirty="0"/>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191" y="2551297"/>
            <a:ext cx="3629700" cy="2814333"/>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952" y="2551297"/>
            <a:ext cx="3706656" cy="2880960"/>
          </a:xfrm>
          <a:prstGeom prst="rect">
            <a:avLst/>
          </a:prstGeom>
        </p:spPr>
      </p:pic>
    </p:spTree>
    <p:extLst>
      <p:ext uri="{BB962C8B-B14F-4D97-AF65-F5344CB8AC3E}">
        <p14:creationId xmlns:p14="http://schemas.microsoft.com/office/powerpoint/2010/main" val="1351119509"/>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2"/>
          <p:cNvGrpSpPr/>
          <p:nvPr/>
        </p:nvGrpSpPr>
        <p:grpSpPr>
          <a:xfrm>
            <a:off x="2087249" y="5190304"/>
            <a:ext cx="2682432" cy="232515"/>
            <a:chOff x="2087249" y="5002736"/>
            <a:chExt cx="2682432" cy="232515"/>
          </a:xfrm>
        </p:grpSpPr>
        <p:cxnSp>
          <p:nvCxnSpPr>
            <p:cNvPr id="161" name="直线箭头连接符 160"/>
            <p:cNvCxnSpPr>
              <a:stCxn id="151" idx="0"/>
              <a:endCxn id="152" idx="2"/>
            </p:cNvCxnSpPr>
            <p:nvPr/>
          </p:nvCxnSpPr>
          <p:spPr>
            <a:xfrm flipH="1" flipV="1">
              <a:off x="2087249" y="5002737"/>
              <a:ext cx="2051" cy="232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线箭头连接符 161"/>
            <p:cNvCxnSpPr/>
            <p:nvPr/>
          </p:nvCxnSpPr>
          <p:spPr>
            <a:xfrm flipH="1" flipV="1">
              <a:off x="3463574" y="5002736"/>
              <a:ext cx="4630"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p:cNvCxnSpPr/>
            <p:nvPr/>
          </p:nvCxnSpPr>
          <p:spPr>
            <a:xfrm flipH="1" flipV="1">
              <a:off x="4765460" y="5002736"/>
              <a:ext cx="422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组 4"/>
          <p:cNvGrpSpPr/>
          <p:nvPr/>
        </p:nvGrpSpPr>
        <p:grpSpPr>
          <a:xfrm>
            <a:off x="2087249" y="4234129"/>
            <a:ext cx="2678211" cy="286815"/>
            <a:chOff x="2087249" y="4046561"/>
            <a:chExt cx="2678211" cy="286815"/>
          </a:xfrm>
        </p:grpSpPr>
        <p:cxnSp>
          <p:nvCxnSpPr>
            <p:cNvPr id="164" name="直线箭头连接符 163"/>
            <p:cNvCxnSpPr/>
            <p:nvPr/>
          </p:nvCxnSpPr>
          <p:spPr>
            <a:xfrm flipV="1">
              <a:off x="2087249" y="4046561"/>
              <a:ext cx="0" cy="286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线箭头连接符 164"/>
            <p:cNvCxnSpPr/>
            <p:nvPr/>
          </p:nvCxnSpPr>
          <p:spPr>
            <a:xfrm flipH="1" flipV="1">
              <a:off x="3459183" y="4051457"/>
              <a:ext cx="4391" cy="28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线箭头连接符 165"/>
            <p:cNvCxnSpPr/>
            <p:nvPr/>
          </p:nvCxnSpPr>
          <p:spPr>
            <a:xfrm flipH="1" flipV="1">
              <a:off x="4761360" y="4059250"/>
              <a:ext cx="4100" cy="27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组 1"/>
          <p:cNvGrpSpPr/>
          <p:nvPr/>
        </p:nvGrpSpPr>
        <p:grpSpPr>
          <a:xfrm>
            <a:off x="1786473" y="5422819"/>
            <a:ext cx="3286036" cy="579762"/>
            <a:chOff x="1786473" y="5235251"/>
            <a:chExt cx="3286036" cy="579762"/>
          </a:xfrm>
        </p:grpSpPr>
        <p:sp>
          <p:nvSpPr>
            <p:cNvPr id="151" name="椭圆 150"/>
            <p:cNvSpPr/>
            <p:nvPr/>
          </p:nvSpPr>
          <p:spPr>
            <a:xfrm>
              <a:off x="1786473" y="5235251"/>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53" name="文本框 152"/>
                <p:cNvSpPr txBox="1"/>
                <p:nvPr/>
              </p:nvSpPr>
              <p:spPr>
                <a:xfrm>
                  <a:off x="1811722" y="534081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3" name="文本框 152"/>
                <p:cNvSpPr txBox="1">
                  <a:spLocks noRot="1" noChangeAspect="1" noMove="1" noResize="1" noEditPoints="1" noAdjustHandles="1" noChangeArrowheads="1" noChangeShapeType="1" noTextEdit="1"/>
                </p:cNvSpPr>
                <p:nvPr/>
              </p:nvSpPr>
              <p:spPr>
                <a:xfrm>
                  <a:off x="1811722" y="5340819"/>
                  <a:ext cx="239027" cy="338554"/>
                </a:xfrm>
                <a:prstGeom prst="rect">
                  <a:avLst/>
                </a:prstGeom>
                <a:blipFill rotWithShape="0">
                  <a:blip r:embed="rId3"/>
                  <a:stretch>
                    <a:fillRect r="-117949"/>
                  </a:stretch>
                </a:blipFill>
                <a:ln>
                  <a:noFill/>
                </a:ln>
              </p:spPr>
              <p:txBody>
                <a:bodyPr/>
                <a:lstStyle/>
                <a:p>
                  <a:r>
                    <a:rPr lang="zh-CN" altLang="en-US">
                      <a:noFill/>
                    </a:rPr>
                    <a:t> </a:t>
                  </a:r>
                </a:p>
              </p:txBody>
            </p:sp>
          </mc:Fallback>
        </mc:AlternateContent>
        <p:sp>
          <p:nvSpPr>
            <p:cNvPr id="155" name="椭圆 154"/>
            <p:cNvSpPr/>
            <p:nvPr/>
          </p:nvSpPr>
          <p:spPr>
            <a:xfrm>
              <a:off x="3165377"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57" name="文本框 156"/>
                <p:cNvSpPr txBox="1"/>
                <p:nvPr/>
              </p:nvSpPr>
              <p:spPr>
                <a:xfrm>
                  <a:off x="3202975" y="5355620"/>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57" name="文本框 156"/>
                <p:cNvSpPr txBox="1">
                  <a:spLocks noRot="1" noChangeAspect="1" noMove="1" noResize="1" noEditPoints="1" noAdjustHandles="1" noChangeArrowheads="1" noChangeShapeType="1" noTextEdit="1"/>
                </p:cNvSpPr>
                <p:nvPr/>
              </p:nvSpPr>
              <p:spPr>
                <a:xfrm>
                  <a:off x="3202975" y="5355620"/>
                  <a:ext cx="330361" cy="338554"/>
                </a:xfrm>
                <a:prstGeom prst="rect">
                  <a:avLst/>
                </a:prstGeom>
                <a:blipFill rotWithShape="0">
                  <a:blip r:embed="rId4"/>
                  <a:stretch>
                    <a:fillRect r="-50909"/>
                  </a:stretch>
                </a:blipFill>
                <a:ln>
                  <a:noFill/>
                </a:ln>
              </p:spPr>
              <p:txBody>
                <a:bodyPr/>
                <a:lstStyle/>
                <a:p>
                  <a:r>
                    <a:rPr lang="zh-CN" altLang="en-US">
                      <a:noFill/>
                    </a:rPr>
                    <a:t> </a:t>
                  </a:r>
                </a:p>
              </p:txBody>
            </p:sp>
          </mc:Fallback>
        </mc:AlternateContent>
        <p:sp>
          <p:nvSpPr>
            <p:cNvPr id="158" name="椭圆 157"/>
            <p:cNvSpPr/>
            <p:nvPr/>
          </p:nvSpPr>
          <p:spPr>
            <a:xfrm>
              <a:off x="4466855"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60" name="文本框 159"/>
                <p:cNvSpPr txBox="1"/>
                <p:nvPr/>
              </p:nvSpPr>
              <p:spPr>
                <a:xfrm>
                  <a:off x="4558927" y="5358360"/>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60" name="文本框 159"/>
                <p:cNvSpPr txBox="1">
                  <a:spLocks noRot="1" noChangeAspect="1" noMove="1" noResize="1" noEditPoints="1" noAdjustHandles="1" noChangeArrowheads="1" noChangeShapeType="1" noTextEdit="1"/>
                </p:cNvSpPr>
                <p:nvPr/>
              </p:nvSpPr>
              <p:spPr>
                <a:xfrm>
                  <a:off x="4558927" y="5358360"/>
                  <a:ext cx="391749" cy="338554"/>
                </a:xfrm>
                <a:prstGeom prst="rect">
                  <a:avLst/>
                </a:prstGeom>
                <a:blipFill rotWithShape="0">
                  <a:blip r:embed="rId5"/>
                  <a:stretch>
                    <a:fillRect/>
                  </a:stretch>
                </a:blipFill>
                <a:ln>
                  <a:noFill/>
                </a:ln>
              </p:spPr>
              <p:txBody>
                <a:bodyPr/>
                <a:lstStyle/>
                <a:p>
                  <a:r>
                    <a:rPr lang="zh-CN" altLang="en-US">
                      <a:noFill/>
                    </a:rPr>
                    <a:t> </a:t>
                  </a:r>
                </a:p>
              </p:txBody>
            </p:sp>
          </mc:Fallback>
        </mc:AlternateContent>
        <p:sp>
          <p:nvSpPr>
            <p:cNvPr id="185" name="文本框 184"/>
            <p:cNvSpPr txBox="1"/>
            <p:nvPr/>
          </p:nvSpPr>
          <p:spPr>
            <a:xfrm>
              <a:off x="2610313" y="5373576"/>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grpSp>
      <p:grpSp>
        <p:nvGrpSpPr>
          <p:cNvPr id="6" name="组 5"/>
          <p:cNvGrpSpPr/>
          <p:nvPr/>
        </p:nvGrpSpPr>
        <p:grpSpPr>
          <a:xfrm>
            <a:off x="1784422" y="3655064"/>
            <a:ext cx="3279765" cy="591754"/>
            <a:chOff x="1784422" y="3467496"/>
            <a:chExt cx="3279765" cy="591754"/>
          </a:xfrm>
        </p:grpSpPr>
        <p:sp>
          <p:nvSpPr>
            <p:cNvPr id="192" name="椭圆 191"/>
            <p:cNvSpPr/>
            <p:nvPr/>
          </p:nvSpPr>
          <p:spPr>
            <a:xfrm>
              <a:off x="1784422" y="3467496"/>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3" name="文本框 192"/>
                <p:cNvSpPr txBox="1"/>
                <p:nvPr/>
              </p:nvSpPr>
              <p:spPr>
                <a:xfrm>
                  <a:off x="1801406" y="3578478"/>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1801406" y="3578478"/>
                  <a:ext cx="239027" cy="338554"/>
                </a:xfrm>
                <a:prstGeom prst="rect">
                  <a:avLst/>
                </a:prstGeom>
                <a:blipFill rotWithShape="0">
                  <a:blip r:embed="rId6"/>
                  <a:stretch>
                    <a:fillRect r="-110256"/>
                  </a:stretch>
                </a:blipFill>
                <a:ln>
                  <a:noFill/>
                </a:ln>
              </p:spPr>
              <p:txBody>
                <a:bodyPr/>
                <a:lstStyle/>
                <a:p>
                  <a:r>
                    <a:rPr lang="zh-CN" altLang="en-US">
                      <a:noFill/>
                    </a:rPr>
                    <a:t> </a:t>
                  </a:r>
                </a:p>
              </p:txBody>
            </p:sp>
          </mc:Fallback>
        </mc:AlternateContent>
        <p:sp>
          <p:nvSpPr>
            <p:cNvPr id="194" name="椭圆 193"/>
            <p:cNvSpPr/>
            <p:nvPr/>
          </p:nvSpPr>
          <p:spPr>
            <a:xfrm>
              <a:off x="3156356" y="347169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5" name="文本框 194"/>
                <p:cNvSpPr txBox="1"/>
                <p:nvPr/>
              </p:nvSpPr>
              <p:spPr>
                <a:xfrm>
                  <a:off x="3199280" y="3565216"/>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95" name="文本框 194"/>
                <p:cNvSpPr txBox="1">
                  <a:spLocks noRot="1" noChangeAspect="1" noMove="1" noResize="1" noEditPoints="1" noAdjustHandles="1" noChangeArrowheads="1" noChangeShapeType="1" noTextEdit="1"/>
                </p:cNvSpPr>
                <p:nvPr/>
              </p:nvSpPr>
              <p:spPr>
                <a:xfrm>
                  <a:off x="3199280" y="3565216"/>
                  <a:ext cx="330361" cy="338554"/>
                </a:xfrm>
                <a:prstGeom prst="rect">
                  <a:avLst/>
                </a:prstGeom>
                <a:blipFill rotWithShape="0">
                  <a:blip r:embed="rId7"/>
                  <a:stretch>
                    <a:fillRect r="-48148"/>
                  </a:stretch>
                </a:blipFill>
                <a:ln>
                  <a:noFill/>
                </a:ln>
              </p:spPr>
              <p:txBody>
                <a:bodyPr/>
                <a:lstStyle/>
                <a:p>
                  <a:r>
                    <a:rPr lang="zh-CN" altLang="en-US">
                      <a:noFill/>
                    </a:rPr>
                    <a:t> </a:t>
                  </a:r>
                </a:p>
              </p:txBody>
            </p:sp>
          </mc:Fallback>
        </mc:AlternateContent>
        <p:sp>
          <p:nvSpPr>
            <p:cNvPr id="196" name="椭圆 195"/>
            <p:cNvSpPr/>
            <p:nvPr/>
          </p:nvSpPr>
          <p:spPr>
            <a:xfrm>
              <a:off x="4458533" y="3479488"/>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7" name="文本框 196"/>
                <p:cNvSpPr txBox="1"/>
                <p:nvPr/>
              </p:nvSpPr>
              <p:spPr>
                <a:xfrm>
                  <a:off x="4581591" y="3581047"/>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97" name="文本框 196"/>
                <p:cNvSpPr txBox="1">
                  <a:spLocks noRot="1" noChangeAspect="1" noMove="1" noResize="1" noEditPoints="1" noAdjustHandles="1" noChangeArrowheads="1" noChangeShapeType="1" noTextEdit="1"/>
                </p:cNvSpPr>
                <p:nvPr/>
              </p:nvSpPr>
              <p:spPr>
                <a:xfrm>
                  <a:off x="4581591" y="3581047"/>
                  <a:ext cx="391749" cy="338554"/>
                </a:xfrm>
                <a:prstGeom prst="rect">
                  <a:avLst/>
                </a:prstGeom>
                <a:blipFill rotWithShape="0">
                  <a:blip r:embed="rId8"/>
                  <a:stretch>
                    <a:fillRect/>
                  </a:stretch>
                </a:blipFill>
                <a:ln>
                  <a:noFill/>
                </a:ln>
              </p:spPr>
              <p:txBody>
                <a:bodyPr/>
                <a:lstStyle/>
                <a:p>
                  <a:r>
                    <a:rPr lang="zh-CN" altLang="en-US">
                      <a:noFill/>
                    </a:rPr>
                    <a:t> </a:t>
                  </a:r>
                </a:p>
              </p:txBody>
            </p:sp>
          </mc:Fallback>
        </mc:AlternateContent>
        <p:cxnSp>
          <p:nvCxnSpPr>
            <p:cNvPr id="204" name="直线箭头连接符 203"/>
            <p:cNvCxnSpPr/>
            <p:nvPr/>
          </p:nvCxnSpPr>
          <p:spPr>
            <a:xfrm flipV="1">
              <a:off x="3770699" y="3769369"/>
              <a:ext cx="687835" cy="6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2629613" y="3627857"/>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06" name="直线箭头连接符 205"/>
            <p:cNvCxnSpPr/>
            <p:nvPr/>
          </p:nvCxnSpPr>
          <p:spPr>
            <a:xfrm>
              <a:off x="2929673" y="3766942"/>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线箭头连接符 206"/>
            <p:cNvCxnSpPr/>
            <p:nvPr/>
          </p:nvCxnSpPr>
          <p:spPr>
            <a:xfrm flipV="1">
              <a:off x="2390075" y="3766787"/>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组 3"/>
          <p:cNvGrpSpPr/>
          <p:nvPr/>
        </p:nvGrpSpPr>
        <p:grpSpPr>
          <a:xfrm>
            <a:off x="1737621" y="4520944"/>
            <a:ext cx="3377467" cy="669361"/>
            <a:chOff x="1737621" y="4333376"/>
            <a:chExt cx="3377467" cy="669361"/>
          </a:xfrm>
        </p:grpSpPr>
        <p:sp>
          <p:nvSpPr>
            <p:cNvPr id="152" name="菱形 151"/>
            <p:cNvSpPr/>
            <p:nvPr/>
          </p:nvSpPr>
          <p:spPr>
            <a:xfrm>
              <a:off x="1737621"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4" name="文本框 153"/>
                <p:cNvSpPr txBox="1"/>
                <p:nvPr/>
              </p:nvSpPr>
              <p:spPr>
                <a:xfrm>
                  <a:off x="18142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4" name="文本框 153"/>
                <p:cNvSpPr txBox="1">
                  <a:spLocks noRot="1" noChangeAspect="1" noMove="1" noResize="1" noEditPoints="1" noAdjustHandles="1" noChangeArrowheads="1" noChangeShapeType="1" noTextEdit="1"/>
                </p:cNvSpPr>
                <p:nvPr/>
              </p:nvSpPr>
              <p:spPr>
                <a:xfrm>
                  <a:off x="1814202" y="4494113"/>
                  <a:ext cx="473450" cy="338554"/>
                </a:xfrm>
                <a:prstGeom prst="rect">
                  <a:avLst/>
                </a:prstGeom>
                <a:blipFill rotWithShape="0">
                  <a:blip r:embed="rId9"/>
                  <a:stretch>
                    <a:fillRect r="-9091"/>
                  </a:stretch>
                </a:blipFill>
                <a:ln>
                  <a:noFill/>
                </a:ln>
              </p:spPr>
              <p:txBody>
                <a:bodyPr/>
                <a:lstStyle/>
                <a:p>
                  <a:r>
                    <a:rPr lang="zh-CN" altLang="en-US">
                      <a:noFill/>
                    </a:rPr>
                    <a:t> </a:t>
                  </a:r>
                </a:p>
              </p:txBody>
            </p:sp>
          </mc:Fallback>
        </mc:AlternateContent>
        <p:sp>
          <p:nvSpPr>
            <p:cNvPr id="156" name="菱形 155"/>
            <p:cNvSpPr/>
            <p:nvPr/>
          </p:nvSpPr>
          <p:spPr>
            <a:xfrm>
              <a:off x="3113946"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159" name="菱形 158"/>
            <p:cNvSpPr/>
            <p:nvPr/>
          </p:nvSpPr>
          <p:spPr>
            <a:xfrm>
              <a:off x="4415833"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167" name="直线箭头连接符 166"/>
            <p:cNvCxnSpPr>
              <a:stCxn id="152" idx="3"/>
            </p:cNvCxnSpPr>
            <p:nvPr/>
          </p:nvCxnSpPr>
          <p:spPr>
            <a:xfrm>
              <a:off x="2436876" y="466805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线箭头连接符 167"/>
            <p:cNvCxnSpPr/>
            <p:nvPr/>
          </p:nvCxnSpPr>
          <p:spPr>
            <a:xfrm>
              <a:off x="3813201" y="4668056"/>
              <a:ext cx="602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6" name="文本框 185"/>
            <p:cNvSpPr txBox="1"/>
            <p:nvPr/>
          </p:nvSpPr>
          <p:spPr>
            <a:xfrm>
              <a:off x="2634187" y="453535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187" name="直线箭头连接符 186"/>
            <p:cNvCxnSpPr/>
            <p:nvPr/>
          </p:nvCxnSpPr>
          <p:spPr>
            <a:xfrm>
              <a:off x="2906577" y="4666073"/>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2" name="文本框 211"/>
                <p:cNvSpPr txBox="1"/>
                <p:nvPr/>
              </p:nvSpPr>
              <p:spPr>
                <a:xfrm>
                  <a:off x="31625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12" name="文本框 211"/>
                <p:cNvSpPr txBox="1">
                  <a:spLocks noRot="1" noChangeAspect="1" noMove="1" noResize="1" noEditPoints="1" noAdjustHandles="1" noChangeArrowheads="1" noChangeShapeType="1" noTextEdit="1"/>
                </p:cNvSpPr>
                <p:nvPr/>
              </p:nvSpPr>
              <p:spPr>
                <a:xfrm>
                  <a:off x="3162502" y="4494113"/>
                  <a:ext cx="473450" cy="338554"/>
                </a:xfrm>
                <a:prstGeom prst="rect">
                  <a:avLst/>
                </a:prstGeom>
                <a:blipFill rotWithShape="0">
                  <a:blip r:embed="rId10"/>
                  <a:stretch>
                    <a:fillRect r="-649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4558843" y="449740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13" name="文本框 212"/>
                <p:cNvSpPr txBox="1">
                  <a:spLocks noRot="1" noChangeAspect="1" noMove="1" noResize="1" noEditPoints="1" noAdjustHandles="1" noChangeArrowheads="1" noChangeShapeType="1" noTextEdit="1"/>
                </p:cNvSpPr>
                <p:nvPr/>
              </p:nvSpPr>
              <p:spPr>
                <a:xfrm>
                  <a:off x="4558843" y="4497403"/>
                  <a:ext cx="473450" cy="338554"/>
                </a:xfrm>
                <a:prstGeom prst="rect">
                  <a:avLst/>
                </a:prstGeom>
                <a:blipFill rotWithShape="0">
                  <a:blip r:embed="rId11"/>
                  <a:stretch>
                    <a:fillRect/>
                  </a:stretch>
                </a:blipFill>
                <a:ln>
                  <a:noFill/>
                </a:ln>
              </p:spPr>
              <p:txBody>
                <a:bodyPr/>
                <a:lstStyle/>
                <a:p>
                  <a:r>
                    <a:rPr lang="zh-CN" altLang="en-US">
                      <a:noFill/>
                    </a:rPr>
                    <a:t> </a:t>
                  </a:r>
                </a:p>
              </p:txBody>
            </p:sp>
          </mc:Fallback>
        </mc:AlternateContent>
      </p:grpSp>
      <p:grpSp>
        <p:nvGrpSpPr>
          <p:cNvPr id="7" name="组 6"/>
          <p:cNvGrpSpPr/>
          <p:nvPr/>
        </p:nvGrpSpPr>
        <p:grpSpPr>
          <a:xfrm>
            <a:off x="2082801" y="3429625"/>
            <a:ext cx="2675886" cy="228589"/>
            <a:chOff x="2082801" y="3242057"/>
            <a:chExt cx="2675886" cy="228589"/>
          </a:xfrm>
        </p:grpSpPr>
        <p:cxnSp>
          <p:nvCxnSpPr>
            <p:cNvPr id="235" name="直线箭头连接符 234"/>
            <p:cNvCxnSpPr/>
            <p:nvPr/>
          </p:nvCxnSpPr>
          <p:spPr>
            <a:xfrm flipH="1" flipV="1">
              <a:off x="2082801" y="3250808"/>
              <a:ext cx="6087" cy="219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线箭头连接符 235"/>
            <p:cNvCxnSpPr/>
            <p:nvPr/>
          </p:nvCxnSpPr>
          <p:spPr>
            <a:xfrm flipH="1" flipV="1">
              <a:off x="3469588" y="3242057"/>
              <a:ext cx="4313" cy="22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线箭头连接符 236"/>
            <p:cNvCxnSpPr/>
            <p:nvPr/>
          </p:nvCxnSpPr>
          <p:spPr>
            <a:xfrm flipH="1" flipV="1">
              <a:off x="4754801" y="3246974"/>
              <a:ext cx="3886" cy="22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组 8"/>
          <p:cNvGrpSpPr/>
          <p:nvPr/>
        </p:nvGrpSpPr>
        <p:grpSpPr>
          <a:xfrm>
            <a:off x="2072457" y="2476077"/>
            <a:ext cx="2689658" cy="292938"/>
            <a:chOff x="2072457" y="2288509"/>
            <a:chExt cx="2689658" cy="292938"/>
          </a:xfrm>
        </p:grpSpPr>
        <p:cxnSp>
          <p:nvCxnSpPr>
            <p:cNvPr id="238" name="直线箭头连接符 237"/>
            <p:cNvCxnSpPr/>
            <p:nvPr/>
          </p:nvCxnSpPr>
          <p:spPr>
            <a:xfrm flipH="1" flipV="1">
              <a:off x="2072457" y="2288509"/>
              <a:ext cx="10344" cy="29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线箭头连接符 238"/>
            <p:cNvCxnSpPr/>
            <p:nvPr/>
          </p:nvCxnSpPr>
          <p:spPr>
            <a:xfrm flipH="1" flipV="1">
              <a:off x="3463291" y="2313373"/>
              <a:ext cx="6297" cy="259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线箭头连接符 239"/>
            <p:cNvCxnSpPr/>
            <p:nvPr/>
          </p:nvCxnSpPr>
          <p:spPr>
            <a:xfrm flipV="1">
              <a:off x="4762115" y="2288509"/>
              <a:ext cx="0" cy="29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组 9"/>
          <p:cNvGrpSpPr/>
          <p:nvPr/>
        </p:nvGrpSpPr>
        <p:grpSpPr>
          <a:xfrm>
            <a:off x="1769631" y="1896315"/>
            <a:ext cx="3295311" cy="604626"/>
            <a:chOff x="1769631" y="1708747"/>
            <a:chExt cx="3295311" cy="604626"/>
          </a:xfrm>
        </p:grpSpPr>
        <p:sp>
          <p:nvSpPr>
            <p:cNvPr id="246" name="椭圆 245"/>
            <p:cNvSpPr/>
            <p:nvPr/>
          </p:nvSpPr>
          <p:spPr>
            <a:xfrm>
              <a:off x="1769631" y="1708747"/>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7" name="文本框 246"/>
                <p:cNvSpPr txBox="1"/>
                <p:nvPr/>
              </p:nvSpPr>
              <p:spPr>
                <a:xfrm>
                  <a:off x="1809757" y="180164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47" name="文本框 246"/>
                <p:cNvSpPr txBox="1">
                  <a:spLocks noRot="1" noChangeAspect="1" noMove="1" noResize="1" noEditPoints="1" noAdjustHandles="1" noChangeArrowheads="1" noChangeShapeType="1" noTextEdit="1"/>
                </p:cNvSpPr>
                <p:nvPr/>
              </p:nvSpPr>
              <p:spPr>
                <a:xfrm>
                  <a:off x="1809757" y="1801649"/>
                  <a:ext cx="239027" cy="338554"/>
                </a:xfrm>
                <a:prstGeom prst="rect">
                  <a:avLst/>
                </a:prstGeom>
                <a:blipFill rotWithShape="0">
                  <a:blip r:embed="rId12"/>
                  <a:stretch>
                    <a:fillRect r="-135897"/>
                  </a:stretch>
                </a:blipFill>
                <a:ln>
                  <a:noFill/>
                </a:ln>
              </p:spPr>
              <p:txBody>
                <a:bodyPr/>
                <a:lstStyle/>
                <a:p>
                  <a:r>
                    <a:rPr lang="zh-CN" altLang="en-US">
                      <a:noFill/>
                    </a:rPr>
                    <a:t> </a:t>
                  </a:r>
                </a:p>
              </p:txBody>
            </p:sp>
          </mc:Fallback>
        </mc:AlternateContent>
        <p:sp>
          <p:nvSpPr>
            <p:cNvPr id="248" name="椭圆 247"/>
            <p:cNvSpPr/>
            <p:nvPr/>
          </p:nvSpPr>
          <p:spPr>
            <a:xfrm>
              <a:off x="3160463" y="173361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9" name="文本框 248"/>
                <p:cNvSpPr txBox="1"/>
                <p:nvPr/>
              </p:nvSpPr>
              <p:spPr>
                <a:xfrm>
                  <a:off x="3166910" y="1819361"/>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49" name="文本框 248"/>
                <p:cNvSpPr txBox="1">
                  <a:spLocks noRot="1" noChangeAspect="1" noMove="1" noResize="1" noEditPoints="1" noAdjustHandles="1" noChangeArrowheads="1" noChangeShapeType="1" noTextEdit="1"/>
                </p:cNvSpPr>
                <p:nvPr/>
              </p:nvSpPr>
              <p:spPr>
                <a:xfrm>
                  <a:off x="3166910" y="1819361"/>
                  <a:ext cx="330361" cy="338554"/>
                </a:xfrm>
                <a:prstGeom prst="rect">
                  <a:avLst/>
                </a:prstGeom>
                <a:blipFill rotWithShape="0">
                  <a:blip r:embed="rId13"/>
                  <a:stretch>
                    <a:fillRect r="-66667"/>
                  </a:stretch>
                </a:blipFill>
                <a:ln>
                  <a:noFill/>
                </a:ln>
              </p:spPr>
              <p:txBody>
                <a:bodyPr/>
                <a:lstStyle/>
                <a:p>
                  <a:r>
                    <a:rPr lang="zh-CN" altLang="en-US">
                      <a:noFill/>
                    </a:rPr>
                    <a:t> </a:t>
                  </a:r>
                </a:p>
              </p:txBody>
            </p:sp>
          </mc:Fallback>
        </mc:AlternateContent>
        <p:sp>
          <p:nvSpPr>
            <p:cNvPr id="250" name="椭圆 249"/>
            <p:cNvSpPr/>
            <p:nvPr/>
          </p:nvSpPr>
          <p:spPr>
            <a:xfrm>
              <a:off x="4459288" y="170874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51" name="文本框 250"/>
                <p:cNvSpPr txBox="1"/>
                <p:nvPr/>
              </p:nvSpPr>
              <p:spPr>
                <a:xfrm>
                  <a:off x="4587392" y="1835165"/>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51" name="文本框 250"/>
                <p:cNvSpPr txBox="1">
                  <a:spLocks noRot="1" noChangeAspect="1" noMove="1" noResize="1" noEditPoints="1" noAdjustHandles="1" noChangeArrowheads="1" noChangeShapeType="1" noTextEdit="1"/>
                </p:cNvSpPr>
                <p:nvPr/>
              </p:nvSpPr>
              <p:spPr>
                <a:xfrm>
                  <a:off x="4587392" y="1835165"/>
                  <a:ext cx="391749" cy="338554"/>
                </a:xfrm>
                <a:prstGeom prst="rect">
                  <a:avLst/>
                </a:prstGeom>
                <a:blipFill rotWithShape="0">
                  <a:blip r:embed="rId14"/>
                  <a:stretch>
                    <a:fillRect/>
                  </a:stretch>
                </a:blipFill>
                <a:ln>
                  <a:noFill/>
                </a:ln>
              </p:spPr>
              <p:txBody>
                <a:bodyPr/>
                <a:lstStyle/>
                <a:p>
                  <a:r>
                    <a:rPr lang="zh-CN" altLang="en-US">
                      <a:noFill/>
                    </a:rPr>
                    <a:t> </a:t>
                  </a:r>
                </a:p>
              </p:txBody>
            </p:sp>
          </mc:Fallback>
        </mc:AlternateContent>
        <p:sp>
          <p:nvSpPr>
            <p:cNvPr id="252" name="文本框 251"/>
            <p:cNvSpPr txBox="1"/>
            <p:nvPr/>
          </p:nvSpPr>
          <p:spPr>
            <a:xfrm>
              <a:off x="2644892" y="1906464"/>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grpSp>
      <p:grpSp>
        <p:nvGrpSpPr>
          <p:cNvPr id="8" name="组 7"/>
          <p:cNvGrpSpPr/>
          <p:nvPr/>
        </p:nvGrpSpPr>
        <p:grpSpPr>
          <a:xfrm>
            <a:off x="1733174" y="2760264"/>
            <a:ext cx="3378568" cy="678111"/>
            <a:chOff x="1733174" y="2572696"/>
            <a:chExt cx="3378568" cy="678111"/>
          </a:xfrm>
        </p:grpSpPr>
        <p:sp>
          <p:nvSpPr>
            <p:cNvPr id="227" name="菱形 226"/>
            <p:cNvSpPr/>
            <p:nvPr/>
          </p:nvSpPr>
          <p:spPr>
            <a:xfrm>
              <a:off x="1733174" y="258144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0" name="菱形 229"/>
            <p:cNvSpPr/>
            <p:nvPr/>
          </p:nvSpPr>
          <p:spPr>
            <a:xfrm>
              <a:off x="3119959" y="257269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3" name="菱形 232"/>
            <p:cNvSpPr/>
            <p:nvPr/>
          </p:nvSpPr>
          <p:spPr>
            <a:xfrm>
              <a:off x="4412487" y="2578553"/>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241" name="直线箭头连接符 240"/>
            <p:cNvCxnSpPr>
              <a:endCxn id="233" idx="1"/>
            </p:cNvCxnSpPr>
            <p:nvPr/>
          </p:nvCxnSpPr>
          <p:spPr>
            <a:xfrm>
              <a:off x="3819215" y="2907376"/>
              <a:ext cx="593272" cy="5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3" name="文本框 242"/>
            <p:cNvSpPr txBox="1"/>
            <p:nvPr/>
          </p:nvSpPr>
          <p:spPr>
            <a:xfrm>
              <a:off x="2638607" y="277721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44" name="直线箭头连接符 243"/>
            <p:cNvCxnSpPr/>
            <p:nvPr/>
          </p:nvCxnSpPr>
          <p:spPr>
            <a:xfrm>
              <a:off x="2443003" y="290737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线箭头连接符 244"/>
            <p:cNvCxnSpPr/>
            <p:nvPr/>
          </p:nvCxnSpPr>
          <p:spPr>
            <a:xfrm>
              <a:off x="2898721" y="2907376"/>
              <a:ext cx="221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6" name="文本框 255"/>
                <p:cNvSpPr txBox="1"/>
                <p:nvPr/>
              </p:nvSpPr>
              <p:spPr>
                <a:xfrm>
                  <a:off x="1781325" y="2727152"/>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56" name="文本框 255"/>
                <p:cNvSpPr txBox="1">
                  <a:spLocks noRot="1" noChangeAspect="1" noMove="1" noResize="1" noEditPoints="1" noAdjustHandles="1" noChangeArrowheads="1" noChangeShapeType="1" noTextEdit="1"/>
                </p:cNvSpPr>
                <p:nvPr/>
              </p:nvSpPr>
              <p:spPr>
                <a:xfrm>
                  <a:off x="1781325" y="2727152"/>
                  <a:ext cx="473450" cy="338554"/>
                </a:xfrm>
                <a:prstGeom prst="rect">
                  <a:avLst/>
                </a:prstGeom>
                <a:blipFill rotWithShape="0">
                  <a:blip r:embed="rId15"/>
                  <a:stretch>
                    <a:fillRect r="-1153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7" name="文本框 256"/>
                <p:cNvSpPr txBox="1"/>
                <p:nvPr/>
              </p:nvSpPr>
              <p:spPr>
                <a:xfrm>
                  <a:off x="3137231" y="2741914"/>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57" name="文本框 256"/>
                <p:cNvSpPr txBox="1">
                  <a:spLocks noRot="1" noChangeAspect="1" noMove="1" noResize="1" noEditPoints="1" noAdjustHandles="1" noChangeArrowheads="1" noChangeShapeType="1" noTextEdit="1"/>
                </p:cNvSpPr>
                <p:nvPr/>
              </p:nvSpPr>
              <p:spPr>
                <a:xfrm>
                  <a:off x="3137231" y="2741914"/>
                  <a:ext cx="473450" cy="338554"/>
                </a:xfrm>
                <a:prstGeom prst="rect">
                  <a:avLst/>
                </a:prstGeom>
                <a:blipFill rotWithShape="0">
                  <a:blip r:embed="rId16"/>
                  <a:stretch>
                    <a:fillRect r="-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8" name="文本框 257"/>
                <p:cNvSpPr txBox="1"/>
                <p:nvPr/>
              </p:nvSpPr>
              <p:spPr>
                <a:xfrm>
                  <a:off x="4545003" y="2734458"/>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sub>
                        </m:sSub>
                      </m:oMath>
                    </m:oMathPara>
                  </a14:m>
                  <a:endParaRPr kumimoji="1" lang="zh-CN" altLang="en-US" sz="1600" dirty="0"/>
                </a:p>
              </p:txBody>
            </p:sp>
          </mc:Choice>
          <mc:Fallback xmlns="">
            <p:sp>
              <p:nvSpPr>
                <p:cNvPr id="258" name="文本框 257"/>
                <p:cNvSpPr txBox="1">
                  <a:spLocks noRot="1" noChangeAspect="1" noMove="1" noResize="1" noEditPoints="1" noAdjustHandles="1" noChangeArrowheads="1" noChangeShapeType="1" noTextEdit="1"/>
                </p:cNvSpPr>
                <p:nvPr/>
              </p:nvSpPr>
              <p:spPr>
                <a:xfrm>
                  <a:off x="4545003" y="2734458"/>
                  <a:ext cx="473450" cy="338554"/>
                </a:xfrm>
                <a:prstGeom prst="rect">
                  <a:avLst/>
                </a:prstGeom>
                <a:blipFill rotWithShape="0">
                  <a:blip r:embed="rId17"/>
                  <a:stretch>
                    <a:fillRect/>
                  </a:stretch>
                </a:blipFill>
                <a:ln>
                  <a:noFill/>
                </a:ln>
              </p:spPr>
              <p:txBody>
                <a:bodyPr/>
                <a:lstStyle/>
                <a:p>
                  <a:r>
                    <a:rPr lang="zh-CN" altLang="en-US">
                      <a:noFill/>
                    </a:rPr>
                    <a:t> </a:t>
                  </a:r>
                </a:p>
              </p:txBody>
            </p:sp>
          </mc:Fallback>
        </mc:AlternateContent>
      </p:grpSp>
      <p:sp>
        <p:nvSpPr>
          <p:cNvPr id="263" name="文本框 262"/>
          <p:cNvSpPr txBox="1"/>
          <p:nvPr/>
        </p:nvSpPr>
        <p:spPr>
          <a:xfrm>
            <a:off x="6589890" y="5516341"/>
            <a:ext cx="3325075" cy="400110"/>
          </a:xfrm>
          <a:prstGeom prst="rect">
            <a:avLst/>
          </a:prstGeom>
          <a:noFill/>
        </p:spPr>
        <p:txBody>
          <a:bodyPr wrap="square" rtlCol="0">
            <a:spAutoFit/>
          </a:bodyPr>
          <a:lstStyle/>
          <a:p>
            <a:r>
              <a:rPr kumimoji="1" lang="en-US" altLang="zh-CN" sz="2000" dirty="0"/>
              <a:t>Input</a:t>
            </a:r>
            <a:r>
              <a:rPr kumimoji="1" lang="zh-CN" altLang="en-US" sz="2000" dirty="0"/>
              <a:t> </a:t>
            </a:r>
            <a:r>
              <a:rPr kumimoji="1" lang="en-US" altLang="zh-CN" sz="2000" dirty="0"/>
              <a:t>Sequence</a:t>
            </a:r>
            <a:r>
              <a:rPr kumimoji="1" lang="zh-CN" altLang="en-US" sz="2000" dirty="0"/>
              <a:t> </a:t>
            </a:r>
            <a:r>
              <a:rPr kumimoji="1" lang="en-US" altLang="zh-CN" sz="2000" dirty="0"/>
              <a:t>data</a:t>
            </a:r>
            <a:endParaRPr kumimoji="1" lang="zh-CN" altLang="en-US" sz="2000" dirty="0"/>
          </a:p>
        </p:txBody>
      </p:sp>
      <p:sp>
        <p:nvSpPr>
          <p:cNvPr id="264" name="文本框 263"/>
          <p:cNvSpPr txBox="1"/>
          <p:nvPr/>
        </p:nvSpPr>
        <p:spPr>
          <a:xfrm>
            <a:off x="6589890" y="4705150"/>
            <a:ext cx="5297310" cy="400110"/>
          </a:xfrm>
          <a:prstGeom prst="rect">
            <a:avLst/>
          </a:prstGeom>
          <a:noFill/>
        </p:spPr>
        <p:txBody>
          <a:bodyPr wrap="square" rtlCol="0">
            <a:spAutoFit/>
          </a:bodyPr>
          <a:lstStyle/>
          <a:p>
            <a:r>
              <a:rPr kumimoji="1" lang="en-US" altLang="zh-CN" sz="2000" dirty="0"/>
              <a:t>GRU</a:t>
            </a:r>
            <a:r>
              <a:rPr kumimoji="1" lang="zh-CN" altLang="en-US" sz="2000" dirty="0"/>
              <a:t> </a:t>
            </a:r>
            <a:r>
              <a:rPr kumimoji="1" lang="en-US" altLang="zh-CN" sz="2000" dirty="0"/>
              <a:t>cells</a:t>
            </a:r>
            <a:r>
              <a:rPr kumimoji="1" lang="zh-CN" altLang="en-US" sz="2000" dirty="0"/>
              <a:t> </a:t>
            </a:r>
            <a:r>
              <a:rPr kumimoji="1" lang="en-US" altLang="zh-CN" sz="2000" dirty="0"/>
              <a:t>for</a:t>
            </a:r>
            <a:r>
              <a:rPr kumimoji="1" lang="zh-CN" altLang="en-US" sz="2000" dirty="0"/>
              <a:t> </a:t>
            </a:r>
            <a:r>
              <a:rPr kumimoji="1" lang="en-US" altLang="zh-CN" sz="2000" dirty="0"/>
              <a:t>capturing</a:t>
            </a:r>
            <a:r>
              <a:rPr kumimoji="1" lang="zh-CN" altLang="en-US" sz="2000" dirty="0"/>
              <a:t> </a:t>
            </a:r>
            <a:r>
              <a:rPr kumimoji="1" lang="en-US" altLang="zh-CN" sz="2000" dirty="0"/>
              <a:t>temporal</a:t>
            </a:r>
            <a:r>
              <a:rPr kumimoji="1" lang="zh-CN" altLang="en-US" sz="2000" dirty="0"/>
              <a:t> </a:t>
            </a:r>
            <a:r>
              <a:rPr kumimoji="1" lang="en-US" altLang="zh-CN" sz="2000" dirty="0"/>
              <a:t>dependence</a:t>
            </a:r>
            <a:endParaRPr kumimoji="1" lang="zh-CN" altLang="en-US" sz="2000" dirty="0"/>
          </a:p>
        </p:txBody>
      </p:sp>
      <p:sp>
        <p:nvSpPr>
          <p:cNvPr id="265" name="文本框 264"/>
          <p:cNvSpPr txBox="1"/>
          <p:nvPr/>
        </p:nvSpPr>
        <p:spPr>
          <a:xfrm>
            <a:off x="6589889" y="3744890"/>
            <a:ext cx="5297310" cy="400110"/>
          </a:xfrm>
          <a:prstGeom prst="rect">
            <a:avLst/>
          </a:prstGeom>
          <a:noFill/>
        </p:spPr>
        <p:txBody>
          <a:bodyPr wrap="square" rtlCol="0">
            <a:spAutoFit/>
          </a:bodyPr>
          <a:lstStyle/>
          <a:p>
            <a:r>
              <a:rPr kumimoji="1" lang="en-US" altLang="zh-CN" sz="2000" dirty="0"/>
              <a:t>Stochastic</a:t>
            </a:r>
            <a:r>
              <a:rPr kumimoji="1" lang="zh-CN" altLang="en-US" sz="2000" dirty="0"/>
              <a:t> </a:t>
            </a:r>
            <a:r>
              <a:rPr kumimoji="1" lang="en-US" altLang="zh-CN" sz="2000" dirty="0"/>
              <a:t>cells</a:t>
            </a:r>
            <a:r>
              <a:rPr kumimoji="1" lang="zh-CN" altLang="en-US" sz="2000" dirty="0"/>
              <a:t> </a:t>
            </a:r>
            <a:r>
              <a:rPr kumimoji="1" lang="en-US" altLang="zh-CN" sz="2000" dirty="0"/>
              <a:t>for</a:t>
            </a:r>
            <a:r>
              <a:rPr kumimoji="1" lang="zh-CN" altLang="en-US" sz="2000" dirty="0"/>
              <a:t> </a:t>
            </a:r>
            <a:r>
              <a:rPr kumimoji="1" lang="en-US" altLang="zh-CN" sz="2000" dirty="0"/>
              <a:t>modeling</a:t>
            </a:r>
            <a:r>
              <a:rPr kumimoji="1" lang="zh-CN" altLang="en-US" sz="2000" dirty="0"/>
              <a:t> </a:t>
            </a:r>
            <a:r>
              <a:rPr kumimoji="1" lang="en-US" altLang="zh-CN" sz="2000" dirty="0"/>
              <a:t>data</a:t>
            </a:r>
            <a:r>
              <a:rPr kumimoji="1" lang="zh-CN" altLang="en-US" sz="2000" dirty="0"/>
              <a:t> </a:t>
            </a:r>
            <a:r>
              <a:rPr kumimoji="1" lang="en-US" altLang="zh-CN" sz="2000" dirty="0"/>
              <a:t>distribution</a:t>
            </a:r>
            <a:endParaRPr kumimoji="1" lang="zh-CN" altLang="en-US" sz="2000" dirty="0"/>
          </a:p>
        </p:txBody>
      </p:sp>
      <p:sp>
        <p:nvSpPr>
          <p:cNvPr id="266" name="文本框 265"/>
          <p:cNvSpPr txBox="1"/>
          <p:nvPr/>
        </p:nvSpPr>
        <p:spPr>
          <a:xfrm>
            <a:off x="6589889" y="2883859"/>
            <a:ext cx="5297310" cy="400110"/>
          </a:xfrm>
          <a:prstGeom prst="rect">
            <a:avLst/>
          </a:prstGeom>
          <a:noFill/>
        </p:spPr>
        <p:txBody>
          <a:bodyPr wrap="square" rtlCol="0">
            <a:spAutoFit/>
          </a:bodyPr>
          <a:lstStyle/>
          <a:p>
            <a:r>
              <a:rPr kumimoji="1" lang="en-US" altLang="zh-CN" sz="2000" dirty="0"/>
              <a:t>GRU</a:t>
            </a:r>
            <a:r>
              <a:rPr kumimoji="1" lang="zh-CN" altLang="en-US" sz="2000" dirty="0"/>
              <a:t> </a:t>
            </a:r>
            <a:r>
              <a:rPr kumimoji="1" lang="en-US" altLang="zh-CN" sz="2000" dirty="0"/>
              <a:t>cells</a:t>
            </a:r>
            <a:r>
              <a:rPr kumimoji="1" lang="zh-CN" altLang="en-US" sz="2000" dirty="0"/>
              <a:t> </a:t>
            </a:r>
            <a:r>
              <a:rPr kumimoji="1" lang="en-US" altLang="zh-CN" sz="2000" dirty="0"/>
              <a:t>for</a:t>
            </a:r>
            <a:r>
              <a:rPr kumimoji="1" lang="zh-CN" altLang="en-US" sz="2000" dirty="0"/>
              <a:t> </a:t>
            </a:r>
            <a:r>
              <a:rPr kumimoji="1" lang="en-US" altLang="zh-CN" sz="2000" dirty="0"/>
              <a:t>capturing</a:t>
            </a:r>
            <a:r>
              <a:rPr kumimoji="1" lang="zh-CN" altLang="en-US" sz="2000" dirty="0"/>
              <a:t> </a:t>
            </a:r>
            <a:r>
              <a:rPr kumimoji="1" lang="en-US" altLang="zh-CN" sz="2000" dirty="0"/>
              <a:t>temporal</a:t>
            </a:r>
            <a:r>
              <a:rPr kumimoji="1" lang="zh-CN" altLang="en-US" sz="2000" dirty="0"/>
              <a:t> </a:t>
            </a:r>
            <a:r>
              <a:rPr kumimoji="1" lang="en-US" altLang="zh-CN" sz="2000" dirty="0"/>
              <a:t>dependence</a:t>
            </a:r>
            <a:endParaRPr kumimoji="1" lang="zh-CN" altLang="en-US" sz="2000" dirty="0"/>
          </a:p>
        </p:txBody>
      </p:sp>
      <p:sp>
        <p:nvSpPr>
          <p:cNvPr id="267" name="文本框 266"/>
          <p:cNvSpPr txBox="1"/>
          <p:nvPr/>
        </p:nvSpPr>
        <p:spPr>
          <a:xfrm>
            <a:off x="6589889" y="1968007"/>
            <a:ext cx="3325075" cy="400110"/>
          </a:xfrm>
          <a:prstGeom prst="rect">
            <a:avLst/>
          </a:prstGeom>
          <a:noFill/>
        </p:spPr>
        <p:txBody>
          <a:bodyPr wrap="square" rtlCol="0">
            <a:spAutoFit/>
          </a:bodyPr>
          <a:lstStyle/>
          <a:p>
            <a:r>
              <a:rPr kumimoji="1" lang="en-US" altLang="zh-CN" sz="2000" dirty="0"/>
              <a:t>Reconstructed</a:t>
            </a:r>
            <a:r>
              <a:rPr kumimoji="1" lang="zh-CN" altLang="en-US" sz="2000" dirty="0"/>
              <a:t> </a:t>
            </a:r>
            <a:r>
              <a:rPr kumimoji="1" lang="en-US" altLang="zh-CN" sz="2000" dirty="0"/>
              <a:t>data</a:t>
            </a:r>
            <a:endParaRPr kumimoji="1" lang="zh-CN" altLang="en-US" sz="2000" dirty="0"/>
          </a:p>
        </p:txBody>
      </p:sp>
      <p:sp>
        <p:nvSpPr>
          <p:cNvPr id="268" name="右箭头 267"/>
          <p:cNvSpPr/>
          <p:nvPr/>
        </p:nvSpPr>
        <p:spPr>
          <a:xfrm>
            <a:off x="5633357" y="5561144"/>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p:sp>
        <p:nvSpPr>
          <p:cNvPr id="269" name="右箭头 268"/>
          <p:cNvSpPr/>
          <p:nvPr/>
        </p:nvSpPr>
        <p:spPr>
          <a:xfrm>
            <a:off x="5633356" y="4722923"/>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p:sp>
        <p:nvSpPr>
          <p:cNvPr id="270" name="右箭头 269"/>
          <p:cNvSpPr/>
          <p:nvPr/>
        </p:nvSpPr>
        <p:spPr>
          <a:xfrm>
            <a:off x="5633355" y="3815425"/>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p:sp>
        <p:nvSpPr>
          <p:cNvPr id="271" name="右箭头 270"/>
          <p:cNvSpPr/>
          <p:nvPr/>
        </p:nvSpPr>
        <p:spPr>
          <a:xfrm>
            <a:off x="5633355" y="2938404"/>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p:sp>
        <p:nvSpPr>
          <p:cNvPr id="272" name="右箭头 271"/>
          <p:cNvSpPr/>
          <p:nvPr/>
        </p:nvSpPr>
        <p:spPr>
          <a:xfrm>
            <a:off x="5633354" y="2023687"/>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16</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Model</a:t>
            </a:r>
            <a:r>
              <a:rPr kumimoji="1" lang="zh-CN" altLang="en-US" sz="4000" dirty="0"/>
              <a:t> </a:t>
            </a:r>
            <a:r>
              <a:rPr kumimoji="1" lang="en-US" altLang="zh-CN" sz="4000" dirty="0"/>
              <a:t>Architecture</a:t>
            </a:r>
            <a:r>
              <a:rPr kumimoji="1" lang="zh-CN" altLang="en-US" sz="4000" dirty="0"/>
              <a:t> </a:t>
            </a:r>
            <a:r>
              <a:rPr kumimoji="1" lang="en-US" altLang="zh-CN" sz="4000" dirty="0"/>
              <a:t>of</a:t>
            </a:r>
            <a:r>
              <a:rPr kumimoji="1" lang="zh-CN" altLang="en-US" sz="4000" dirty="0"/>
              <a:t> </a:t>
            </a:r>
            <a:r>
              <a:rPr kumimoji="1" lang="en-US" altLang="zh-CN" sz="4000" dirty="0" err="1"/>
              <a:t>OmniAnomaly</a:t>
            </a:r>
            <a:endParaRPr kumimoji="1" lang="zh-CN" altLang="en-US" sz="4000" dirty="0"/>
          </a:p>
        </p:txBody>
      </p:sp>
    </p:spTree>
    <p:extLst>
      <p:ext uri="{BB962C8B-B14F-4D97-AF65-F5344CB8AC3E}">
        <p14:creationId xmlns:p14="http://schemas.microsoft.com/office/powerpoint/2010/main" val="110784568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68"/>
                                        </p:tgtEl>
                                        <p:attrNameLst>
                                          <p:attrName>style.visibility</p:attrName>
                                        </p:attrNameLst>
                                      </p:cBhvr>
                                      <p:to>
                                        <p:strVal val="visible"/>
                                      </p:to>
                                    </p:set>
                                    <p:animEffect transition="in" filter="strips(downLeft)">
                                      <p:cBhvr>
                                        <p:cTn id="13" dur="500"/>
                                        <p:tgtEl>
                                          <p:spTgt spid="26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63"/>
                                        </p:tgtEl>
                                        <p:attrNameLst>
                                          <p:attrName>style.visibility</p:attrName>
                                        </p:attrNameLst>
                                      </p:cBhvr>
                                      <p:to>
                                        <p:strVal val="visible"/>
                                      </p:to>
                                    </p:set>
                                    <p:animEffect transition="in" filter="strips(downLeft)">
                                      <p:cBhvr>
                                        <p:cTn id="18" dur="500"/>
                                        <p:tgtEl>
                                          <p:spTgt spid="26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69"/>
                                        </p:tgtEl>
                                        <p:attrNameLst>
                                          <p:attrName>style.visibility</p:attrName>
                                        </p:attrNameLst>
                                      </p:cBhvr>
                                      <p:to>
                                        <p:strVal val="visible"/>
                                      </p:to>
                                    </p:set>
                                    <p:animEffect transition="in" filter="strips(downLeft)">
                                      <p:cBhvr>
                                        <p:cTn id="35" dur="500"/>
                                        <p:tgtEl>
                                          <p:spTgt spid="269"/>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64"/>
                                        </p:tgtEl>
                                        <p:attrNameLst>
                                          <p:attrName>style.visibility</p:attrName>
                                        </p:attrNameLst>
                                      </p:cBhvr>
                                      <p:to>
                                        <p:strVal val="visible"/>
                                      </p:to>
                                    </p:set>
                                    <p:animEffect transition="in" filter="strips(downLeft)">
                                      <p:cBhvr>
                                        <p:cTn id="40" dur="500"/>
                                        <p:tgtEl>
                                          <p:spTgt spid="26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70"/>
                                        </p:tgtEl>
                                        <p:attrNameLst>
                                          <p:attrName>style.visibility</p:attrName>
                                        </p:attrNameLst>
                                      </p:cBhvr>
                                      <p:to>
                                        <p:strVal val="visible"/>
                                      </p:to>
                                    </p:set>
                                    <p:animEffect transition="in" filter="strips(downLeft)">
                                      <p:cBhvr>
                                        <p:cTn id="57" dur="500"/>
                                        <p:tgtEl>
                                          <p:spTgt spid="270"/>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265"/>
                                        </p:tgtEl>
                                        <p:attrNameLst>
                                          <p:attrName>style.visibility</p:attrName>
                                        </p:attrNameLst>
                                      </p:cBhvr>
                                      <p:to>
                                        <p:strVal val="visible"/>
                                      </p:to>
                                    </p:set>
                                    <p:animEffect transition="in" filter="strips(downLeft)">
                                      <p:cBhvr>
                                        <p:cTn id="62" dur="500"/>
                                        <p:tgtEl>
                                          <p:spTgt spid="26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271"/>
                                        </p:tgtEl>
                                        <p:attrNameLst>
                                          <p:attrName>style.visibility</p:attrName>
                                        </p:attrNameLst>
                                      </p:cBhvr>
                                      <p:to>
                                        <p:strVal val="visible"/>
                                      </p:to>
                                    </p:set>
                                    <p:animEffect transition="in" filter="strips(downLeft)">
                                      <p:cBhvr>
                                        <p:cTn id="79" dur="500"/>
                                        <p:tgtEl>
                                          <p:spTgt spid="271"/>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266"/>
                                        </p:tgtEl>
                                        <p:attrNameLst>
                                          <p:attrName>style.visibility</p:attrName>
                                        </p:attrNameLst>
                                      </p:cBhvr>
                                      <p:to>
                                        <p:strVal val="visible"/>
                                      </p:to>
                                    </p:set>
                                    <p:animEffect transition="in" filter="strips(downLeft)">
                                      <p:cBhvr>
                                        <p:cTn id="84" dur="500"/>
                                        <p:tgtEl>
                                          <p:spTgt spid="26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ppt_x"/>
                                          </p:val>
                                        </p:tav>
                                        <p:tav tm="100000">
                                          <p:val>
                                            <p:strVal val="#ppt_x"/>
                                          </p:val>
                                        </p:tav>
                                      </p:tavLst>
                                    </p:anim>
                                    <p:anim calcmode="lin" valueType="num">
                                      <p:cBhvr additive="base">
                                        <p:cTn id="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ppt_x"/>
                                          </p:val>
                                        </p:tav>
                                        <p:tav tm="100000">
                                          <p:val>
                                            <p:strVal val="#ppt_x"/>
                                          </p:val>
                                        </p:tav>
                                      </p:tavLst>
                                    </p:anim>
                                    <p:anim calcmode="lin" valueType="num">
                                      <p:cBhvr additive="base">
                                        <p:cTn id="9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8" presetClass="entr" presetSubtype="12" fill="hold" grpId="0" nodeType="clickEffect">
                                  <p:stCondLst>
                                    <p:cond delay="0"/>
                                  </p:stCondLst>
                                  <p:childTnLst>
                                    <p:set>
                                      <p:cBhvr>
                                        <p:cTn id="100" dur="1" fill="hold">
                                          <p:stCondLst>
                                            <p:cond delay="0"/>
                                          </p:stCondLst>
                                        </p:cTn>
                                        <p:tgtEl>
                                          <p:spTgt spid="272"/>
                                        </p:tgtEl>
                                        <p:attrNameLst>
                                          <p:attrName>style.visibility</p:attrName>
                                        </p:attrNameLst>
                                      </p:cBhvr>
                                      <p:to>
                                        <p:strVal val="visible"/>
                                      </p:to>
                                    </p:set>
                                    <p:animEffect transition="in" filter="strips(downLeft)">
                                      <p:cBhvr>
                                        <p:cTn id="101" dur="500"/>
                                        <p:tgtEl>
                                          <p:spTgt spid="272"/>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67"/>
                                        </p:tgtEl>
                                        <p:attrNameLst>
                                          <p:attrName>style.visibility</p:attrName>
                                        </p:attrNameLst>
                                      </p:cBhvr>
                                      <p:to>
                                        <p:strVal val="visible"/>
                                      </p:to>
                                    </p:set>
                                    <p:animEffect transition="in" filter="strips(downLeft)">
                                      <p:cBhvr>
                                        <p:cTn id="106"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267" grpId="0"/>
      <p:bldP spid="268" grpId="0" animBg="1"/>
      <p:bldP spid="269" grpId="0" animBg="1"/>
      <p:bldP spid="270" grpId="0" animBg="1"/>
      <p:bldP spid="271" grpId="0" animBg="1"/>
      <p:bldP spid="2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733174" y="1896315"/>
            <a:ext cx="3381914" cy="4106266"/>
            <a:chOff x="1733174" y="1708747"/>
            <a:chExt cx="3381914" cy="4106266"/>
          </a:xfrm>
        </p:grpSpPr>
        <p:sp>
          <p:nvSpPr>
            <p:cNvPr id="151" name="椭圆 150"/>
            <p:cNvSpPr/>
            <p:nvPr/>
          </p:nvSpPr>
          <p:spPr>
            <a:xfrm>
              <a:off x="1786473" y="5235251"/>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p:sp>
          <p:nvSpPr>
            <p:cNvPr id="152" name="菱形 151"/>
            <p:cNvSpPr/>
            <p:nvPr/>
          </p:nvSpPr>
          <p:spPr>
            <a:xfrm>
              <a:off x="1737621"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3" name="文本框 152"/>
                <p:cNvSpPr txBox="1"/>
                <p:nvPr/>
              </p:nvSpPr>
              <p:spPr>
                <a:xfrm>
                  <a:off x="1811722" y="534081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3" name="文本框 152"/>
                <p:cNvSpPr txBox="1">
                  <a:spLocks noRot="1" noChangeAspect="1" noMove="1" noResize="1" noEditPoints="1" noAdjustHandles="1" noChangeArrowheads="1" noChangeShapeType="1" noTextEdit="1"/>
                </p:cNvSpPr>
                <p:nvPr/>
              </p:nvSpPr>
              <p:spPr>
                <a:xfrm>
                  <a:off x="1811722" y="5340819"/>
                  <a:ext cx="239027" cy="338554"/>
                </a:xfrm>
                <a:prstGeom prst="rect">
                  <a:avLst/>
                </a:prstGeom>
                <a:blipFill rotWithShape="0">
                  <a:blip r:embed="rId3"/>
                  <a:stretch>
                    <a:fillRect r="-11794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p:cNvSpPr txBox="1"/>
                <p:nvPr/>
              </p:nvSpPr>
              <p:spPr>
                <a:xfrm>
                  <a:off x="18142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4" name="文本框 153"/>
                <p:cNvSpPr txBox="1">
                  <a:spLocks noRot="1" noChangeAspect="1" noMove="1" noResize="1" noEditPoints="1" noAdjustHandles="1" noChangeArrowheads="1" noChangeShapeType="1" noTextEdit="1"/>
                </p:cNvSpPr>
                <p:nvPr/>
              </p:nvSpPr>
              <p:spPr>
                <a:xfrm>
                  <a:off x="1814202" y="4494113"/>
                  <a:ext cx="473450" cy="338554"/>
                </a:xfrm>
                <a:prstGeom prst="rect">
                  <a:avLst/>
                </a:prstGeom>
                <a:blipFill rotWithShape="0">
                  <a:blip r:embed="rId4"/>
                  <a:stretch>
                    <a:fillRect r="-9091"/>
                  </a:stretch>
                </a:blipFill>
                <a:ln>
                  <a:noFill/>
                </a:ln>
              </p:spPr>
              <p:txBody>
                <a:bodyPr/>
                <a:lstStyle/>
                <a:p>
                  <a:r>
                    <a:rPr lang="zh-CN" altLang="en-US">
                      <a:noFill/>
                    </a:rPr>
                    <a:t> </a:t>
                  </a:r>
                </a:p>
              </p:txBody>
            </p:sp>
          </mc:Fallback>
        </mc:AlternateContent>
        <p:sp>
          <p:nvSpPr>
            <p:cNvPr id="155" name="椭圆 154"/>
            <p:cNvSpPr/>
            <p:nvPr/>
          </p:nvSpPr>
          <p:spPr>
            <a:xfrm>
              <a:off x="3165377"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6" name="菱形 155"/>
            <p:cNvSpPr/>
            <p:nvPr/>
          </p:nvSpPr>
          <p:spPr>
            <a:xfrm>
              <a:off x="3113946"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7" name="文本框 156"/>
                <p:cNvSpPr txBox="1"/>
                <p:nvPr/>
              </p:nvSpPr>
              <p:spPr>
                <a:xfrm>
                  <a:off x="3202975" y="5355620"/>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57" name="文本框 156"/>
                <p:cNvSpPr txBox="1">
                  <a:spLocks noRot="1" noChangeAspect="1" noMove="1" noResize="1" noEditPoints="1" noAdjustHandles="1" noChangeArrowheads="1" noChangeShapeType="1" noTextEdit="1"/>
                </p:cNvSpPr>
                <p:nvPr/>
              </p:nvSpPr>
              <p:spPr>
                <a:xfrm>
                  <a:off x="3202975" y="5355620"/>
                  <a:ext cx="330361" cy="338554"/>
                </a:xfrm>
                <a:prstGeom prst="rect">
                  <a:avLst/>
                </a:prstGeom>
                <a:blipFill rotWithShape="0">
                  <a:blip r:embed="rId5"/>
                  <a:stretch>
                    <a:fillRect r="-50909"/>
                  </a:stretch>
                </a:blipFill>
                <a:ln>
                  <a:noFill/>
                </a:ln>
              </p:spPr>
              <p:txBody>
                <a:bodyPr/>
                <a:lstStyle/>
                <a:p>
                  <a:r>
                    <a:rPr lang="zh-CN" altLang="en-US">
                      <a:noFill/>
                    </a:rPr>
                    <a:t> </a:t>
                  </a:r>
                </a:p>
              </p:txBody>
            </p:sp>
          </mc:Fallback>
        </mc:AlternateContent>
        <p:sp>
          <p:nvSpPr>
            <p:cNvPr id="158" name="椭圆 157"/>
            <p:cNvSpPr/>
            <p:nvPr/>
          </p:nvSpPr>
          <p:spPr>
            <a:xfrm>
              <a:off x="4466855"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9" name="菱形 158"/>
            <p:cNvSpPr/>
            <p:nvPr/>
          </p:nvSpPr>
          <p:spPr>
            <a:xfrm>
              <a:off x="4415833"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60" name="文本框 159"/>
                <p:cNvSpPr txBox="1"/>
                <p:nvPr/>
              </p:nvSpPr>
              <p:spPr>
                <a:xfrm>
                  <a:off x="4558927" y="5358360"/>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60" name="文本框 159"/>
                <p:cNvSpPr txBox="1">
                  <a:spLocks noRot="1" noChangeAspect="1" noMove="1" noResize="1" noEditPoints="1" noAdjustHandles="1" noChangeArrowheads="1" noChangeShapeType="1" noTextEdit="1"/>
                </p:cNvSpPr>
                <p:nvPr/>
              </p:nvSpPr>
              <p:spPr>
                <a:xfrm>
                  <a:off x="4558927" y="5358360"/>
                  <a:ext cx="391749" cy="338554"/>
                </a:xfrm>
                <a:prstGeom prst="rect">
                  <a:avLst/>
                </a:prstGeom>
                <a:blipFill rotWithShape="0">
                  <a:blip r:embed="rId6"/>
                  <a:stretch>
                    <a:fillRect/>
                  </a:stretch>
                </a:blipFill>
                <a:ln>
                  <a:noFill/>
                </a:ln>
              </p:spPr>
              <p:txBody>
                <a:bodyPr/>
                <a:lstStyle/>
                <a:p>
                  <a:r>
                    <a:rPr lang="zh-CN" altLang="en-US">
                      <a:noFill/>
                    </a:rPr>
                    <a:t> </a:t>
                  </a:r>
                </a:p>
              </p:txBody>
            </p:sp>
          </mc:Fallback>
        </mc:AlternateContent>
        <p:cxnSp>
          <p:nvCxnSpPr>
            <p:cNvPr id="161" name="直线箭头连接符 160"/>
            <p:cNvCxnSpPr>
              <a:stCxn id="151" idx="0"/>
              <a:endCxn id="152" idx="2"/>
            </p:cNvCxnSpPr>
            <p:nvPr/>
          </p:nvCxnSpPr>
          <p:spPr>
            <a:xfrm flipH="1" flipV="1">
              <a:off x="2087249" y="5002736"/>
              <a:ext cx="205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线箭头连接符 161"/>
            <p:cNvCxnSpPr/>
            <p:nvPr/>
          </p:nvCxnSpPr>
          <p:spPr>
            <a:xfrm flipH="1" flipV="1">
              <a:off x="3463574" y="5002736"/>
              <a:ext cx="4630"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p:cNvCxnSpPr/>
            <p:nvPr/>
          </p:nvCxnSpPr>
          <p:spPr>
            <a:xfrm flipH="1" flipV="1">
              <a:off x="4765460" y="5002736"/>
              <a:ext cx="422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线箭头连接符 163"/>
            <p:cNvCxnSpPr>
              <a:stCxn id="152" idx="0"/>
            </p:cNvCxnSpPr>
            <p:nvPr/>
          </p:nvCxnSpPr>
          <p:spPr>
            <a:xfrm flipV="1">
              <a:off x="2087249" y="4047258"/>
              <a:ext cx="0" cy="286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线箭头连接符 164"/>
            <p:cNvCxnSpPr/>
            <p:nvPr/>
          </p:nvCxnSpPr>
          <p:spPr>
            <a:xfrm flipH="1" flipV="1">
              <a:off x="3459183" y="4051457"/>
              <a:ext cx="4391" cy="28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线箭头连接符 165"/>
            <p:cNvCxnSpPr/>
            <p:nvPr/>
          </p:nvCxnSpPr>
          <p:spPr>
            <a:xfrm flipH="1" flipV="1">
              <a:off x="4761360" y="4059250"/>
              <a:ext cx="4100" cy="27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线箭头连接符 166"/>
            <p:cNvCxnSpPr>
              <a:stCxn id="152" idx="3"/>
            </p:cNvCxnSpPr>
            <p:nvPr/>
          </p:nvCxnSpPr>
          <p:spPr>
            <a:xfrm>
              <a:off x="2436876" y="466805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线箭头连接符 167"/>
            <p:cNvCxnSpPr/>
            <p:nvPr/>
          </p:nvCxnSpPr>
          <p:spPr>
            <a:xfrm>
              <a:off x="3813201" y="4668056"/>
              <a:ext cx="602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2610313" y="5373576"/>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sp>
          <p:nvSpPr>
            <p:cNvPr id="186" name="文本框 185"/>
            <p:cNvSpPr txBox="1"/>
            <p:nvPr/>
          </p:nvSpPr>
          <p:spPr>
            <a:xfrm>
              <a:off x="2634187" y="453535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187" name="直线箭头连接符 186"/>
            <p:cNvCxnSpPr/>
            <p:nvPr/>
          </p:nvCxnSpPr>
          <p:spPr>
            <a:xfrm>
              <a:off x="2906577" y="4666073"/>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1784422" y="3467496"/>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3" name="文本框 192"/>
                <p:cNvSpPr txBox="1"/>
                <p:nvPr/>
              </p:nvSpPr>
              <p:spPr>
                <a:xfrm>
                  <a:off x="1801406" y="3578478"/>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1801406" y="3578478"/>
                  <a:ext cx="239027" cy="338554"/>
                </a:xfrm>
                <a:prstGeom prst="rect">
                  <a:avLst/>
                </a:prstGeom>
                <a:blipFill rotWithShape="0">
                  <a:blip r:embed="rId7"/>
                  <a:stretch>
                    <a:fillRect r="-110256"/>
                  </a:stretch>
                </a:blipFill>
                <a:ln>
                  <a:noFill/>
                </a:ln>
              </p:spPr>
              <p:txBody>
                <a:bodyPr/>
                <a:lstStyle/>
                <a:p>
                  <a:r>
                    <a:rPr lang="zh-CN" altLang="en-US">
                      <a:noFill/>
                    </a:rPr>
                    <a:t> </a:t>
                  </a:r>
                </a:p>
              </p:txBody>
            </p:sp>
          </mc:Fallback>
        </mc:AlternateContent>
        <p:sp>
          <p:nvSpPr>
            <p:cNvPr id="194" name="椭圆 193"/>
            <p:cNvSpPr/>
            <p:nvPr/>
          </p:nvSpPr>
          <p:spPr>
            <a:xfrm>
              <a:off x="3156356" y="347169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5" name="文本框 194"/>
                <p:cNvSpPr txBox="1"/>
                <p:nvPr/>
              </p:nvSpPr>
              <p:spPr>
                <a:xfrm>
                  <a:off x="3199280" y="3565216"/>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95" name="文本框 194"/>
                <p:cNvSpPr txBox="1">
                  <a:spLocks noRot="1" noChangeAspect="1" noMove="1" noResize="1" noEditPoints="1" noAdjustHandles="1" noChangeArrowheads="1" noChangeShapeType="1" noTextEdit="1"/>
                </p:cNvSpPr>
                <p:nvPr/>
              </p:nvSpPr>
              <p:spPr>
                <a:xfrm>
                  <a:off x="3199280" y="3565216"/>
                  <a:ext cx="330361" cy="338554"/>
                </a:xfrm>
                <a:prstGeom prst="rect">
                  <a:avLst/>
                </a:prstGeom>
                <a:blipFill rotWithShape="0">
                  <a:blip r:embed="rId8"/>
                  <a:stretch>
                    <a:fillRect r="-48148"/>
                  </a:stretch>
                </a:blipFill>
                <a:ln>
                  <a:noFill/>
                </a:ln>
              </p:spPr>
              <p:txBody>
                <a:bodyPr/>
                <a:lstStyle/>
                <a:p>
                  <a:r>
                    <a:rPr lang="zh-CN" altLang="en-US">
                      <a:noFill/>
                    </a:rPr>
                    <a:t> </a:t>
                  </a:r>
                </a:p>
              </p:txBody>
            </p:sp>
          </mc:Fallback>
        </mc:AlternateContent>
        <p:sp>
          <p:nvSpPr>
            <p:cNvPr id="196" name="椭圆 195"/>
            <p:cNvSpPr/>
            <p:nvPr/>
          </p:nvSpPr>
          <p:spPr>
            <a:xfrm>
              <a:off x="4458533" y="3479488"/>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7" name="文本框 196"/>
                <p:cNvSpPr txBox="1"/>
                <p:nvPr/>
              </p:nvSpPr>
              <p:spPr>
                <a:xfrm>
                  <a:off x="4581591" y="3581047"/>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97" name="文本框 196"/>
                <p:cNvSpPr txBox="1">
                  <a:spLocks noRot="1" noChangeAspect="1" noMove="1" noResize="1" noEditPoints="1" noAdjustHandles="1" noChangeArrowheads="1" noChangeShapeType="1" noTextEdit="1"/>
                </p:cNvSpPr>
                <p:nvPr/>
              </p:nvSpPr>
              <p:spPr>
                <a:xfrm>
                  <a:off x="4581591" y="3581047"/>
                  <a:ext cx="391749" cy="338554"/>
                </a:xfrm>
                <a:prstGeom prst="rect">
                  <a:avLst/>
                </a:prstGeom>
                <a:blipFill rotWithShape="0">
                  <a:blip r:embed="rId9"/>
                  <a:stretch>
                    <a:fillRect/>
                  </a:stretch>
                </a:blipFill>
                <a:ln>
                  <a:noFill/>
                </a:ln>
              </p:spPr>
              <p:txBody>
                <a:bodyPr/>
                <a:lstStyle/>
                <a:p>
                  <a:r>
                    <a:rPr lang="zh-CN" altLang="en-US">
                      <a:noFill/>
                    </a:rPr>
                    <a:t> </a:t>
                  </a:r>
                </a:p>
              </p:txBody>
            </p:sp>
          </mc:Fallback>
        </mc:AlternateContent>
        <p:cxnSp>
          <p:nvCxnSpPr>
            <p:cNvPr id="204" name="直线箭头连接符 203"/>
            <p:cNvCxnSpPr/>
            <p:nvPr/>
          </p:nvCxnSpPr>
          <p:spPr>
            <a:xfrm flipV="1">
              <a:off x="3770699" y="3769369"/>
              <a:ext cx="687835" cy="6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2629613" y="3627857"/>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06" name="直线箭头连接符 205"/>
            <p:cNvCxnSpPr/>
            <p:nvPr/>
          </p:nvCxnSpPr>
          <p:spPr>
            <a:xfrm>
              <a:off x="2929673" y="3766942"/>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线箭头连接符 206"/>
            <p:cNvCxnSpPr/>
            <p:nvPr/>
          </p:nvCxnSpPr>
          <p:spPr>
            <a:xfrm flipV="1">
              <a:off x="2390075" y="3766787"/>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2" name="文本框 211"/>
                <p:cNvSpPr txBox="1"/>
                <p:nvPr/>
              </p:nvSpPr>
              <p:spPr>
                <a:xfrm>
                  <a:off x="31625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12" name="文本框 211"/>
                <p:cNvSpPr txBox="1">
                  <a:spLocks noRot="1" noChangeAspect="1" noMove="1" noResize="1" noEditPoints="1" noAdjustHandles="1" noChangeArrowheads="1" noChangeShapeType="1" noTextEdit="1"/>
                </p:cNvSpPr>
                <p:nvPr/>
              </p:nvSpPr>
              <p:spPr>
                <a:xfrm>
                  <a:off x="3162502" y="4494113"/>
                  <a:ext cx="473450" cy="338554"/>
                </a:xfrm>
                <a:prstGeom prst="rect">
                  <a:avLst/>
                </a:prstGeom>
                <a:blipFill rotWithShape="0">
                  <a:blip r:embed="rId10"/>
                  <a:stretch>
                    <a:fillRect r="-649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4558843" y="449740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13" name="文本框 212"/>
                <p:cNvSpPr txBox="1">
                  <a:spLocks noRot="1" noChangeAspect="1" noMove="1" noResize="1" noEditPoints="1" noAdjustHandles="1" noChangeArrowheads="1" noChangeShapeType="1" noTextEdit="1"/>
                </p:cNvSpPr>
                <p:nvPr/>
              </p:nvSpPr>
              <p:spPr>
                <a:xfrm>
                  <a:off x="4558843" y="4497403"/>
                  <a:ext cx="473450" cy="338554"/>
                </a:xfrm>
                <a:prstGeom prst="rect">
                  <a:avLst/>
                </a:prstGeom>
                <a:blipFill rotWithShape="0">
                  <a:blip r:embed="rId11"/>
                  <a:stretch>
                    <a:fillRect/>
                  </a:stretch>
                </a:blipFill>
                <a:ln>
                  <a:noFill/>
                </a:ln>
              </p:spPr>
              <p:txBody>
                <a:bodyPr/>
                <a:lstStyle/>
                <a:p>
                  <a:r>
                    <a:rPr lang="zh-CN" altLang="en-US">
                      <a:noFill/>
                    </a:rPr>
                    <a:t> </a:t>
                  </a:r>
                </a:p>
              </p:txBody>
            </p:sp>
          </mc:Fallback>
        </mc:AlternateContent>
        <p:sp>
          <p:nvSpPr>
            <p:cNvPr id="227" name="菱形 226"/>
            <p:cNvSpPr/>
            <p:nvPr/>
          </p:nvSpPr>
          <p:spPr>
            <a:xfrm>
              <a:off x="1733174" y="258144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0" name="菱形 229"/>
            <p:cNvSpPr/>
            <p:nvPr/>
          </p:nvSpPr>
          <p:spPr>
            <a:xfrm>
              <a:off x="3119959" y="257269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3" name="菱形 232"/>
            <p:cNvSpPr/>
            <p:nvPr/>
          </p:nvSpPr>
          <p:spPr>
            <a:xfrm>
              <a:off x="4412487" y="2578553"/>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235" name="直线箭头连接符 234"/>
            <p:cNvCxnSpPr/>
            <p:nvPr/>
          </p:nvCxnSpPr>
          <p:spPr>
            <a:xfrm flipH="1" flipV="1">
              <a:off x="2082801" y="3250808"/>
              <a:ext cx="6087" cy="219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线箭头连接符 235"/>
            <p:cNvCxnSpPr/>
            <p:nvPr/>
          </p:nvCxnSpPr>
          <p:spPr>
            <a:xfrm flipH="1" flipV="1">
              <a:off x="3469588" y="3242057"/>
              <a:ext cx="4313" cy="22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线箭头连接符 236"/>
            <p:cNvCxnSpPr/>
            <p:nvPr/>
          </p:nvCxnSpPr>
          <p:spPr>
            <a:xfrm flipH="1" flipV="1">
              <a:off x="4754801" y="3246974"/>
              <a:ext cx="3886" cy="22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线箭头连接符 237"/>
            <p:cNvCxnSpPr/>
            <p:nvPr/>
          </p:nvCxnSpPr>
          <p:spPr>
            <a:xfrm flipH="1" flipV="1">
              <a:off x="2072457" y="2288509"/>
              <a:ext cx="10344" cy="29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线箭头连接符 238"/>
            <p:cNvCxnSpPr/>
            <p:nvPr/>
          </p:nvCxnSpPr>
          <p:spPr>
            <a:xfrm flipH="1" flipV="1">
              <a:off x="3463291" y="2313373"/>
              <a:ext cx="6297" cy="259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线箭头连接符 239"/>
            <p:cNvCxnSpPr/>
            <p:nvPr/>
          </p:nvCxnSpPr>
          <p:spPr>
            <a:xfrm flipV="1">
              <a:off x="4762115" y="2288509"/>
              <a:ext cx="0" cy="29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线箭头连接符 240"/>
            <p:cNvCxnSpPr>
              <a:endCxn id="233" idx="1"/>
            </p:cNvCxnSpPr>
            <p:nvPr/>
          </p:nvCxnSpPr>
          <p:spPr>
            <a:xfrm>
              <a:off x="3819215" y="2907376"/>
              <a:ext cx="593272" cy="5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3" name="文本框 242"/>
            <p:cNvSpPr txBox="1"/>
            <p:nvPr/>
          </p:nvSpPr>
          <p:spPr>
            <a:xfrm>
              <a:off x="2638607" y="277721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44" name="直线箭头连接符 243"/>
            <p:cNvCxnSpPr/>
            <p:nvPr/>
          </p:nvCxnSpPr>
          <p:spPr>
            <a:xfrm>
              <a:off x="2443003" y="290737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线箭头连接符 244"/>
            <p:cNvCxnSpPr/>
            <p:nvPr/>
          </p:nvCxnSpPr>
          <p:spPr>
            <a:xfrm>
              <a:off x="2898721" y="2907376"/>
              <a:ext cx="221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椭圆 245"/>
            <p:cNvSpPr/>
            <p:nvPr/>
          </p:nvSpPr>
          <p:spPr>
            <a:xfrm>
              <a:off x="1769631" y="1708747"/>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7" name="文本框 246"/>
                <p:cNvSpPr txBox="1"/>
                <p:nvPr/>
              </p:nvSpPr>
              <p:spPr>
                <a:xfrm>
                  <a:off x="1809757" y="180164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47" name="文本框 246"/>
                <p:cNvSpPr txBox="1">
                  <a:spLocks noRot="1" noChangeAspect="1" noMove="1" noResize="1" noEditPoints="1" noAdjustHandles="1" noChangeArrowheads="1" noChangeShapeType="1" noTextEdit="1"/>
                </p:cNvSpPr>
                <p:nvPr/>
              </p:nvSpPr>
              <p:spPr>
                <a:xfrm>
                  <a:off x="1809757" y="1801649"/>
                  <a:ext cx="239027" cy="338554"/>
                </a:xfrm>
                <a:prstGeom prst="rect">
                  <a:avLst/>
                </a:prstGeom>
                <a:blipFill rotWithShape="0">
                  <a:blip r:embed="rId12"/>
                  <a:stretch>
                    <a:fillRect r="-135897"/>
                  </a:stretch>
                </a:blipFill>
                <a:ln>
                  <a:noFill/>
                </a:ln>
              </p:spPr>
              <p:txBody>
                <a:bodyPr/>
                <a:lstStyle/>
                <a:p>
                  <a:r>
                    <a:rPr lang="zh-CN" altLang="en-US">
                      <a:noFill/>
                    </a:rPr>
                    <a:t> </a:t>
                  </a:r>
                </a:p>
              </p:txBody>
            </p:sp>
          </mc:Fallback>
        </mc:AlternateContent>
        <p:sp>
          <p:nvSpPr>
            <p:cNvPr id="248" name="椭圆 247"/>
            <p:cNvSpPr/>
            <p:nvPr/>
          </p:nvSpPr>
          <p:spPr>
            <a:xfrm>
              <a:off x="3160463" y="173361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9" name="文本框 248"/>
                <p:cNvSpPr txBox="1"/>
                <p:nvPr/>
              </p:nvSpPr>
              <p:spPr>
                <a:xfrm>
                  <a:off x="3166910" y="1819361"/>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49" name="文本框 248"/>
                <p:cNvSpPr txBox="1">
                  <a:spLocks noRot="1" noChangeAspect="1" noMove="1" noResize="1" noEditPoints="1" noAdjustHandles="1" noChangeArrowheads="1" noChangeShapeType="1" noTextEdit="1"/>
                </p:cNvSpPr>
                <p:nvPr/>
              </p:nvSpPr>
              <p:spPr>
                <a:xfrm>
                  <a:off x="3166910" y="1819361"/>
                  <a:ext cx="330361" cy="338554"/>
                </a:xfrm>
                <a:prstGeom prst="rect">
                  <a:avLst/>
                </a:prstGeom>
                <a:blipFill rotWithShape="0">
                  <a:blip r:embed="rId13"/>
                  <a:stretch>
                    <a:fillRect r="-66667"/>
                  </a:stretch>
                </a:blipFill>
                <a:ln>
                  <a:noFill/>
                </a:ln>
              </p:spPr>
              <p:txBody>
                <a:bodyPr/>
                <a:lstStyle/>
                <a:p>
                  <a:r>
                    <a:rPr lang="zh-CN" altLang="en-US">
                      <a:noFill/>
                    </a:rPr>
                    <a:t> </a:t>
                  </a:r>
                </a:p>
              </p:txBody>
            </p:sp>
          </mc:Fallback>
        </mc:AlternateContent>
        <p:sp>
          <p:nvSpPr>
            <p:cNvPr id="250" name="椭圆 249"/>
            <p:cNvSpPr/>
            <p:nvPr/>
          </p:nvSpPr>
          <p:spPr>
            <a:xfrm>
              <a:off x="4459288" y="170874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51" name="文本框 250"/>
                <p:cNvSpPr txBox="1"/>
                <p:nvPr/>
              </p:nvSpPr>
              <p:spPr>
                <a:xfrm>
                  <a:off x="4587392" y="1835165"/>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51" name="文本框 250"/>
                <p:cNvSpPr txBox="1">
                  <a:spLocks noRot="1" noChangeAspect="1" noMove="1" noResize="1" noEditPoints="1" noAdjustHandles="1" noChangeArrowheads="1" noChangeShapeType="1" noTextEdit="1"/>
                </p:cNvSpPr>
                <p:nvPr/>
              </p:nvSpPr>
              <p:spPr>
                <a:xfrm>
                  <a:off x="4587392" y="1835165"/>
                  <a:ext cx="391749" cy="338554"/>
                </a:xfrm>
                <a:prstGeom prst="rect">
                  <a:avLst/>
                </a:prstGeom>
                <a:blipFill rotWithShape="0">
                  <a:blip r:embed="rId14"/>
                  <a:stretch>
                    <a:fillRect/>
                  </a:stretch>
                </a:blipFill>
                <a:ln>
                  <a:noFill/>
                </a:ln>
              </p:spPr>
              <p:txBody>
                <a:bodyPr/>
                <a:lstStyle/>
                <a:p>
                  <a:r>
                    <a:rPr lang="zh-CN" altLang="en-US">
                      <a:noFill/>
                    </a:rPr>
                    <a:t> </a:t>
                  </a:r>
                </a:p>
              </p:txBody>
            </p:sp>
          </mc:Fallback>
        </mc:AlternateContent>
        <p:sp>
          <p:nvSpPr>
            <p:cNvPr id="252" name="文本框 251"/>
            <p:cNvSpPr txBox="1"/>
            <p:nvPr/>
          </p:nvSpPr>
          <p:spPr>
            <a:xfrm>
              <a:off x="2644892" y="1906464"/>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mc:AlternateContent xmlns:mc="http://schemas.openxmlformats.org/markup-compatibility/2006" xmlns:a14="http://schemas.microsoft.com/office/drawing/2010/main">
          <mc:Choice Requires="a14">
            <p:sp>
              <p:nvSpPr>
                <p:cNvPr id="256" name="文本框 255"/>
                <p:cNvSpPr txBox="1"/>
                <p:nvPr/>
              </p:nvSpPr>
              <p:spPr>
                <a:xfrm>
                  <a:off x="1781325" y="2727152"/>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56" name="文本框 255"/>
                <p:cNvSpPr txBox="1">
                  <a:spLocks noRot="1" noChangeAspect="1" noMove="1" noResize="1" noEditPoints="1" noAdjustHandles="1" noChangeArrowheads="1" noChangeShapeType="1" noTextEdit="1"/>
                </p:cNvSpPr>
                <p:nvPr/>
              </p:nvSpPr>
              <p:spPr>
                <a:xfrm>
                  <a:off x="1781325" y="2727152"/>
                  <a:ext cx="473450" cy="338554"/>
                </a:xfrm>
                <a:prstGeom prst="rect">
                  <a:avLst/>
                </a:prstGeom>
                <a:blipFill rotWithShape="0">
                  <a:blip r:embed="rId15"/>
                  <a:stretch>
                    <a:fillRect r="-1153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7" name="文本框 256"/>
                <p:cNvSpPr txBox="1"/>
                <p:nvPr/>
              </p:nvSpPr>
              <p:spPr>
                <a:xfrm>
                  <a:off x="3137231" y="2741914"/>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57" name="文本框 256"/>
                <p:cNvSpPr txBox="1">
                  <a:spLocks noRot="1" noChangeAspect="1" noMove="1" noResize="1" noEditPoints="1" noAdjustHandles="1" noChangeArrowheads="1" noChangeShapeType="1" noTextEdit="1"/>
                </p:cNvSpPr>
                <p:nvPr/>
              </p:nvSpPr>
              <p:spPr>
                <a:xfrm>
                  <a:off x="3137231" y="2741914"/>
                  <a:ext cx="473450" cy="338554"/>
                </a:xfrm>
                <a:prstGeom prst="rect">
                  <a:avLst/>
                </a:prstGeom>
                <a:blipFill rotWithShape="0">
                  <a:blip r:embed="rId16"/>
                  <a:stretch>
                    <a:fillRect r="-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8" name="文本框 257"/>
                <p:cNvSpPr txBox="1"/>
                <p:nvPr/>
              </p:nvSpPr>
              <p:spPr>
                <a:xfrm>
                  <a:off x="4545003" y="2734458"/>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sub>
                        </m:sSub>
                      </m:oMath>
                    </m:oMathPara>
                  </a14:m>
                  <a:endParaRPr kumimoji="1" lang="zh-CN" altLang="en-US" sz="1600" dirty="0"/>
                </a:p>
              </p:txBody>
            </p:sp>
          </mc:Choice>
          <mc:Fallback xmlns="">
            <p:sp>
              <p:nvSpPr>
                <p:cNvPr id="258" name="文本框 257"/>
                <p:cNvSpPr txBox="1">
                  <a:spLocks noRot="1" noChangeAspect="1" noMove="1" noResize="1" noEditPoints="1" noAdjustHandles="1" noChangeArrowheads="1" noChangeShapeType="1" noTextEdit="1"/>
                </p:cNvSpPr>
                <p:nvPr/>
              </p:nvSpPr>
              <p:spPr>
                <a:xfrm>
                  <a:off x="4545003" y="2734458"/>
                  <a:ext cx="473450" cy="338554"/>
                </a:xfrm>
                <a:prstGeom prst="rect">
                  <a:avLst/>
                </a:prstGeom>
                <a:blipFill rotWithShape="0">
                  <a:blip r:embed="rId17"/>
                  <a:stretch>
                    <a:fillRect/>
                  </a:stretch>
                </a:blipFill>
                <a:ln>
                  <a:no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1" name="文本框 70"/>
              <p:cNvSpPr txBox="1"/>
              <p:nvPr/>
            </p:nvSpPr>
            <p:spPr>
              <a:xfrm>
                <a:off x="6107741" y="1892526"/>
                <a:ext cx="5821704" cy="830997"/>
              </a:xfrm>
              <a:prstGeom prst="rect">
                <a:avLst/>
              </a:prstGeom>
              <a:noFill/>
            </p:spPr>
            <p:txBody>
              <a:bodyPr wrap="square" rtlCol="0">
                <a:spAutoFit/>
              </a:bodyPr>
              <a:lstStyle/>
              <a:p>
                <a:r>
                  <a:rPr kumimoji="1" lang="en-US" altLang="zh-CN" sz="2400" dirty="0"/>
                  <a:t>A</a:t>
                </a:r>
                <a:r>
                  <a:rPr kumimoji="1" lang="zh-CN" altLang="en-US" sz="2400" dirty="0"/>
                  <a:t> </a:t>
                </a:r>
                <a:r>
                  <a:rPr kumimoji="1" lang="en-US" altLang="zh-CN" sz="2400" dirty="0"/>
                  <a:t>good</a:t>
                </a:r>
                <a:r>
                  <a:rPr kumimoji="1" lang="zh-CN" altLang="en-US" sz="2400" dirty="0"/>
                  <a:t> </a:t>
                </a:r>
                <a14:m>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charset="0"/>
                          </a:rPr>
                          <m:t>𝑧</m:t>
                        </m:r>
                      </m:e>
                      <m:sub>
                        <m:r>
                          <a:rPr kumimoji="1" lang="en-US" altLang="zh-CN" sz="2400" b="0" i="1" smtClean="0">
                            <a:latin typeface="Cambria Math" charset="0"/>
                          </a:rPr>
                          <m:t>𝑡</m:t>
                        </m:r>
                      </m:sub>
                    </m:sSub>
                  </m:oMath>
                </a14:m>
                <a:r>
                  <a:rPr kumimoji="1" lang="zh-CN" altLang="en-US" sz="2400" dirty="0"/>
                  <a:t> </a:t>
                </a:r>
                <a:r>
                  <a:rPr kumimoji="1" lang="en-US" altLang="zh-CN" sz="2400" dirty="0"/>
                  <a:t>can</a:t>
                </a:r>
                <a:r>
                  <a:rPr kumimoji="1" lang="zh-CN" altLang="en-US" sz="2400" dirty="0"/>
                  <a:t> </a:t>
                </a:r>
                <a:r>
                  <a:rPr kumimoji="1" lang="en-US" altLang="zh-CN" sz="2400" dirty="0"/>
                  <a:t>represent</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b="0" i="1" smtClean="0">
                            <a:latin typeface="Cambria Math" charset="0"/>
                          </a:rPr>
                          <m:t>𝑥</m:t>
                        </m:r>
                      </m:e>
                      <m:sub>
                        <m:r>
                          <a:rPr kumimoji="1" lang="en-US" altLang="zh-CN" sz="2400" i="1">
                            <a:latin typeface="Cambria Math" charset="0"/>
                          </a:rPr>
                          <m:t>𝑡</m:t>
                        </m:r>
                      </m:sub>
                    </m:sSub>
                  </m:oMath>
                </a14:m>
                <a:r>
                  <a:rPr kumimoji="1" lang="zh-CN" altLang="en-US" sz="2400" dirty="0"/>
                  <a:t> </a:t>
                </a:r>
                <a:r>
                  <a:rPr kumimoji="1" lang="en-US" altLang="zh-CN" sz="2400" dirty="0"/>
                  <a:t>well</a:t>
                </a:r>
                <a:r>
                  <a:rPr kumimoji="1" lang="zh-CN" altLang="en-US" sz="2400" dirty="0"/>
                  <a:t> </a:t>
                </a:r>
                <a:r>
                  <a:rPr kumimoji="1" lang="en-US" altLang="zh-CN" sz="2400" dirty="0"/>
                  <a:t>no</a:t>
                </a:r>
                <a:r>
                  <a:rPr kumimoji="1" lang="zh-CN" altLang="en-US" sz="2400" dirty="0"/>
                  <a:t> </a:t>
                </a:r>
                <a:r>
                  <a:rPr kumimoji="1" lang="en-US" altLang="zh-CN" sz="2400" dirty="0"/>
                  <a:t>matter</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charset="0"/>
                          </a:rPr>
                          <m:t>𝑥</m:t>
                        </m:r>
                      </m:e>
                      <m:sub>
                        <m:r>
                          <a:rPr kumimoji="1" lang="en-US" altLang="zh-CN" sz="2400" i="1">
                            <a:latin typeface="Cambria Math" charset="0"/>
                          </a:rPr>
                          <m:t>𝑡</m:t>
                        </m:r>
                      </m:sub>
                    </m:sSub>
                  </m:oMath>
                </a14:m>
                <a:r>
                  <a:rPr kumimoji="1" lang="zh-CN" altLang="en-US" sz="2400" dirty="0"/>
                  <a:t> </a:t>
                </a:r>
                <a:r>
                  <a:rPr kumimoji="1" lang="en-US" altLang="zh-CN" sz="2400" dirty="0"/>
                  <a:t>is</a:t>
                </a:r>
                <a:r>
                  <a:rPr kumimoji="1" lang="zh-CN" altLang="en-US" sz="2400" dirty="0"/>
                  <a:t> </a:t>
                </a:r>
                <a:r>
                  <a:rPr kumimoji="1" lang="en-US" altLang="zh-CN" sz="2400" dirty="0"/>
                  <a:t>anomalous</a:t>
                </a:r>
                <a:r>
                  <a:rPr kumimoji="1" lang="zh-CN" altLang="en-US" sz="2400" dirty="0"/>
                  <a:t> </a:t>
                </a:r>
                <a:r>
                  <a:rPr kumimoji="1" lang="en-US" altLang="zh-CN" sz="2400" dirty="0"/>
                  <a:t>or</a:t>
                </a:r>
                <a:r>
                  <a:rPr kumimoji="1" lang="zh-CN" altLang="en-US" sz="2400" dirty="0"/>
                  <a:t> </a:t>
                </a:r>
                <a:r>
                  <a:rPr kumimoji="1" lang="en-US" altLang="zh-CN" sz="2400" dirty="0"/>
                  <a:t>not.</a:t>
                </a:r>
                <a:r>
                  <a:rPr kumimoji="1" lang="zh-CN" altLang="en-US" sz="2400" dirty="0"/>
                  <a:t> </a:t>
                </a:r>
              </a:p>
            </p:txBody>
          </p:sp>
        </mc:Choice>
        <mc:Fallback xmlns="">
          <p:sp>
            <p:nvSpPr>
              <p:cNvPr id="71" name="文本框 70"/>
              <p:cNvSpPr txBox="1">
                <a:spLocks noRot="1" noChangeAspect="1" noMove="1" noResize="1" noEditPoints="1" noAdjustHandles="1" noChangeArrowheads="1" noChangeShapeType="1" noTextEdit="1"/>
              </p:cNvSpPr>
              <p:nvPr/>
            </p:nvSpPr>
            <p:spPr>
              <a:xfrm>
                <a:off x="6107741" y="1892526"/>
                <a:ext cx="5821704" cy="830997"/>
              </a:xfrm>
              <a:prstGeom prst="rect">
                <a:avLst/>
              </a:prstGeom>
              <a:blipFill rotWithShape="0">
                <a:blip r:embed="rId18"/>
                <a:stretch>
                  <a:fillRect l="-1675" t="-5109" b="-16058"/>
                </a:stretch>
              </a:blipFill>
            </p:spPr>
            <p:txBody>
              <a:bodyPr/>
              <a:lstStyle/>
              <a:p>
                <a:r>
                  <a:rPr lang="zh-CN" altLang="en-US">
                    <a:noFill/>
                  </a:rPr>
                  <a:t> </a:t>
                </a:r>
              </a:p>
            </p:txBody>
          </p:sp>
        </mc:Fallback>
      </mc:AlternateContent>
      <p:pic>
        <p:nvPicPr>
          <p:cNvPr id="3" name="图片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54240" y="2867439"/>
            <a:ext cx="5608274" cy="1986263"/>
          </a:xfrm>
          <a:prstGeom prst="rect">
            <a:avLst/>
          </a:prstGeom>
        </p:spPr>
      </p:pic>
      <mc:AlternateContent xmlns:mc="http://schemas.openxmlformats.org/markup-compatibility/2006" xmlns:a14="http://schemas.microsoft.com/office/drawing/2010/main">
        <mc:Choice Requires="a14">
          <p:sp>
            <p:nvSpPr>
              <p:cNvPr id="75" name="文本框 74"/>
              <p:cNvSpPr txBox="1"/>
              <p:nvPr/>
            </p:nvSpPr>
            <p:spPr>
              <a:xfrm>
                <a:off x="10153898" y="4698459"/>
                <a:ext cx="2029968" cy="338554"/>
              </a:xfrm>
              <a:prstGeom prst="rect">
                <a:avLst/>
              </a:prstGeom>
              <a:noFill/>
            </p:spPr>
            <p:txBody>
              <a:bodyPr wrap="square" rtlCol="0">
                <a:spAutoFit/>
              </a:bodyPr>
              <a:lstStyle/>
              <a:p>
                <a:pPr algn="ctr"/>
                <a:r>
                  <a:rPr kumimoji="1" lang="en-US" altLang="zh-CN" sz="1600" dirty="0">
                    <a:solidFill>
                      <a:srgbClr val="FF2052"/>
                    </a:solidFill>
                  </a:rPr>
                  <a:t>Normal</a:t>
                </a:r>
                <a:r>
                  <a:rPr kumimoji="1" lang="zh-CN" altLang="en-US" sz="1600" dirty="0">
                    <a:solidFill>
                      <a:srgbClr val="FF2052"/>
                    </a:solidFill>
                  </a:rPr>
                  <a:t> </a:t>
                </a:r>
                <a:r>
                  <a:rPr kumimoji="1" lang="en-US" altLang="zh-CN" sz="1600" dirty="0">
                    <a:solidFill>
                      <a:srgbClr val="FF2052"/>
                    </a:solidFill>
                  </a:rPr>
                  <a:t>data</a:t>
                </a:r>
                <a:r>
                  <a:rPr kumimoji="1" lang="zh-CN" altLang="en-US" sz="1600" dirty="0">
                    <a:solidFill>
                      <a:srgbClr val="FF2052"/>
                    </a:solidFill>
                  </a:rPr>
                  <a:t> </a:t>
                </a:r>
                <a:r>
                  <a:rPr kumimoji="1" lang="en-US" altLang="zh-CN" sz="1600" dirty="0">
                    <a:solidFill>
                      <a:srgbClr val="FF2052"/>
                    </a:solidFill>
                  </a:rPr>
                  <a:t>point</a:t>
                </a:r>
                <a:r>
                  <a:rPr kumimoji="1" lang="zh-CN" altLang="en-US" sz="1600" dirty="0">
                    <a:solidFill>
                      <a:srgbClr val="FF2052"/>
                    </a:solidFill>
                  </a:rPr>
                  <a:t> </a:t>
                </a:r>
                <a14:m>
                  <m:oMath xmlns:m="http://schemas.openxmlformats.org/officeDocument/2006/math">
                    <m:sSub>
                      <m:sSubPr>
                        <m:ctrlPr>
                          <a:rPr kumimoji="1" lang="en-US" altLang="zh-CN" sz="1600" i="1" smtClean="0">
                            <a:solidFill>
                              <a:srgbClr val="FF0000"/>
                            </a:solidFill>
                            <a:latin typeface="Cambria Math" panose="02040503050406030204" pitchFamily="18" charset="0"/>
                          </a:rPr>
                        </m:ctrlPr>
                      </m:sSubPr>
                      <m:e>
                        <m:r>
                          <a:rPr kumimoji="1" lang="en-US" altLang="zh-CN" sz="1600" i="1">
                            <a:solidFill>
                              <a:srgbClr val="FF0000"/>
                            </a:solidFill>
                            <a:latin typeface="Cambria Math" charset="0"/>
                          </a:rPr>
                          <m:t>𝑥</m:t>
                        </m:r>
                      </m:e>
                      <m:sub>
                        <m:r>
                          <a:rPr kumimoji="1" lang="en-US" altLang="zh-CN" sz="1600" i="1">
                            <a:solidFill>
                              <a:srgbClr val="FF0000"/>
                            </a:solidFill>
                            <a:latin typeface="Cambria Math" charset="0"/>
                          </a:rPr>
                          <m:t>𝑡</m:t>
                        </m:r>
                      </m:sub>
                    </m:sSub>
                  </m:oMath>
                </a14:m>
                <a:endParaRPr kumimoji="1" lang="zh-CN" altLang="en-US" sz="1600" dirty="0">
                  <a:solidFill>
                    <a:srgbClr val="FF2052"/>
                  </a:solidFill>
                </a:endParaRPr>
              </a:p>
            </p:txBody>
          </p:sp>
        </mc:Choice>
        <mc:Fallback xmlns="">
          <p:sp>
            <p:nvSpPr>
              <p:cNvPr id="75" name="文本框 74"/>
              <p:cNvSpPr txBox="1">
                <a:spLocks noRot="1" noChangeAspect="1" noMove="1" noResize="1" noEditPoints="1" noAdjustHandles="1" noChangeArrowheads="1" noChangeShapeType="1" noTextEdit="1"/>
              </p:cNvSpPr>
              <p:nvPr/>
            </p:nvSpPr>
            <p:spPr>
              <a:xfrm>
                <a:off x="10153898" y="4698459"/>
                <a:ext cx="2029968" cy="338554"/>
              </a:xfrm>
              <a:prstGeom prst="rect">
                <a:avLst/>
              </a:prstGeom>
              <a:blipFill rotWithShape="0">
                <a:blip r:embed="rId20"/>
                <a:stretch>
                  <a:fillRect l="-1802" t="-5455" b="-23636"/>
                </a:stretch>
              </a:blipFill>
            </p:spPr>
            <p:txBody>
              <a:bodyPr/>
              <a:lstStyle/>
              <a:p>
                <a:r>
                  <a:rPr lang="zh-CN" altLang="en-US">
                    <a:noFill/>
                  </a:rPr>
                  <a:t> </a:t>
                </a:r>
              </a:p>
            </p:txBody>
          </p:sp>
        </mc:Fallback>
      </mc:AlternateContent>
      <p:cxnSp>
        <p:nvCxnSpPr>
          <p:cNvPr id="6" name="直线箭头连接符 5"/>
          <p:cNvCxnSpPr>
            <a:endCxn id="75" idx="0"/>
          </p:cNvCxnSpPr>
          <p:nvPr/>
        </p:nvCxnSpPr>
        <p:spPr>
          <a:xfrm>
            <a:off x="10251831" y="3721641"/>
            <a:ext cx="917051" cy="976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文本框 78"/>
              <p:cNvSpPr txBox="1"/>
              <p:nvPr/>
            </p:nvSpPr>
            <p:spPr>
              <a:xfrm>
                <a:off x="10462542" y="2407157"/>
                <a:ext cx="1466902" cy="338554"/>
              </a:xfrm>
              <a:prstGeom prst="rect">
                <a:avLst/>
              </a:prstGeom>
              <a:noFill/>
            </p:spPr>
            <p:txBody>
              <a:bodyPr wrap="square" rtlCol="0">
                <a:spAutoFit/>
              </a:bodyPr>
              <a:lstStyle/>
              <a:p>
                <a:pPr algn="ctr"/>
                <a:r>
                  <a:rPr kumimoji="1" lang="en-US" altLang="zh-CN" sz="1600" dirty="0">
                    <a:solidFill>
                      <a:srgbClr val="FF2052"/>
                    </a:solidFill>
                  </a:rPr>
                  <a:t>Anomaly</a:t>
                </a:r>
                <a:r>
                  <a:rPr kumimoji="1" lang="zh-CN" altLang="en-US" sz="1600" dirty="0">
                    <a:solidFill>
                      <a:srgbClr val="FF2052"/>
                    </a:solidFill>
                  </a:rPr>
                  <a:t> </a:t>
                </a:r>
                <a:r>
                  <a:rPr kumimoji="1" lang="en-US" altLang="zh-CN" sz="1600" dirty="0">
                    <a:solidFill>
                      <a:srgbClr val="FF2052"/>
                    </a:solidFill>
                  </a:rPr>
                  <a:t>of</a:t>
                </a:r>
                <a:r>
                  <a:rPr kumimoji="1" lang="zh-CN" altLang="en-US" sz="1600" dirty="0">
                    <a:solidFill>
                      <a:srgbClr val="FF2052"/>
                    </a:solidFill>
                  </a:rPr>
                  <a:t> </a:t>
                </a:r>
                <a14:m>
                  <m:oMath xmlns:m="http://schemas.openxmlformats.org/officeDocument/2006/math">
                    <m:sSub>
                      <m:sSubPr>
                        <m:ctrlPr>
                          <a:rPr kumimoji="1" lang="en-US" altLang="zh-CN" sz="1600" i="1" smtClean="0">
                            <a:solidFill>
                              <a:srgbClr val="FF0000"/>
                            </a:solidFill>
                            <a:latin typeface="Cambria Math" panose="02040503050406030204" pitchFamily="18" charset="0"/>
                          </a:rPr>
                        </m:ctrlPr>
                      </m:sSubPr>
                      <m:e>
                        <m:r>
                          <a:rPr kumimoji="1" lang="en-US" altLang="zh-CN" sz="1600" i="1">
                            <a:solidFill>
                              <a:srgbClr val="FF0000"/>
                            </a:solidFill>
                            <a:latin typeface="Cambria Math" charset="0"/>
                          </a:rPr>
                          <m:t>𝑥</m:t>
                        </m:r>
                      </m:e>
                      <m:sub>
                        <m:r>
                          <a:rPr kumimoji="1" lang="en-US" altLang="zh-CN" sz="1600" i="1">
                            <a:solidFill>
                              <a:srgbClr val="FF0000"/>
                            </a:solidFill>
                            <a:latin typeface="Cambria Math" charset="0"/>
                          </a:rPr>
                          <m:t>𝑡</m:t>
                        </m:r>
                      </m:sub>
                    </m:sSub>
                  </m:oMath>
                </a14:m>
                <a:endParaRPr kumimoji="1" lang="zh-CN" altLang="en-US" sz="1600" dirty="0">
                  <a:solidFill>
                    <a:srgbClr val="FF0000"/>
                  </a:solidFill>
                </a:endParaRPr>
              </a:p>
            </p:txBody>
          </p:sp>
        </mc:Choice>
        <mc:Fallback xmlns="">
          <p:sp>
            <p:nvSpPr>
              <p:cNvPr id="79" name="文本框 78"/>
              <p:cNvSpPr txBox="1">
                <a:spLocks noRot="1" noChangeAspect="1" noMove="1" noResize="1" noEditPoints="1" noAdjustHandles="1" noChangeArrowheads="1" noChangeShapeType="1" noTextEdit="1"/>
              </p:cNvSpPr>
              <p:nvPr/>
            </p:nvSpPr>
            <p:spPr>
              <a:xfrm>
                <a:off x="10462542" y="2407157"/>
                <a:ext cx="1466902" cy="338554"/>
              </a:xfrm>
              <a:prstGeom prst="rect">
                <a:avLst/>
              </a:prstGeom>
              <a:blipFill rotWithShape="0">
                <a:blip r:embed="rId21"/>
                <a:stretch>
                  <a:fillRect l="-830" t="-5455" b="-23636"/>
                </a:stretch>
              </a:blipFill>
            </p:spPr>
            <p:txBody>
              <a:bodyPr/>
              <a:lstStyle/>
              <a:p>
                <a:r>
                  <a:rPr lang="zh-CN" altLang="en-US">
                    <a:noFill/>
                  </a:rPr>
                  <a:t> </a:t>
                </a:r>
              </a:p>
            </p:txBody>
          </p:sp>
        </mc:Fallback>
      </mc:AlternateContent>
      <p:cxnSp>
        <p:nvCxnSpPr>
          <p:cNvPr id="80" name="直线箭头连接符 79"/>
          <p:cNvCxnSpPr>
            <a:endCxn id="79" idx="2"/>
          </p:cNvCxnSpPr>
          <p:nvPr/>
        </p:nvCxnSpPr>
        <p:spPr>
          <a:xfrm flipV="1">
            <a:off x="10251831" y="2745711"/>
            <a:ext cx="944162" cy="7110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文本框 82"/>
              <p:cNvSpPr txBox="1"/>
              <p:nvPr/>
            </p:nvSpPr>
            <p:spPr>
              <a:xfrm>
                <a:off x="6066937" y="5166560"/>
                <a:ext cx="5795577" cy="1235466"/>
              </a:xfrm>
              <a:prstGeom prst="rect">
                <a:avLst/>
              </a:prstGeom>
              <a:noFill/>
            </p:spPr>
            <p:txBody>
              <a:bodyPr wrap="square" rtlCol="0">
                <a:spAutoFit/>
              </a:bodyPr>
              <a:lstStyle/>
              <a:p>
                <a:r>
                  <a:rPr kumimoji="1" lang="en-US" altLang="zh-CN" sz="2400" dirty="0"/>
                  <a:t>When</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charset="0"/>
                          </a:rPr>
                          <m:t>𝑥</m:t>
                        </m:r>
                      </m:e>
                      <m:sub>
                        <m:r>
                          <a:rPr kumimoji="1" lang="en-US" altLang="zh-CN" sz="2400" i="1">
                            <a:latin typeface="Cambria Math" charset="0"/>
                          </a:rPr>
                          <m:t>𝑡</m:t>
                        </m:r>
                      </m:sub>
                    </m:sSub>
                  </m:oMath>
                </a14:m>
                <a:r>
                  <a:rPr kumimoji="1" lang="zh-CN" altLang="en-US" sz="2400" dirty="0"/>
                  <a:t> </a:t>
                </a:r>
                <a:r>
                  <a:rPr kumimoji="1" lang="en-US" altLang="zh-CN" sz="2400" dirty="0"/>
                  <a:t>is</a:t>
                </a:r>
                <a:r>
                  <a:rPr kumimoji="1" lang="zh-CN" altLang="en-US" sz="2400" dirty="0"/>
                  <a:t> </a:t>
                </a:r>
                <a:r>
                  <a:rPr kumimoji="1" lang="en-US" altLang="zh-CN" sz="2400" dirty="0"/>
                  <a:t>anomalous,</a:t>
                </a:r>
                <a:r>
                  <a:rPr kumimoji="1" lang="zh-CN" altLang="en-US" sz="2400" dirty="0"/>
                  <a:t> </a:t>
                </a:r>
                <a:r>
                  <a:rPr kumimoji="1" lang="en-US" altLang="zh-CN" sz="2400" dirty="0"/>
                  <a:t>its</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charset="0"/>
                          </a:rPr>
                          <m:t>𝑧</m:t>
                        </m:r>
                      </m:e>
                      <m:sub>
                        <m:r>
                          <a:rPr kumimoji="1" lang="en-US" altLang="zh-CN" sz="2400" i="1">
                            <a:latin typeface="Cambria Math" charset="0"/>
                          </a:rPr>
                          <m:t>𝑡</m:t>
                        </m:r>
                      </m:sub>
                    </m:sSub>
                  </m:oMath>
                </a14:m>
                <a:r>
                  <a:rPr kumimoji="1" lang="zh-CN" altLang="en-US" sz="2400" dirty="0"/>
                  <a:t> </a:t>
                </a:r>
                <a:r>
                  <a:rPr kumimoji="1" lang="en-US" altLang="zh-CN" sz="2400" dirty="0"/>
                  <a:t>can</a:t>
                </a:r>
                <a:r>
                  <a:rPr kumimoji="1" lang="zh-CN" altLang="en-US" sz="2400" dirty="0"/>
                  <a:t> </a:t>
                </a:r>
                <a:r>
                  <a:rPr kumimoji="1" lang="en-US" altLang="zh-CN" sz="2400" dirty="0"/>
                  <a:t>still</a:t>
                </a:r>
                <a:r>
                  <a:rPr kumimoji="1" lang="zh-CN" altLang="en-US" sz="2400" dirty="0"/>
                  <a:t> </a:t>
                </a:r>
                <a:r>
                  <a:rPr kumimoji="1" lang="en-US" altLang="zh-CN" sz="2400" dirty="0"/>
                  <a:t>represent</a:t>
                </a:r>
                <a:r>
                  <a:rPr kumimoji="1" lang="zh-CN" altLang="en-US" sz="2400" dirty="0"/>
                  <a:t> </a:t>
                </a:r>
                <a:r>
                  <a:rPr kumimoji="1" lang="en-US" altLang="zh-CN" sz="2400" dirty="0"/>
                  <a:t>its</a:t>
                </a:r>
                <a:r>
                  <a:rPr kumimoji="1" lang="zh-CN" altLang="en-US" sz="2400" dirty="0"/>
                  <a:t> </a:t>
                </a:r>
                <a:r>
                  <a:rPr kumimoji="1" lang="en-US" altLang="zh-CN" sz="2400" dirty="0"/>
                  <a:t>normal</a:t>
                </a:r>
                <a:r>
                  <a:rPr kumimoji="1" lang="zh-CN" altLang="en-US" sz="2400" dirty="0"/>
                  <a:t> </a:t>
                </a:r>
                <a:r>
                  <a:rPr kumimoji="1" lang="en-US" altLang="zh-CN" sz="2400" dirty="0"/>
                  <a:t>pattern</a:t>
                </a:r>
                <a:r>
                  <a:rPr kumimoji="1" lang="zh-CN" altLang="en-US" sz="2400" dirty="0"/>
                  <a:t> </a:t>
                </a:r>
                <a:r>
                  <a:rPr kumimoji="1" lang="en-US" altLang="zh-CN" sz="2400" dirty="0"/>
                  <a:t>and</a:t>
                </a:r>
                <a:r>
                  <a:rPr kumimoji="1" lang="zh-CN" altLang="en-US" sz="2400" dirty="0"/>
                  <a:t> </a:t>
                </a:r>
                <a14:m>
                  <m:oMath xmlns:m="http://schemas.openxmlformats.org/officeDocument/2006/math">
                    <m:sSubSup>
                      <m:sSubSupPr>
                        <m:ctrlPr>
                          <a:rPr kumimoji="1" lang="en-US" altLang="zh-CN" sz="2400" i="1" smtClean="0">
                            <a:latin typeface="Cambria Math" panose="02040503050406030204" pitchFamily="18" charset="0"/>
                          </a:rPr>
                        </m:ctrlPr>
                      </m:sSubSupPr>
                      <m:e>
                        <m:r>
                          <a:rPr kumimoji="1" lang="en-US" altLang="zh-CN" sz="2400" b="0" i="1" smtClean="0">
                            <a:latin typeface="Cambria Math" charset="0"/>
                          </a:rPr>
                          <m:t>𝑥</m:t>
                        </m:r>
                      </m:e>
                      <m:sub>
                        <m:r>
                          <a:rPr kumimoji="1" lang="en-US" altLang="zh-CN" sz="2400" b="0" i="1" smtClean="0">
                            <a:latin typeface="Cambria Math" charset="0"/>
                          </a:rPr>
                          <m:t>𝑡</m:t>
                        </m:r>
                      </m:sub>
                      <m:sup>
                        <m:r>
                          <a:rPr kumimoji="1" lang="en-US" altLang="zh-CN" sz="2400" b="0" i="1" smtClean="0">
                            <a:latin typeface="Cambria Math" charset="0"/>
                          </a:rPr>
                          <m:t>′</m:t>
                        </m:r>
                      </m:sup>
                    </m:sSubSup>
                  </m:oMath>
                </a14:m>
                <a:r>
                  <a:rPr kumimoji="1" lang="zh-CN" altLang="en-US" sz="2400" dirty="0"/>
                  <a:t> </a:t>
                </a:r>
                <a:r>
                  <a:rPr kumimoji="1" lang="en-US" altLang="zh-CN" sz="2400" dirty="0"/>
                  <a:t>will</a:t>
                </a:r>
                <a:r>
                  <a:rPr kumimoji="1" lang="zh-CN" altLang="en-US" sz="2400" dirty="0"/>
                  <a:t> </a:t>
                </a:r>
                <a:r>
                  <a:rPr kumimoji="1" lang="en-US" altLang="zh-CN" sz="2400" dirty="0"/>
                  <a:t>be</a:t>
                </a:r>
                <a:r>
                  <a:rPr kumimoji="1" lang="zh-CN" altLang="en-US" sz="2400" dirty="0"/>
                  <a:t> </a:t>
                </a:r>
                <a:r>
                  <a:rPr kumimoji="1" lang="en-US" altLang="zh-CN" sz="2400" dirty="0"/>
                  <a:t>normal</a:t>
                </a:r>
                <a:r>
                  <a:rPr kumimoji="1" lang="zh-CN" altLang="en-US" sz="2400" dirty="0"/>
                  <a:t> </a:t>
                </a:r>
                <a:r>
                  <a:rPr kumimoji="1" lang="en-US" altLang="zh-CN" sz="2400" dirty="0"/>
                  <a:t>too.</a:t>
                </a:r>
                <a:endParaRPr kumimoji="1" lang="zh-CN" altLang="en-US" sz="2400" dirty="0"/>
              </a:p>
            </p:txBody>
          </p:sp>
        </mc:Choice>
        <mc:Fallback xmlns="">
          <p:sp>
            <p:nvSpPr>
              <p:cNvPr id="83" name="文本框 82"/>
              <p:cNvSpPr txBox="1">
                <a:spLocks noRot="1" noChangeAspect="1" noMove="1" noResize="1" noEditPoints="1" noAdjustHandles="1" noChangeArrowheads="1" noChangeShapeType="1" noTextEdit="1"/>
              </p:cNvSpPr>
              <p:nvPr/>
            </p:nvSpPr>
            <p:spPr>
              <a:xfrm>
                <a:off x="6066937" y="5166560"/>
                <a:ext cx="5795577" cy="1235466"/>
              </a:xfrm>
              <a:prstGeom prst="rect">
                <a:avLst/>
              </a:prstGeom>
              <a:blipFill rotWithShape="0">
                <a:blip r:embed="rId22"/>
                <a:stretch>
                  <a:fillRect l="-1577" t="-3465" b="-8416"/>
                </a:stretch>
              </a:blipFill>
            </p:spPr>
            <p:txBody>
              <a:bodyPr/>
              <a:lstStyle/>
              <a:p>
                <a:r>
                  <a:rPr lang="zh-CN" altLang="en-US">
                    <a:noFill/>
                  </a:rPr>
                  <a:t> </a:t>
                </a:r>
              </a:p>
            </p:txBody>
          </p:sp>
        </mc:Fallback>
      </mc:AlternateContent>
      <p:sp>
        <p:nvSpPr>
          <p:cNvPr id="84" name="右箭头 83"/>
          <p:cNvSpPr/>
          <p:nvPr/>
        </p:nvSpPr>
        <p:spPr>
          <a:xfrm>
            <a:off x="5376862" y="3791979"/>
            <a:ext cx="645009" cy="305797"/>
          </a:xfrm>
          <a:prstGeom prst="rightArrow">
            <a:avLst/>
          </a:prstGeom>
          <a:solidFill>
            <a:srgbClr val="B06FE7"/>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B06FE7"/>
              </a:solidFill>
            </a:endParaRPr>
          </a:p>
        </p:txBody>
      </p:sp>
      <mc:AlternateContent xmlns:mc="http://schemas.openxmlformats.org/markup-compatibility/2006" xmlns:a14="http://schemas.microsoft.com/office/drawing/2010/main">
        <mc:Choice Requires="a14">
          <p:sp>
            <p:nvSpPr>
              <p:cNvPr id="85" name="文本框 84"/>
              <p:cNvSpPr txBox="1"/>
              <p:nvPr/>
            </p:nvSpPr>
            <p:spPr>
              <a:xfrm>
                <a:off x="7712859" y="4742991"/>
                <a:ext cx="2538971" cy="338554"/>
              </a:xfrm>
              <a:prstGeom prst="rect">
                <a:avLst/>
              </a:prstGeom>
              <a:noFill/>
            </p:spPr>
            <p:txBody>
              <a:bodyPr wrap="square" rtlCol="0">
                <a:spAutoFit/>
              </a:bodyPr>
              <a:lstStyle/>
              <a:p>
                <a:r>
                  <a:rPr kumimoji="1" lang="en-US" altLang="zh-CN" sz="1600" dirty="0"/>
                  <a:t>Fig:</a:t>
                </a:r>
                <a:r>
                  <a:rPr kumimoji="1" lang="zh-CN" altLang="en-US" sz="1600" dirty="0"/>
                  <a:t> </a:t>
                </a:r>
                <a:r>
                  <a:rPr kumimoji="1" lang="en-US" altLang="zh-CN" sz="1600" dirty="0"/>
                  <a:t>3-dimensional </a:t>
                </a:r>
                <a14:m>
                  <m:oMath xmlns:m="http://schemas.openxmlformats.org/officeDocument/2006/math">
                    <m:sSub>
                      <m:sSubPr>
                        <m:ctrlPr>
                          <a:rPr kumimoji="1" lang="en-US" altLang="zh-CN" sz="1600" i="1">
                            <a:latin typeface="Cambria Math" panose="02040503050406030204" pitchFamily="18" charset="0"/>
                          </a:rPr>
                        </m:ctrlPr>
                      </m:sSubPr>
                      <m:e>
                        <m:r>
                          <a:rPr kumimoji="1" lang="en-US" altLang="zh-CN" sz="1600" i="1">
                            <a:latin typeface="Cambria Math" charset="0"/>
                          </a:rPr>
                          <m:t>𝑧</m:t>
                        </m:r>
                      </m:e>
                      <m:sub>
                        <m:r>
                          <a:rPr kumimoji="1" lang="en-US" altLang="zh-CN" sz="1600" i="1">
                            <a:latin typeface="Cambria Math" charset="0"/>
                          </a:rPr>
                          <m:t>𝑡</m:t>
                        </m:r>
                      </m:sub>
                    </m:sSub>
                  </m:oMath>
                </a14:m>
                <a:r>
                  <a:rPr kumimoji="1" lang="zh-CN" altLang="en-US" sz="1600" dirty="0"/>
                  <a:t> </a:t>
                </a:r>
                <a:r>
                  <a:rPr kumimoji="1" lang="en-US" altLang="zh-CN" sz="1600" dirty="0"/>
                  <a:t>of</a:t>
                </a:r>
                <a:r>
                  <a:rPr kumimoji="1" lang="zh-CN" altLang="en-US" sz="1600" dirty="0"/>
                  <a:t> </a:t>
                </a:r>
                <a14:m>
                  <m:oMath xmlns:m="http://schemas.openxmlformats.org/officeDocument/2006/math">
                    <m:sSub>
                      <m:sSubPr>
                        <m:ctrlPr>
                          <a:rPr kumimoji="1" lang="en-US" altLang="zh-CN" sz="1600" i="1">
                            <a:latin typeface="Cambria Math" panose="02040503050406030204" pitchFamily="18" charset="0"/>
                          </a:rPr>
                        </m:ctrlPr>
                      </m:sSubPr>
                      <m:e>
                        <m:r>
                          <a:rPr kumimoji="1" lang="en-US" altLang="zh-CN" sz="1600" i="1">
                            <a:latin typeface="Cambria Math" charset="0"/>
                          </a:rPr>
                          <m:t>𝑥</m:t>
                        </m:r>
                      </m:e>
                      <m:sub>
                        <m:r>
                          <a:rPr kumimoji="1" lang="en-US" altLang="zh-CN" sz="1600" i="1">
                            <a:latin typeface="Cambria Math" charset="0"/>
                          </a:rPr>
                          <m:t>𝑡</m:t>
                        </m:r>
                      </m:sub>
                    </m:sSub>
                  </m:oMath>
                </a14:m>
                <a:endParaRPr kumimoji="1" lang="zh-CN" altLang="en-US" sz="1600" dirty="0"/>
              </a:p>
            </p:txBody>
          </p:sp>
        </mc:Choice>
        <mc:Fallback xmlns="">
          <p:sp>
            <p:nvSpPr>
              <p:cNvPr id="85" name="文本框 84"/>
              <p:cNvSpPr txBox="1">
                <a:spLocks noRot="1" noChangeAspect="1" noMove="1" noResize="1" noEditPoints="1" noAdjustHandles="1" noChangeArrowheads="1" noChangeShapeType="1" noTextEdit="1"/>
              </p:cNvSpPr>
              <p:nvPr/>
            </p:nvSpPr>
            <p:spPr>
              <a:xfrm>
                <a:off x="7712859" y="4742991"/>
                <a:ext cx="2538971" cy="338554"/>
              </a:xfrm>
              <a:prstGeom prst="rect">
                <a:avLst/>
              </a:prstGeom>
              <a:blipFill rotWithShape="0">
                <a:blip r:embed="rId23"/>
                <a:stretch>
                  <a:fillRect l="-1199" t="-5357" b="-21429"/>
                </a:stretch>
              </a:blipFill>
            </p:spPr>
            <p:txBody>
              <a:bodyPr/>
              <a:lstStyle/>
              <a:p>
                <a:r>
                  <a:rPr lang="zh-CN" altLang="en-US">
                    <a:noFill/>
                  </a:rPr>
                  <a:t> </a:t>
                </a:r>
              </a:p>
            </p:txBody>
          </p:sp>
        </mc:Fallback>
      </mc:AlternateContent>
      <p:sp>
        <p:nvSpPr>
          <p:cNvPr id="69" name="矩形 68"/>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幻灯片编号占位符 3"/>
          <p:cNvSpPr>
            <a:spLocks noGrp="1"/>
          </p:cNvSpPr>
          <p:nvPr>
            <p:ph type="sldNum" sz="quarter" idx="12"/>
          </p:nvPr>
        </p:nvSpPr>
        <p:spPr/>
        <p:txBody>
          <a:bodyPr/>
          <a:lstStyle/>
          <a:p>
            <a:fld id="{74257851-9E16-46AC-9BC9-5AB3D32DCC82}" type="slidenum">
              <a:rPr lang="zh-CN" altLang="en-US" smtClean="0"/>
              <a:t>17</a:t>
            </a:fld>
            <a:endParaRPr lang="zh-CN" altLang="en-US"/>
          </a:p>
        </p:txBody>
      </p:sp>
      <p:sp>
        <p:nvSpPr>
          <p:cNvPr id="72"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Core</a:t>
            </a:r>
            <a:r>
              <a:rPr kumimoji="1" lang="zh-CN" altLang="en-US" sz="4000" dirty="0"/>
              <a:t> </a:t>
            </a:r>
            <a:r>
              <a:rPr kumimoji="1" lang="en-US" altLang="zh-CN" sz="4000" dirty="0"/>
              <a:t>idea</a:t>
            </a:r>
            <a:r>
              <a:rPr kumimoji="1" lang="zh-CN" altLang="en-US" sz="4000" dirty="0"/>
              <a:t> </a:t>
            </a:r>
            <a:r>
              <a:rPr kumimoji="1" lang="en-US" altLang="zh-CN" sz="4000" dirty="0"/>
              <a:t>of</a:t>
            </a:r>
            <a:r>
              <a:rPr kumimoji="1" lang="zh-CN" altLang="en-US" sz="4000" dirty="0"/>
              <a:t> </a:t>
            </a:r>
            <a:r>
              <a:rPr kumimoji="1" lang="en-US" altLang="zh-CN" sz="4000" dirty="0" err="1"/>
              <a:t>OmniAnomaly</a:t>
            </a:r>
            <a:endParaRPr kumimoji="1" lang="zh-CN" altLang="en-US" sz="4000" dirty="0"/>
          </a:p>
        </p:txBody>
      </p:sp>
    </p:spTree>
    <p:extLst>
      <p:ext uri="{BB962C8B-B14F-4D97-AF65-F5344CB8AC3E}">
        <p14:creationId xmlns:p14="http://schemas.microsoft.com/office/powerpoint/2010/main" val="133222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strips(downLeft)">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iterate type="lt">
                                    <p:tmPct val="10000"/>
                                  </p:iterate>
                                  <p:childTnLst>
                                    <p:set>
                                      <p:cBhvr>
                                        <p:cTn id="17" dur="1" fill="hold">
                                          <p:stCondLst>
                                            <p:cond delay="0"/>
                                          </p:stCondLst>
                                        </p:cTn>
                                        <p:tgtEl>
                                          <p:spTgt spid="71"/>
                                        </p:tgtEl>
                                        <p:attrNameLst>
                                          <p:attrName>style.visibility</p:attrName>
                                        </p:attrNameLst>
                                      </p:cBhvr>
                                      <p:to>
                                        <p:strVal val="visible"/>
                                      </p:to>
                                    </p:set>
                                    <p:animEffect transition="in" filter="strips(downLeft)">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strips(downLeft)">
                                      <p:cBhvr>
                                        <p:cTn id="39" dur="1000"/>
                                        <p:tgtEl>
                                          <p:spTgt spid="7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additive="base">
                                        <p:cTn id="44" dur="500" fill="hold"/>
                                        <p:tgtEl>
                                          <p:spTgt spid="80"/>
                                        </p:tgtEl>
                                        <p:attrNameLst>
                                          <p:attrName>ppt_x</p:attrName>
                                        </p:attrNameLst>
                                      </p:cBhvr>
                                      <p:tavLst>
                                        <p:tav tm="0">
                                          <p:val>
                                            <p:strVal val="#ppt_x"/>
                                          </p:val>
                                        </p:tav>
                                        <p:tav tm="100000">
                                          <p:val>
                                            <p:strVal val="#ppt_x"/>
                                          </p:val>
                                        </p:tav>
                                      </p:tavLst>
                                    </p:anim>
                                    <p:anim calcmode="lin" valueType="num">
                                      <p:cBhvr additive="base">
                                        <p:cTn id="45"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strips(downLeft)">
                                      <p:cBhvr>
                                        <p:cTn id="50" dur="10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iterate type="lt">
                                    <p:tmPct val="10000"/>
                                  </p:iterate>
                                  <p:childTnLst>
                                    <p:set>
                                      <p:cBhvr>
                                        <p:cTn id="54" dur="1" fill="hold">
                                          <p:stCondLst>
                                            <p:cond delay="0"/>
                                          </p:stCondLst>
                                        </p:cTn>
                                        <p:tgtEl>
                                          <p:spTgt spid="83"/>
                                        </p:tgtEl>
                                        <p:attrNameLst>
                                          <p:attrName>style.visibility</p:attrName>
                                        </p:attrNameLst>
                                      </p:cBhvr>
                                      <p:to>
                                        <p:strVal val="visible"/>
                                      </p:to>
                                    </p:set>
                                    <p:animEffect transition="in" filter="strips(downLeft)">
                                      <p:cBhvr>
                                        <p:cTn id="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5" grpId="0"/>
      <p:bldP spid="79" grpId="0"/>
      <p:bldP spid="83" grpId="0"/>
      <p:bldP spid="84"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733174" y="1928203"/>
            <a:ext cx="3381914" cy="4106266"/>
            <a:chOff x="1733174" y="1708747"/>
            <a:chExt cx="3381914" cy="4106266"/>
          </a:xfrm>
        </p:grpSpPr>
        <p:sp>
          <p:nvSpPr>
            <p:cNvPr id="151" name="椭圆 150"/>
            <p:cNvSpPr/>
            <p:nvPr/>
          </p:nvSpPr>
          <p:spPr>
            <a:xfrm>
              <a:off x="1786473" y="5235251"/>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p:sp>
          <p:nvSpPr>
            <p:cNvPr id="152" name="菱形 151"/>
            <p:cNvSpPr/>
            <p:nvPr/>
          </p:nvSpPr>
          <p:spPr>
            <a:xfrm>
              <a:off x="1737621"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3" name="文本框 152"/>
                <p:cNvSpPr txBox="1"/>
                <p:nvPr/>
              </p:nvSpPr>
              <p:spPr>
                <a:xfrm>
                  <a:off x="1811722" y="534081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3" name="文本框 152"/>
                <p:cNvSpPr txBox="1">
                  <a:spLocks noRot="1" noChangeAspect="1" noMove="1" noResize="1" noEditPoints="1" noAdjustHandles="1" noChangeArrowheads="1" noChangeShapeType="1" noTextEdit="1"/>
                </p:cNvSpPr>
                <p:nvPr/>
              </p:nvSpPr>
              <p:spPr>
                <a:xfrm>
                  <a:off x="1811722" y="5340819"/>
                  <a:ext cx="239027" cy="338554"/>
                </a:xfrm>
                <a:prstGeom prst="rect">
                  <a:avLst/>
                </a:prstGeom>
                <a:blipFill rotWithShape="0">
                  <a:blip r:embed="rId3"/>
                  <a:stretch>
                    <a:fillRect r="-11794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p:cNvSpPr txBox="1"/>
                <p:nvPr/>
              </p:nvSpPr>
              <p:spPr>
                <a:xfrm>
                  <a:off x="18142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4" name="文本框 153"/>
                <p:cNvSpPr txBox="1">
                  <a:spLocks noRot="1" noChangeAspect="1" noMove="1" noResize="1" noEditPoints="1" noAdjustHandles="1" noChangeArrowheads="1" noChangeShapeType="1" noTextEdit="1"/>
                </p:cNvSpPr>
                <p:nvPr/>
              </p:nvSpPr>
              <p:spPr>
                <a:xfrm>
                  <a:off x="1814202" y="4494113"/>
                  <a:ext cx="473450" cy="338554"/>
                </a:xfrm>
                <a:prstGeom prst="rect">
                  <a:avLst/>
                </a:prstGeom>
                <a:blipFill rotWithShape="0">
                  <a:blip r:embed="rId4"/>
                  <a:stretch>
                    <a:fillRect r="-9091"/>
                  </a:stretch>
                </a:blipFill>
                <a:ln>
                  <a:noFill/>
                </a:ln>
              </p:spPr>
              <p:txBody>
                <a:bodyPr/>
                <a:lstStyle/>
                <a:p>
                  <a:r>
                    <a:rPr lang="zh-CN" altLang="en-US">
                      <a:noFill/>
                    </a:rPr>
                    <a:t> </a:t>
                  </a:r>
                </a:p>
              </p:txBody>
            </p:sp>
          </mc:Fallback>
        </mc:AlternateContent>
        <p:sp>
          <p:nvSpPr>
            <p:cNvPr id="155" name="椭圆 154"/>
            <p:cNvSpPr/>
            <p:nvPr/>
          </p:nvSpPr>
          <p:spPr>
            <a:xfrm>
              <a:off x="3165377"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6" name="菱形 155"/>
            <p:cNvSpPr/>
            <p:nvPr/>
          </p:nvSpPr>
          <p:spPr>
            <a:xfrm>
              <a:off x="3113946"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7" name="文本框 156"/>
                <p:cNvSpPr txBox="1"/>
                <p:nvPr/>
              </p:nvSpPr>
              <p:spPr>
                <a:xfrm>
                  <a:off x="3202975" y="5355620"/>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57" name="文本框 156"/>
                <p:cNvSpPr txBox="1">
                  <a:spLocks noRot="1" noChangeAspect="1" noMove="1" noResize="1" noEditPoints="1" noAdjustHandles="1" noChangeArrowheads="1" noChangeShapeType="1" noTextEdit="1"/>
                </p:cNvSpPr>
                <p:nvPr/>
              </p:nvSpPr>
              <p:spPr>
                <a:xfrm>
                  <a:off x="3202975" y="5355620"/>
                  <a:ext cx="330361" cy="338554"/>
                </a:xfrm>
                <a:prstGeom prst="rect">
                  <a:avLst/>
                </a:prstGeom>
                <a:blipFill rotWithShape="0">
                  <a:blip r:embed="rId5"/>
                  <a:stretch>
                    <a:fillRect r="-50909"/>
                  </a:stretch>
                </a:blipFill>
                <a:ln>
                  <a:noFill/>
                </a:ln>
              </p:spPr>
              <p:txBody>
                <a:bodyPr/>
                <a:lstStyle/>
                <a:p>
                  <a:r>
                    <a:rPr lang="zh-CN" altLang="en-US">
                      <a:noFill/>
                    </a:rPr>
                    <a:t> </a:t>
                  </a:r>
                </a:p>
              </p:txBody>
            </p:sp>
          </mc:Fallback>
        </mc:AlternateContent>
        <p:sp>
          <p:nvSpPr>
            <p:cNvPr id="158" name="椭圆 157"/>
            <p:cNvSpPr/>
            <p:nvPr/>
          </p:nvSpPr>
          <p:spPr>
            <a:xfrm>
              <a:off x="4466855"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9" name="菱形 158"/>
            <p:cNvSpPr/>
            <p:nvPr/>
          </p:nvSpPr>
          <p:spPr>
            <a:xfrm>
              <a:off x="4415833"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60" name="文本框 159"/>
                <p:cNvSpPr txBox="1"/>
                <p:nvPr/>
              </p:nvSpPr>
              <p:spPr>
                <a:xfrm>
                  <a:off x="4558927" y="5358360"/>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60" name="文本框 159"/>
                <p:cNvSpPr txBox="1">
                  <a:spLocks noRot="1" noChangeAspect="1" noMove="1" noResize="1" noEditPoints="1" noAdjustHandles="1" noChangeArrowheads="1" noChangeShapeType="1" noTextEdit="1"/>
                </p:cNvSpPr>
                <p:nvPr/>
              </p:nvSpPr>
              <p:spPr>
                <a:xfrm>
                  <a:off x="4558927" y="5358360"/>
                  <a:ext cx="391749" cy="338554"/>
                </a:xfrm>
                <a:prstGeom prst="rect">
                  <a:avLst/>
                </a:prstGeom>
                <a:blipFill rotWithShape="0">
                  <a:blip r:embed="rId6"/>
                  <a:stretch>
                    <a:fillRect/>
                  </a:stretch>
                </a:blipFill>
                <a:ln>
                  <a:noFill/>
                </a:ln>
              </p:spPr>
              <p:txBody>
                <a:bodyPr/>
                <a:lstStyle/>
                <a:p>
                  <a:r>
                    <a:rPr lang="zh-CN" altLang="en-US">
                      <a:noFill/>
                    </a:rPr>
                    <a:t> </a:t>
                  </a:r>
                </a:p>
              </p:txBody>
            </p:sp>
          </mc:Fallback>
        </mc:AlternateContent>
        <p:cxnSp>
          <p:nvCxnSpPr>
            <p:cNvPr id="161" name="直线箭头连接符 160"/>
            <p:cNvCxnSpPr>
              <a:stCxn id="151" idx="0"/>
              <a:endCxn id="152" idx="2"/>
            </p:cNvCxnSpPr>
            <p:nvPr/>
          </p:nvCxnSpPr>
          <p:spPr>
            <a:xfrm flipH="1" flipV="1">
              <a:off x="2087249" y="5002736"/>
              <a:ext cx="205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线箭头连接符 161"/>
            <p:cNvCxnSpPr/>
            <p:nvPr/>
          </p:nvCxnSpPr>
          <p:spPr>
            <a:xfrm flipH="1" flipV="1">
              <a:off x="3463574" y="5002736"/>
              <a:ext cx="4630"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p:cNvCxnSpPr/>
            <p:nvPr/>
          </p:nvCxnSpPr>
          <p:spPr>
            <a:xfrm flipH="1" flipV="1">
              <a:off x="4765460" y="5002736"/>
              <a:ext cx="422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线箭头连接符 163"/>
            <p:cNvCxnSpPr>
              <a:stCxn id="152" idx="0"/>
            </p:cNvCxnSpPr>
            <p:nvPr/>
          </p:nvCxnSpPr>
          <p:spPr>
            <a:xfrm flipV="1">
              <a:off x="2087249" y="4047258"/>
              <a:ext cx="0" cy="286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线箭头连接符 164"/>
            <p:cNvCxnSpPr/>
            <p:nvPr/>
          </p:nvCxnSpPr>
          <p:spPr>
            <a:xfrm flipH="1" flipV="1">
              <a:off x="3459183" y="4051457"/>
              <a:ext cx="4391" cy="28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线箭头连接符 165"/>
            <p:cNvCxnSpPr/>
            <p:nvPr/>
          </p:nvCxnSpPr>
          <p:spPr>
            <a:xfrm flipH="1" flipV="1">
              <a:off x="4761360" y="4059250"/>
              <a:ext cx="4100" cy="27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线箭头连接符 166"/>
            <p:cNvCxnSpPr>
              <a:stCxn id="152" idx="3"/>
            </p:cNvCxnSpPr>
            <p:nvPr/>
          </p:nvCxnSpPr>
          <p:spPr>
            <a:xfrm>
              <a:off x="2436876" y="466805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线箭头连接符 167"/>
            <p:cNvCxnSpPr/>
            <p:nvPr/>
          </p:nvCxnSpPr>
          <p:spPr>
            <a:xfrm>
              <a:off x="3813201" y="4668056"/>
              <a:ext cx="602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2610313" y="5373576"/>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sp>
          <p:nvSpPr>
            <p:cNvPr id="186" name="文本框 185"/>
            <p:cNvSpPr txBox="1"/>
            <p:nvPr/>
          </p:nvSpPr>
          <p:spPr>
            <a:xfrm>
              <a:off x="2634187" y="453535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187" name="直线箭头连接符 186"/>
            <p:cNvCxnSpPr/>
            <p:nvPr/>
          </p:nvCxnSpPr>
          <p:spPr>
            <a:xfrm>
              <a:off x="2906577" y="4666073"/>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1784422" y="3467496"/>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3" name="文本框 192"/>
                <p:cNvSpPr txBox="1"/>
                <p:nvPr/>
              </p:nvSpPr>
              <p:spPr>
                <a:xfrm>
                  <a:off x="1801406" y="3578478"/>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1801406" y="3578478"/>
                  <a:ext cx="239027" cy="338554"/>
                </a:xfrm>
                <a:prstGeom prst="rect">
                  <a:avLst/>
                </a:prstGeom>
                <a:blipFill rotWithShape="0">
                  <a:blip r:embed="rId7"/>
                  <a:stretch>
                    <a:fillRect r="-110256"/>
                  </a:stretch>
                </a:blipFill>
                <a:ln>
                  <a:noFill/>
                </a:ln>
              </p:spPr>
              <p:txBody>
                <a:bodyPr/>
                <a:lstStyle/>
                <a:p>
                  <a:r>
                    <a:rPr lang="zh-CN" altLang="en-US">
                      <a:noFill/>
                    </a:rPr>
                    <a:t> </a:t>
                  </a:r>
                </a:p>
              </p:txBody>
            </p:sp>
          </mc:Fallback>
        </mc:AlternateContent>
        <p:sp>
          <p:nvSpPr>
            <p:cNvPr id="194" name="椭圆 193"/>
            <p:cNvSpPr/>
            <p:nvPr/>
          </p:nvSpPr>
          <p:spPr>
            <a:xfrm>
              <a:off x="3156356" y="347169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5" name="文本框 194"/>
                <p:cNvSpPr txBox="1"/>
                <p:nvPr/>
              </p:nvSpPr>
              <p:spPr>
                <a:xfrm>
                  <a:off x="3199280" y="3565216"/>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95" name="文本框 194"/>
                <p:cNvSpPr txBox="1">
                  <a:spLocks noRot="1" noChangeAspect="1" noMove="1" noResize="1" noEditPoints="1" noAdjustHandles="1" noChangeArrowheads="1" noChangeShapeType="1" noTextEdit="1"/>
                </p:cNvSpPr>
                <p:nvPr/>
              </p:nvSpPr>
              <p:spPr>
                <a:xfrm>
                  <a:off x="3199280" y="3565216"/>
                  <a:ext cx="330361" cy="338554"/>
                </a:xfrm>
                <a:prstGeom prst="rect">
                  <a:avLst/>
                </a:prstGeom>
                <a:blipFill rotWithShape="0">
                  <a:blip r:embed="rId8"/>
                  <a:stretch>
                    <a:fillRect r="-48148"/>
                  </a:stretch>
                </a:blipFill>
                <a:ln>
                  <a:noFill/>
                </a:ln>
              </p:spPr>
              <p:txBody>
                <a:bodyPr/>
                <a:lstStyle/>
                <a:p>
                  <a:r>
                    <a:rPr lang="zh-CN" altLang="en-US">
                      <a:noFill/>
                    </a:rPr>
                    <a:t> </a:t>
                  </a:r>
                </a:p>
              </p:txBody>
            </p:sp>
          </mc:Fallback>
        </mc:AlternateContent>
        <p:sp>
          <p:nvSpPr>
            <p:cNvPr id="196" name="椭圆 195"/>
            <p:cNvSpPr/>
            <p:nvPr/>
          </p:nvSpPr>
          <p:spPr>
            <a:xfrm>
              <a:off x="4458533" y="3479488"/>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7" name="文本框 196"/>
                <p:cNvSpPr txBox="1"/>
                <p:nvPr/>
              </p:nvSpPr>
              <p:spPr>
                <a:xfrm>
                  <a:off x="4581591" y="3581047"/>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97" name="文本框 196"/>
                <p:cNvSpPr txBox="1">
                  <a:spLocks noRot="1" noChangeAspect="1" noMove="1" noResize="1" noEditPoints="1" noAdjustHandles="1" noChangeArrowheads="1" noChangeShapeType="1" noTextEdit="1"/>
                </p:cNvSpPr>
                <p:nvPr/>
              </p:nvSpPr>
              <p:spPr>
                <a:xfrm>
                  <a:off x="4581591" y="3581047"/>
                  <a:ext cx="391749" cy="338554"/>
                </a:xfrm>
                <a:prstGeom prst="rect">
                  <a:avLst/>
                </a:prstGeom>
                <a:blipFill rotWithShape="0">
                  <a:blip r:embed="rId9"/>
                  <a:stretch>
                    <a:fillRect/>
                  </a:stretch>
                </a:blipFill>
                <a:ln>
                  <a:noFill/>
                </a:ln>
              </p:spPr>
              <p:txBody>
                <a:bodyPr/>
                <a:lstStyle/>
                <a:p>
                  <a:r>
                    <a:rPr lang="zh-CN" altLang="en-US">
                      <a:noFill/>
                    </a:rPr>
                    <a:t> </a:t>
                  </a:r>
                </a:p>
              </p:txBody>
            </p:sp>
          </mc:Fallback>
        </mc:AlternateContent>
        <p:cxnSp>
          <p:nvCxnSpPr>
            <p:cNvPr id="204" name="直线箭头连接符 203"/>
            <p:cNvCxnSpPr/>
            <p:nvPr/>
          </p:nvCxnSpPr>
          <p:spPr>
            <a:xfrm flipV="1">
              <a:off x="3770699" y="3769369"/>
              <a:ext cx="687835" cy="6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2629613" y="3627857"/>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06" name="直线箭头连接符 205"/>
            <p:cNvCxnSpPr/>
            <p:nvPr/>
          </p:nvCxnSpPr>
          <p:spPr>
            <a:xfrm>
              <a:off x="2929673" y="3766942"/>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线箭头连接符 206"/>
            <p:cNvCxnSpPr/>
            <p:nvPr/>
          </p:nvCxnSpPr>
          <p:spPr>
            <a:xfrm flipV="1">
              <a:off x="2390075" y="3766787"/>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2" name="文本框 211"/>
                <p:cNvSpPr txBox="1"/>
                <p:nvPr/>
              </p:nvSpPr>
              <p:spPr>
                <a:xfrm>
                  <a:off x="31625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12" name="文本框 211"/>
                <p:cNvSpPr txBox="1">
                  <a:spLocks noRot="1" noChangeAspect="1" noMove="1" noResize="1" noEditPoints="1" noAdjustHandles="1" noChangeArrowheads="1" noChangeShapeType="1" noTextEdit="1"/>
                </p:cNvSpPr>
                <p:nvPr/>
              </p:nvSpPr>
              <p:spPr>
                <a:xfrm>
                  <a:off x="3162502" y="4494113"/>
                  <a:ext cx="473450" cy="338554"/>
                </a:xfrm>
                <a:prstGeom prst="rect">
                  <a:avLst/>
                </a:prstGeom>
                <a:blipFill rotWithShape="0">
                  <a:blip r:embed="rId10"/>
                  <a:stretch>
                    <a:fillRect r="-649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4558843" y="449740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13" name="文本框 212"/>
                <p:cNvSpPr txBox="1">
                  <a:spLocks noRot="1" noChangeAspect="1" noMove="1" noResize="1" noEditPoints="1" noAdjustHandles="1" noChangeArrowheads="1" noChangeShapeType="1" noTextEdit="1"/>
                </p:cNvSpPr>
                <p:nvPr/>
              </p:nvSpPr>
              <p:spPr>
                <a:xfrm>
                  <a:off x="4558843" y="4497403"/>
                  <a:ext cx="473450" cy="338554"/>
                </a:xfrm>
                <a:prstGeom prst="rect">
                  <a:avLst/>
                </a:prstGeom>
                <a:blipFill rotWithShape="0">
                  <a:blip r:embed="rId11"/>
                  <a:stretch>
                    <a:fillRect/>
                  </a:stretch>
                </a:blipFill>
                <a:ln>
                  <a:noFill/>
                </a:ln>
              </p:spPr>
              <p:txBody>
                <a:bodyPr/>
                <a:lstStyle/>
                <a:p>
                  <a:r>
                    <a:rPr lang="zh-CN" altLang="en-US">
                      <a:noFill/>
                    </a:rPr>
                    <a:t> </a:t>
                  </a:r>
                </a:p>
              </p:txBody>
            </p:sp>
          </mc:Fallback>
        </mc:AlternateContent>
        <p:sp>
          <p:nvSpPr>
            <p:cNvPr id="227" name="菱形 226"/>
            <p:cNvSpPr/>
            <p:nvPr/>
          </p:nvSpPr>
          <p:spPr>
            <a:xfrm>
              <a:off x="1733174" y="258144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0" name="菱形 229"/>
            <p:cNvSpPr/>
            <p:nvPr/>
          </p:nvSpPr>
          <p:spPr>
            <a:xfrm>
              <a:off x="3119959" y="257269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3" name="菱形 232"/>
            <p:cNvSpPr/>
            <p:nvPr/>
          </p:nvSpPr>
          <p:spPr>
            <a:xfrm>
              <a:off x="4412487" y="2578553"/>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235" name="直线箭头连接符 234"/>
            <p:cNvCxnSpPr/>
            <p:nvPr/>
          </p:nvCxnSpPr>
          <p:spPr>
            <a:xfrm flipH="1" flipV="1">
              <a:off x="2082801" y="3250808"/>
              <a:ext cx="6087" cy="219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线箭头连接符 235"/>
            <p:cNvCxnSpPr/>
            <p:nvPr/>
          </p:nvCxnSpPr>
          <p:spPr>
            <a:xfrm flipH="1" flipV="1">
              <a:off x="3469588" y="3242057"/>
              <a:ext cx="4313" cy="22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线箭头连接符 236"/>
            <p:cNvCxnSpPr/>
            <p:nvPr/>
          </p:nvCxnSpPr>
          <p:spPr>
            <a:xfrm flipH="1" flipV="1">
              <a:off x="4754801" y="3246974"/>
              <a:ext cx="3886" cy="22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线箭头连接符 237"/>
            <p:cNvCxnSpPr/>
            <p:nvPr/>
          </p:nvCxnSpPr>
          <p:spPr>
            <a:xfrm flipH="1" flipV="1">
              <a:off x="2072457" y="2288509"/>
              <a:ext cx="10344" cy="29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线箭头连接符 238"/>
            <p:cNvCxnSpPr/>
            <p:nvPr/>
          </p:nvCxnSpPr>
          <p:spPr>
            <a:xfrm flipH="1" flipV="1">
              <a:off x="3463291" y="2313373"/>
              <a:ext cx="6297" cy="259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线箭头连接符 239"/>
            <p:cNvCxnSpPr/>
            <p:nvPr/>
          </p:nvCxnSpPr>
          <p:spPr>
            <a:xfrm flipV="1">
              <a:off x="4762115" y="2288509"/>
              <a:ext cx="0" cy="29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线箭头连接符 240"/>
            <p:cNvCxnSpPr>
              <a:endCxn id="233" idx="1"/>
            </p:cNvCxnSpPr>
            <p:nvPr/>
          </p:nvCxnSpPr>
          <p:spPr>
            <a:xfrm>
              <a:off x="3819215" y="2907376"/>
              <a:ext cx="593272" cy="5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3" name="文本框 242"/>
            <p:cNvSpPr txBox="1"/>
            <p:nvPr/>
          </p:nvSpPr>
          <p:spPr>
            <a:xfrm>
              <a:off x="2638607" y="277721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44" name="直线箭头连接符 243"/>
            <p:cNvCxnSpPr/>
            <p:nvPr/>
          </p:nvCxnSpPr>
          <p:spPr>
            <a:xfrm>
              <a:off x="2443003" y="290737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线箭头连接符 244"/>
            <p:cNvCxnSpPr/>
            <p:nvPr/>
          </p:nvCxnSpPr>
          <p:spPr>
            <a:xfrm>
              <a:off x="2898721" y="2907376"/>
              <a:ext cx="221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椭圆 245"/>
            <p:cNvSpPr/>
            <p:nvPr/>
          </p:nvSpPr>
          <p:spPr>
            <a:xfrm>
              <a:off x="1769631" y="1708747"/>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7" name="文本框 246"/>
                <p:cNvSpPr txBox="1"/>
                <p:nvPr/>
              </p:nvSpPr>
              <p:spPr>
                <a:xfrm>
                  <a:off x="1809757" y="180164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47" name="文本框 246"/>
                <p:cNvSpPr txBox="1">
                  <a:spLocks noRot="1" noChangeAspect="1" noMove="1" noResize="1" noEditPoints="1" noAdjustHandles="1" noChangeArrowheads="1" noChangeShapeType="1" noTextEdit="1"/>
                </p:cNvSpPr>
                <p:nvPr/>
              </p:nvSpPr>
              <p:spPr>
                <a:xfrm>
                  <a:off x="1809757" y="1801649"/>
                  <a:ext cx="239027" cy="338554"/>
                </a:xfrm>
                <a:prstGeom prst="rect">
                  <a:avLst/>
                </a:prstGeom>
                <a:blipFill rotWithShape="0">
                  <a:blip r:embed="rId12"/>
                  <a:stretch>
                    <a:fillRect r="-135897"/>
                  </a:stretch>
                </a:blipFill>
                <a:ln>
                  <a:noFill/>
                </a:ln>
              </p:spPr>
              <p:txBody>
                <a:bodyPr/>
                <a:lstStyle/>
                <a:p>
                  <a:r>
                    <a:rPr lang="zh-CN" altLang="en-US">
                      <a:noFill/>
                    </a:rPr>
                    <a:t> </a:t>
                  </a:r>
                </a:p>
              </p:txBody>
            </p:sp>
          </mc:Fallback>
        </mc:AlternateContent>
        <p:sp>
          <p:nvSpPr>
            <p:cNvPr id="248" name="椭圆 247"/>
            <p:cNvSpPr/>
            <p:nvPr/>
          </p:nvSpPr>
          <p:spPr>
            <a:xfrm>
              <a:off x="3160463" y="173361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9" name="文本框 248"/>
                <p:cNvSpPr txBox="1"/>
                <p:nvPr/>
              </p:nvSpPr>
              <p:spPr>
                <a:xfrm>
                  <a:off x="3166910" y="1819361"/>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49" name="文本框 248"/>
                <p:cNvSpPr txBox="1">
                  <a:spLocks noRot="1" noChangeAspect="1" noMove="1" noResize="1" noEditPoints="1" noAdjustHandles="1" noChangeArrowheads="1" noChangeShapeType="1" noTextEdit="1"/>
                </p:cNvSpPr>
                <p:nvPr/>
              </p:nvSpPr>
              <p:spPr>
                <a:xfrm>
                  <a:off x="3166910" y="1819361"/>
                  <a:ext cx="330361" cy="338554"/>
                </a:xfrm>
                <a:prstGeom prst="rect">
                  <a:avLst/>
                </a:prstGeom>
                <a:blipFill rotWithShape="0">
                  <a:blip r:embed="rId13"/>
                  <a:stretch>
                    <a:fillRect r="-66667"/>
                  </a:stretch>
                </a:blipFill>
                <a:ln>
                  <a:noFill/>
                </a:ln>
              </p:spPr>
              <p:txBody>
                <a:bodyPr/>
                <a:lstStyle/>
                <a:p>
                  <a:r>
                    <a:rPr lang="zh-CN" altLang="en-US">
                      <a:noFill/>
                    </a:rPr>
                    <a:t> </a:t>
                  </a:r>
                </a:p>
              </p:txBody>
            </p:sp>
          </mc:Fallback>
        </mc:AlternateContent>
        <p:sp>
          <p:nvSpPr>
            <p:cNvPr id="250" name="椭圆 249"/>
            <p:cNvSpPr/>
            <p:nvPr/>
          </p:nvSpPr>
          <p:spPr>
            <a:xfrm>
              <a:off x="4459288" y="170874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51" name="文本框 250"/>
                <p:cNvSpPr txBox="1"/>
                <p:nvPr/>
              </p:nvSpPr>
              <p:spPr>
                <a:xfrm>
                  <a:off x="4587392" y="1835165"/>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51" name="文本框 250"/>
                <p:cNvSpPr txBox="1">
                  <a:spLocks noRot="1" noChangeAspect="1" noMove="1" noResize="1" noEditPoints="1" noAdjustHandles="1" noChangeArrowheads="1" noChangeShapeType="1" noTextEdit="1"/>
                </p:cNvSpPr>
                <p:nvPr/>
              </p:nvSpPr>
              <p:spPr>
                <a:xfrm>
                  <a:off x="4587392" y="1835165"/>
                  <a:ext cx="391749" cy="338554"/>
                </a:xfrm>
                <a:prstGeom prst="rect">
                  <a:avLst/>
                </a:prstGeom>
                <a:blipFill rotWithShape="0">
                  <a:blip r:embed="rId14"/>
                  <a:stretch>
                    <a:fillRect/>
                  </a:stretch>
                </a:blipFill>
                <a:ln>
                  <a:noFill/>
                </a:ln>
              </p:spPr>
              <p:txBody>
                <a:bodyPr/>
                <a:lstStyle/>
                <a:p>
                  <a:r>
                    <a:rPr lang="zh-CN" altLang="en-US">
                      <a:noFill/>
                    </a:rPr>
                    <a:t> </a:t>
                  </a:r>
                </a:p>
              </p:txBody>
            </p:sp>
          </mc:Fallback>
        </mc:AlternateContent>
        <p:sp>
          <p:nvSpPr>
            <p:cNvPr id="252" name="文本框 251"/>
            <p:cNvSpPr txBox="1"/>
            <p:nvPr/>
          </p:nvSpPr>
          <p:spPr>
            <a:xfrm>
              <a:off x="2644892" y="1906464"/>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mc:AlternateContent xmlns:mc="http://schemas.openxmlformats.org/markup-compatibility/2006" xmlns:a14="http://schemas.microsoft.com/office/drawing/2010/main">
          <mc:Choice Requires="a14">
            <p:sp>
              <p:nvSpPr>
                <p:cNvPr id="256" name="文本框 255"/>
                <p:cNvSpPr txBox="1"/>
                <p:nvPr/>
              </p:nvSpPr>
              <p:spPr>
                <a:xfrm>
                  <a:off x="1781325" y="2727152"/>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56" name="文本框 255"/>
                <p:cNvSpPr txBox="1">
                  <a:spLocks noRot="1" noChangeAspect="1" noMove="1" noResize="1" noEditPoints="1" noAdjustHandles="1" noChangeArrowheads="1" noChangeShapeType="1" noTextEdit="1"/>
                </p:cNvSpPr>
                <p:nvPr/>
              </p:nvSpPr>
              <p:spPr>
                <a:xfrm>
                  <a:off x="1781325" y="2727152"/>
                  <a:ext cx="473450" cy="338554"/>
                </a:xfrm>
                <a:prstGeom prst="rect">
                  <a:avLst/>
                </a:prstGeom>
                <a:blipFill rotWithShape="0">
                  <a:blip r:embed="rId15"/>
                  <a:stretch>
                    <a:fillRect r="-1153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7" name="文本框 256"/>
                <p:cNvSpPr txBox="1"/>
                <p:nvPr/>
              </p:nvSpPr>
              <p:spPr>
                <a:xfrm>
                  <a:off x="3137231" y="2741914"/>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57" name="文本框 256"/>
                <p:cNvSpPr txBox="1">
                  <a:spLocks noRot="1" noChangeAspect="1" noMove="1" noResize="1" noEditPoints="1" noAdjustHandles="1" noChangeArrowheads="1" noChangeShapeType="1" noTextEdit="1"/>
                </p:cNvSpPr>
                <p:nvPr/>
              </p:nvSpPr>
              <p:spPr>
                <a:xfrm>
                  <a:off x="3137231" y="2741914"/>
                  <a:ext cx="473450" cy="338554"/>
                </a:xfrm>
                <a:prstGeom prst="rect">
                  <a:avLst/>
                </a:prstGeom>
                <a:blipFill rotWithShape="0">
                  <a:blip r:embed="rId16"/>
                  <a:stretch>
                    <a:fillRect r="-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8" name="文本框 257"/>
                <p:cNvSpPr txBox="1"/>
                <p:nvPr/>
              </p:nvSpPr>
              <p:spPr>
                <a:xfrm>
                  <a:off x="4545003" y="2734458"/>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sub>
                        </m:sSub>
                      </m:oMath>
                    </m:oMathPara>
                  </a14:m>
                  <a:endParaRPr kumimoji="1" lang="zh-CN" altLang="en-US" sz="1600" dirty="0"/>
                </a:p>
              </p:txBody>
            </p:sp>
          </mc:Choice>
          <mc:Fallback xmlns="">
            <p:sp>
              <p:nvSpPr>
                <p:cNvPr id="258" name="文本框 257"/>
                <p:cNvSpPr txBox="1">
                  <a:spLocks noRot="1" noChangeAspect="1" noMove="1" noResize="1" noEditPoints="1" noAdjustHandles="1" noChangeArrowheads="1" noChangeShapeType="1" noTextEdit="1"/>
                </p:cNvSpPr>
                <p:nvPr/>
              </p:nvSpPr>
              <p:spPr>
                <a:xfrm>
                  <a:off x="4545003" y="2734458"/>
                  <a:ext cx="473450" cy="338554"/>
                </a:xfrm>
                <a:prstGeom prst="rect">
                  <a:avLst/>
                </a:prstGeom>
                <a:blipFill rotWithShape="0">
                  <a:blip r:embed="rId17"/>
                  <a:stretch>
                    <a:fillRect/>
                  </a:stretch>
                </a:blipFill>
                <a:ln>
                  <a:noFill/>
                </a:ln>
              </p:spPr>
              <p:txBody>
                <a:bodyPr/>
                <a:lstStyle/>
                <a:p>
                  <a:r>
                    <a:rPr lang="zh-CN" altLang="en-US">
                      <a:noFill/>
                    </a:rPr>
                    <a:t> </a:t>
                  </a:r>
                </a:p>
              </p:txBody>
            </p:sp>
          </mc:Fallback>
        </mc:AlternateContent>
      </p:grpSp>
      <p:cxnSp>
        <p:nvCxnSpPr>
          <p:cNvPr id="3" name="直线箭头连接符 2"/>
          <p:cNvCxnSpPr/>
          <p:nvPr/>
        </p:nvCxnSpPr>
        <p:spPr>
          <a:xfrm>
            <a:off x="5385220" y="2071621"/>
            <a:ext cx="1166621" cy="0"/>
          </a:xfrm>
          <a:prstGeom prst="straightConnector1">
            <a:avLst/>
          </a:prstGeom>
          <a:ln w="76200">
            <a:solidFill>
              <a:srgbClr val="BC77F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5400000" flipH="1" flipV="1">
            <a:off x="4032531" y="3483746"/>
            <a:ext cx="3396932" cy="572685"/>
          </a:xfrm>
          <a:prstGeom prst="bentConnector3">
            <a:avLst>
              <a:gd name="adj1" fmla="val 64"/>
            </a:avLst>
          </a:prstGeom>
          <a:ln w="76200">
            <a:solidFill>
              <a:srgbClr val="BC77F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6587534" y="1883425"/>
                <a:ext cx="5553336" cy="830997"/>
              </a:xfrm>
              <a:prstGeom prst="rect">
                <a:avLst/>
              </a:prstGeom>
              <a:noFill/>
            </p:spPr>
            <p:txBody>
              <a:bodyPr wrap="square" rtlCol="0">
                <a:spAutoFit/>
              </a:bodyPr>
              <a:lstStyle/>
              <a:p>
                <a:r>
                  <a:rPr kumimoji="1" lang="en-US" altLang="zh-CN" sz="2400" dirty="0"/>
                  <a:t>Anomaly</a:t>
                </a:r>
                <a:r>
                  <a:rPr kumimoji="1" lang="zh-CN" altLang="en-US" sz="2400" dirty="0"/>
                  <a:t> </a:t>
                </a:r>
                <a:r>
                  <a:rPr kumimoji="1" lang="en-US" altLang="zh-CN" sz="2400" dirty="0"/>
                  <a:t>Score</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b="0" i="1" smtClean="0">
                            <a:latin typeface="Cambria Math" charset="0"/>
                          </a:rPr>
                          <m:t>𝑆</m:t>
                        </m:r>
                      </m:e>
                      <m:sub>
                        <m:r>
                          <a:rPr kumimoji="1" lang="en-US" altLang="zh-CN" sz="2400" i="1">
                            <a:latin typeface="Cambria Math" charset="0"/>
                          </a:rPr>
                          <m:t>𝑡</m:t>
                        </m:r>
                      </m:sub>
                    </m:sSub>
                    <m:r>
                      <a:rPr kumimoji="1" lang="zh-CN" altLang="en-US" sz="2400" b="0" i="1" smtClean="0">
                        <a:latin typeface="Cambria Math" charset="0"/>
                      </a:rPr>
                      <m:t> </m:t>
                    </m:r>
                  </m:oMath>
                </a14:m>
                <a:r>
                  <a:rPr kumimoji="1" lang="en-US" altLang="zh-CN" sz="2400" dirty="0"/>
                  <a:t>=</a:t>
                </a:r>
                <a:r>
                  <a:rPr kumimoji="1" lang="zh-CN" altLang="en-US" sz="2400" dirty="0"/>
                  <a:t> </a:t>
                </a:r>
              </a:p>
              <a:p>
                <a:r>
                  <a:rPr kumimoji="1" lang="zh-CN" altLang="en-US" sz="2400" dirty="0"/>
                  <a:t>	</a:t>
                </a:r>
                <a:r>
                  <a:rPr kumimoji="1" lang="en-US" altLang="zh-CN" sz="2400" dirty="0"/>
                  <a:t>Reconstruction</a:t>
                </a:r>
                <a:r>
                  <a:rPr kumimoji="1" lang="zh-CN" altLang="en-US" sz="2400" dirty="0"/>
                  <a:t> </a:t>
                </a:r>
                <a:r>
                  <a:rPr kumimoji="1" lang="en-US" altLang="zh-CN" sz="2400" dirty="0"/>
                  <a:t>probability</a:t>
                </a:r>
                <a:r>
                  <a:rPr kumimoji="1" lang="zh-CN" altLang="en-US" sz="2400" dirty="0"/>
                  <a:t> </a:t>
                </a:r>
                <a:r>
                  <a:rPr kumimoji="1" lang="en-US" altLang="zh-CN" sz="2400" dirty="0"/>
                  <a:t>of</a:t>
                </a:r>
                <a:r>
                  <a:rPr kumimoji="1" lang="zh-CN" altLang="en-US" sz="2400" dirty="0"/>
                  <a:t> </a:t>
                </a:r>
                <a14:m>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charset="0"/>
                          </a:rPr>
                          <m:t>𝑥</m:t>
                        </m:r>
                      </m:e>
                      <m:sub>
                        <m:r>
                          <a:rPr kumimoji="1" lang="en-US" altLang="zh-CN" sz="2400" b="0" i="1" smtClean="0">
                            <a:latin typeface="Cambria Math" charset="0"/>
                          </a:rPr>
                          <m:t>𝑡</m:t>
                        </m:r>
                      </m:sub>
                    </m:sSub>
                  </m:oMath>
                </a14:m>
                <a:endParaRPr kumimoji="1" lang="zh-CN" altLang="en-US" sz="2400" dirty="0"/>
              </a:p>
            </p:txBody>
          </p:sp>
        </mc:Choice>
        <mc:Fallback xmlns="">
          <p:sp>
            <p:nvSpPr>
              <p:cNvPr id="26" name="文本框 25"/>
              <p:cNvSpPr txBox="1">
                <a:spLocks noRot="1" noChangeAspect="1" noMove="1" noResize="1" noEditPoints="1" noAdjustHandles="1" noChangeArrowheads="1" noChangeShapeType="1" noTextEdit="1"/>
              </p:cNvSpPr>
              <p:nvPr/>
            </p:nvSpPr>
            <p:spPr>
              <a:xfrm>
                <a:off x="6587534" y="1883425"/>
                <a:ext cx="5553336" cy="830997"/>
              </a:xfrm>
              <a:prstGeom prst="rect">
                <a:avLst/>
              </a:prstGeom>
              <a:blipFill rotWithShape="0">
                <a:blip r:embed="rId18"/>
                <a:stretch>
                  <a:fillRect l="-1756" t="-58088" b="-28676"/>
                </a:stretch>
              </a:blipFill>
            </p:spPr>
            <p:txBody>
              <a:bodyPr/>
              <a:lstStyle/>
              <a:p>
                <a:r>
                  <a:rPr lang="zh-CN" altLang="en-US">
                    <a:noFill/>
                  </a:rPr>
                  <a:t> </a:t>
                </a:r>
              </a:p>
            </p:txBody>
          </p:sp>
        </mc:Fallback>
      </mc:AlternateContent>
      <p:cxnSp>
        <p:nvCxnSpPr>
          <p:cNvPr id="95" name="直线箭头连接符 94"/>
          <p:cNvCxnSpPr/>
          <p:nvPr/>
        </p:nvCxnSpPr>
        <p:spPr>
          <a:xfrm>
            <a:off x="9364202" y="2636741"/>
            <a:ext cx="0" cy="882913"/>
          </a:xfrm>
          <a:prstGeom prst="straightConnector1">
            <a:avLst/>
          </a:prstGeom>
          <a:ln w="76200">
            <a:solidFill>
              <a:srgbClr val="BC77F9"/>
            </a:solidFill>
            <a:tailEnd type="triangle"/>
          </a:ln>
        </p:spPr>
        <p:style>
          <a:lnRef idx="1">
            <a:schemeClr val="accent1"/>
          </a:lnRef>
          <a:fillRef idx="0">
            <a:schemeClr val="accent1"/>
          </a:fillRef>
          <a:effectRef idx="0">
            <a:schemeClr val="accent1"/>
          </a:effectRef>
          <a:fontRef idx="minor">
            <a:schemeClr val="tx1"/>
          </a:fontRef>
        </p:style>
      </p:cxnSp>
      <p:sp>
        <p:nvSpPr>
          <p:cNvPr id="29" name="决策 28"/>
          <p:cNvSpPr/>
          <p:nvPr/>
        </p:nvSpPr>
        <p:spPr>
          <a:xfrm>
            <a:off x="8204822" y="3528610"/>
            <a:ext cx="2318759" cy="915635"/>
          </a:xfrm>
          <a:prstGeom prst="flowChartDecision">
            <a:avLst/>
          </a:prstGeom>
          <a:noFill/>
          <a:ln w="25400">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tx1"/>
                </a:solidFill>
              </a:rPr>
              <a:t>&gt;</a:t>
            </a:r>
            <a:r>
              <a:rPr kumimoji="1" lang="zh-CN" altLang="en-US" dirty="0">
                <a:solidFill>
                  <a:schemeClr val="tx1"/>
                </a:solidFill>
              </a:rPr>
              <a:t> </a:t>
            </a:r>
            <a:r>
              <a:rPr kumimoji="1" lang="en-US" altLang="zh-CN" dirty="0">
                <a:solidFill>
                  <a:schemeClr val="tx1"/>
                </a:solidFill>
              </a:rPr>
              <a:t>Threshold</a:t>
            </a:r>
            <a:endParaRPr kumimoji="1" lang="zh-CN" altLang="en-US" dirty="0">
              <a:solidFill>
                <a:schemeClr val="tx1"/>
              </a:solidFill>
            </a:endParaRPr>
          </a:p>
        </p:txBody>
      </p:sp>
      <p:cxnSp>
        <p:nvCxnSpPr>
          <p:cNvPr id="224" name="肘形连接符 223"/>
          <p:cNvCxnSpPr/>
          <p:nvPr/>
        </p:nvCxnSpPr>
        <p:spPr>
          <a:xfrm rot="5400000">
            <a:off x="7178541" y="4513604"/>
            <a:ext cx="1477639" cy="504611"/>
          </a:xfrm>
          <a:prstGeom prst="bentConnector3">
            <a:avLst>
              <a:gd name="adj1" fmla="val -2112"/>
            </a:avLst>
          </a:prstGeom>
          <a:ln w="76200">
            <a:solidFill>
              <a:srgbClr val="BC77F9"/>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肘形连接符 101"/>
          <p:cNvCxnSpPr/>
          <p:nvPr/>
        </p:nvCxnSpPr>
        <p:spPr>
          <a:xfrm>
            <a:off x="10523581" y="3986428"/>
            <a:ext cx="470253" cy="1523668"/>
          </a:xfrm>
          <a:prstGeom prst="bentConnector2">
            <a:avLst/>
          </a:prstGeom>
          <a:ln w="76200">
            <a:solidFill>
              <a:srgbClr val="BC77F9"/>
            </a:solidFill>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7061458" y="5549562"/>
            <a:ext cx="1652023" cy="467023"/>
          </a:xfrm>
          <a:prstGeom prst="rect">
            <a:avLst/>
          </a:prstGeom>
          <a:noFill/>
        </p:spPr>
        <p:txBody>
          <a:bodyPr wrap="square" rtlCol="0">
            <a:spAutoFit/>
          </a:bodyPr>
          <a:lstStyle/>
          <a:p>
            <a:r>
              <a:rPr kumimoji="1" lang="en-US" altLang="zh-CN" sz="2400" dirty="0"/>
              <a:t>Normal</a:t>
            </a:r>
            <a:endParaRPr kumimoji="1" lang="zh-CN" altLang="en-US" sz="2400" dirty="0"/>
          </a:p>
        </p:txBody>
      </p:sp>
      <p:sp>
        <p:nvSpPr>
          <p:cNvPr id="105" name="文本框 104"/>
          <p:cNvSpPr txBox="1"/>
          <p:nvPr/>
        </p:nvSpPr>
        <p:spPr>
          <a:xfrm>
            <a:off x="10095753" y="5554920"/>
            <a:ext cx="2045117" cy="461665"/>
          </a:xfrm>
          <a:prstGeom prst="rect">
            <a:avLst/>
          </a:prstGeom>
          <a:noFill/>
        </p:spPr>
        <p:txBody>
          <a:bodyPr wrap="square" rtlCol="0">
            <a:spAutoFit/>
          </a:bodyPr>
          <a:lstStyle/>
          <a:p>
            <a:r>
              <a:rPr kumimoji="1" lang="en-US" altLang="zh-CN" sz="2400"/>
              <a:t>Anomalous</a:t>
            </a:r>
            <a:endParaRPr kumimoji="1" lang="zh-CN" altLang="en-US" sz="2400" dirty="0"/>
          </a:p>
        </p:txBody>
      </p:sp>
      <p:sp>
        <p:nvSpPr>
          <p:cNvPr id="106" name="文本框 105"/>
          <p:cNvSpPr txBox="1"/>
          <p:nvPr/>
        </p:nvSpPr>
        <p:spPr>
          <a:xfrm>
            <a:off x="7771110" y="4093753"/>
            <a:ext cx="1652023" cy="467023"/>
          </a:xfrm>
          <a:prstGeom prst="rect">
            <a:avLst/>
          </a:prstGeom>
          <a:noFill/>
        </p:spPr>
        <p:txBody>
          <a:bodyPr wrap="square" rtlCol="0">
            <a:spAutoFit/>
          </a:bodyPr>
          <a:lstStyle/>
          <a:p>
            <a:r>
              <a:rPr kumimoji="1" lang="en-US" altLang="zh-CN" sz="2400"/>
              <a:t>Y</a:t>
            </a:r>
            <a:endParaRPr kumimoji="1" lang="zh-CN" altLang="en-US" sz="2400" dirty="0"/>
          </a:p>
        </p:txBody>
      </p:sp>
      <p:sp>
        <p:nvSpPr>
          <p:cNvPr id="107" name="文本框 106"/>
          <p:cNvSpPr txBox="1"/>
          <p:nvPr/>
        </p:nvSpPr>
        <p:spPr>
          <a:xfrm>
            <a:off x="10497682" y="4027090"/>
            <a:ext cx="1652023" cy="467023"/>
          </a:xfrm>
          <a:prstGeom prst="rect">
            <a:avLst/>
          </a:prstGeom>
          <a:noFill/>
        </p:spPr>
        <p:txBody>
          <a:bodyPr wrap="square" rtlCol="0">
            <a:spAutoFit/>
          </a:bodyPr>
          <a:lstStyle/>
          <a:p>
            <a:r>
              <a:rPr kumimoji="1" lang="en-US" altLang="zh-CN" sz="2400" dirty="0"/>
              <a:t>N</a:t>
            </a:r>
            <a:endParaRPr kumimoji="1" lang="zh-CN" altLang="en-US" sz="2400" dirty="0"/>
          </a:p>
        </p:txBody>
      </p:sp>
      <p:sp>
        <p:nvSpPr>
          <p:cNvPr id="71" name="矩形 70"/>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幻灯片编号占位符 3"/>
          <p:cNvSpPr>
            <a:spLocks noGrp="1"/>
          </p:cNvSpPr>
          <p:nvPr>
            <p:ph type="sldNum" sz="quarter" idx="12"/>
          </p:nvPr>
        </p:nvSpPr>
        <p:spPr/>
        <p:txBody>
          <a:bodyPr/>
          <a:lstStyle/>
          <a:p>
            <a:fld id="{74257851-9E16-46AC-9BC9-5AB3D32DCC82}" type="slidenum">
              <a:rPr lang="zh-CN" altLang="en-US" smtClean="0"/>
              <a:t>18</a:t>
            </a:fld>
            <a:endParaRPr lang="zh-CN" altLang="en-US"/>
          </a:p>
        </p:txBody>
      </p:sp>
      <p:sp>
        <p:nvSpPr>
          <p:cNvPr id="73"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Anomaly</a:t>
            </a:r>
            <a:r>
              <a:rPr kumimoji="1" lang="zh-CN" altLang="en-US" sz="4000" dirty="0"/>
              <a:t> </a:t>
            </a:r>
            <a:r>
              <a:rPr kumimoji="1" lang="en-US" altLang="zh-CN" sz="4000" dirty="0"/>
              <a:t>detection</a:t>
            </a:r>
            <a:r>
              <a:rPr kumimoji="1" lang="zh-CN" altLang="en-US" sz="4000" dirty="0"/>
              <a:t> </a:t>
            </a:r>
            <a:r>
              <a:rPr kumimoji="1" lang="en-US" altLang="zh-CN" sz="4000" dirty="0"/>
              <a:t>of</a:t>
            </a:r>
            <a:r>
              <a:rPr kumimoji="1" lang="zh-CN" altLang="en-US" sz="4000" dirty="0"/>
              <a:t> </a:t>
            </a:r>
            <a:r>
              <a:rPr kumimoji="1" lang="en-US" altLang="zh-CN" sz="4000" dirty="0" err="1"/>
              <a:t>OmniAnomaly</a:t>
            </a:r>
            <a:endParaRPr kumimoji="1" lang="zh-CN" altLang="en-US" sz="4000" dirty="0"/>
          </a:p>
        </p:txBody>
      </p:sp>
    </p:spTree>
    <p:extLst>
      <p:ext uri="{BB962C8B-B14F-4D97-AF65-F5344CB8AC3E}">
        <p14:creationId xmlns:p14="http://schemas.microsoft.com/office/powerpoint/2010/main" val="203544868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iterate type="lt">
                                    <p:tmPct val="10000"/>
                                  </p:iterate>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strips(downLeft)">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strips(downLeft)">
                                      <p:cBhvr>
                                        <p:cTn id="37" dur="500"/>
                                        <p:tgtEl>
                                          <p:spTgt spid="22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strips(downLeft)">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fill="hold"/>
                                        <p:tgtEl>
                                          <p:spTgt spid="104"/>
                                        </p:tgtEl>
                                        <p:attrNameLst>
                                          <p:attrName>ppt_x</p:attrName>
                                        </p:attrNameLst>
                                      </p:cBhvr>
                                      <p:tavLst>
                                        <p:tav tm="0">
                                          <p:val>
                                            <p:strVal val="#ppt_x"/>
                                          </p:val>
                                        </p:tav>
                                        <p:tav tm="100000">
                                          <p:val>
                                            <p:strVal val="#ppt_x"/>
                                          </p:val>
                                        </p:tav>
                                      </p:tavLst>
                                    </p:anim>
                                    <p:anim calcmode="lin" valueType="num">
                                      <p:cBhvr additive="base">
                                        <p:cTn id="4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strips(downLeft)">
                                      <p:cBhvr>
                                        <p:cTn id="51" dur="500"/>
                                        <p:tgtEl>
                                          <p:spTgt spid="107"/>
                                        </p:tgtEl>
                                      </p:cBhvr>
                                    </p:animEffect>
                                  </p:childTnLst>
                                </p:cTn>
                              </p:par>
                              <p:par>
                                <p:cTn id="52" presetID="18" presetClass="entr" presetSubtype="12"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strips(downLeft)">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additive="base">
                                        <p:cTn id="59" dur="500" fill="hold"/>
                                        <p:tgtEl>
                                          <p:spTgt spid="105"/>
                                        </p:tgtEl>
                                        <p:attrNameLst>
                                          <p:attrName>ppt_x</p:attrName>
                                        </p:attrNameLst>
                                      </p:cBhvr>
                                      <p:tavLst>
                                        <p:tav tm="0">
                                          <p:val>
                                            <p:strVal val="#ppt_x"/>
                                          </p:val>
                                        </p:tav>
                                        <p:tav tm="100000">
                                          <p:val>
                                            <p:strVal val="#ppt_x"/>
                                          </p:val>
                                        </p:tav>
                                      </p:tavLst>
                                    </p:anim>
                                    <p:anim calcmode="lin" valueType="num">
                                      <p:cBhvr additive="base">
                                        <p:cTn id="6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104" grpId="0"/>
      <p:bldP spid="105" grpId="0"/>
      <p:bldP spid="106" grpId="0"/>
      <p:bldP spid="1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733174" y="1881277"/>
            <a:ext cx="3381914" cy="4106266"/>
            <a:chOff x="1733174" y="1708747"/>
            <a:chExt cx="3381914" cy="4106266"/>
          </a:xfrm>
        </p:grpSpPr>
        <p:sp>
          <p:nvSpPr>
            <p:cNvPr id="151" name="椭圆 150"/>
            <p:cNvSpPr/>
            <p:nvPr/>
          </p:nvSpPr>
          <p:spPr>
            <a:xfrm>
              <a:off x="1786473" y="5235251"/>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p:sp>
          <p:nvSpPr>
            <p:cNvPr id="152" name="菱形 151"/>
            <p:cNvSpPr/>
            <p:nvPr/>
          </p:nvSpPr>
          <p:spPr>
            <a:xfrm>
              <a:off x="1737621"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3" name="文本框 152"/>
                <p:cNvSpPr txBox="1"/>
                <p:nvPr/>
              </p:nvSpPr>
              <p:spPr>
                <a:xfrm>
                  <a:off x="1811722" y="534081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3" name="文本框 152"/>
                <p:cNvSpPr txBox="1">
                  <a:spLocks noRot="1" noChangeAspect="1" noMove="1" noResize="1" noEditPoints="1" noAdjustHandles="1" noChangeArrowheads="1" noChangeShapeType="1" noTextEdit="1"/>
                </p:cNvSpPr>
                <p:nvPr/>
              </p:nvSpPr>
              <p:spPr>
                <a:xfrm>
                  <a:off x="1811722" y="5340819"/>
                  <a:ext cx="239027" cy="338554"/>
                </a:xfrm>
                <a:prstGeom prst="rect">
                  <a:avLst/>
                </a:prstGeom>
                <a:blipFill rotWithShape="0">
                  <a:blip r:embed="rId3"/>
                  <a:stretch>
                    <a:fillRect r="-11794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p:cNvSpPr txBox="1"/>
                <p:nvPr/>
              </p:nvSpPr>
              <p:spPr>
                <a:xfrm>
                  <a:off x="18142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54" name="文本框 153"/>
                <p:cNvSpPr txBox="1">
                  <a:spLocks noRot="1" noChangeAspect="1" noMove="1" noResize="1" noEditPoints="1" noAdjustHandles="1" noChangeArrowheads="1" noChangeShapeType="1" noTextEdit="1"/>
                </p:cNvSpPr>
                <p:nvPr/>
              </p:nvSpPr>
              <p:spPr>
                <a:xfrm>
                  <a:off x="1814202" y="4494113"/>
                  <a:ext cx="473450" cy="338554"/>
                </a:xfrm>
                <a:prstGeom prst="rect">
                  <a:avLst/>
                </a:prstGeom>
                <a:blipFill rotWithShape="0">
                  <a:blip r:embed="rId4"/>
                  <a:stretch>
                    <a:fillRect r="-9091"/>
                  </a:stretch>
                </a:blipFill>
                <a:ln>
                  <a:noFill/>
                </a:ln>
              </p:spPr>
              <p:txBody>
                <a:bodyPr/>
                <a:lstStyle/>
                <a:p>
                  <a:r>
                    <a:rPr lang="zh-CN" altLang="en-US">
                      <a:noFill/>
                    </a:rPr>
                    <a:t> </a:t>
                  </a:r>
                </a:p>
              </p:txBody>
            </p:sp>
          </mc:Fallback>
        </mc:AlternateContent>
        <p:sp>
          <p:nvSpPr>
            <p:cNvPr id="155" name="椭圆 154"/>
            <p:cNvSpPr/>
            <p:nvPr/>
          </p:nvSpPr>
          <p:spPr>
            <a:xfrm>
              <a:off x="3165377"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6" name="菱形 155"/>
            <p:cNvSpPr/>
            <p:nvPr/>
          </p:nvSpPr>
          <p:spPr>
            <a:xfrm>
              <a:off x="3113946"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57" name="文本框 156"/>
                <p:cNvSpPr txBox="1"/>
                <p:nvPr/>
              </p:nvSpPr>
              <p:spPr>
                <a:xfrm>
                  <a:off x="3202975" y="5355620"/>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57" name="文本框 156"/>
                <p:cNvSpPr txBox="1">
                  <a:spLocks noRot="1" noChangeAspect="1" noMove="1" noResize="1" noEditPoints="1" noAdjustHandles="1" noChangeArrowheads="1" noChangeShapeType="1" noTextEdit="1"/>
                </p:cNvSpPr>
                <p:nvPr/>
              </p:nvSpPr>
              <p:spPr>
                <a:xfrm>
                  <a:off x="3202975" y="5355620"/>
                  <a:ext cx="330361" cy="338554"/>
                </a:xfrm>
                <a:prstGeom prst="rect">
                  <a:avLst/>
                </a:prstGeom>
                <a:blipFill rotWithShape="0">
                  <a:blip r:embed="rId5"/>
                  <a:stretch>
                    <a:fillRect r="-50909"/>
                  </a:stretch>
                </a:blipFill>
                <a:ln>
                  <a:noFill/>
                </a:ln>
              </p:spPr>
              <p:txBody>
                <a:bodyPr/>
                <a:lstStyle/>
                <a:p>
                  <a:r>
                    <a:rPr lang="zh-CN" altLang="en-US">
                      <a:noFill/>
                    </a:rPr>
                    <a:t> </a:t>
                  </a:r>
                </a:p>
              </p:txBody>
            </p:sp>
          </mc:Fallback>
        </mc:AlternateContent>
        <p:sp>
          <p:nvSpPr>
            <p:cNvPr id="158" name="椭圆 157"/>
            <p:cNvSpPr/>
            <p:nvPr/>
          </p:nvSpPr>
          <p:spPr>
            <a:xfrm>
              <a:off x="4466855" y="523525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p:sp>
          <p:nvSpPr>
            <p:cNvPr id="159" name="菱形 158"/>
            <p:cNvSpPr/>
            <p:nvPr/>
          </p:nvSpPr>
          <p:spPr>
            <a:xfrm>
              <a:off x="4415833" y="433337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mc:AlternateContent xmlns:mc="http://schemas.openxmlformats.org/markup-compatibility/2006" xmlns:a14="http://schemas.microsoft.com/office/drawing/2010/main">
          <mc:Choice Requires="a14">
            <p:sp>
              <p:nvSpPr>
                <p:cNvPr id="160" name="文本框 159"/>
                <p:cNvSpPr txBox="1"/>
                <p:nvPr/>
              </p:nvSpPr>
              <p:spPr>
                <a:xfrm>
                  <a:off x="4558927" y="5358360"/>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60" name="文本框 159"/>
                <p:cNvSpPr txBox="1">
                  <a:spLocks noRot="1" noChangeAspect="1" noMove="1" noResize="1" noEditPoints="1" noAdjustHandles="1" noChangeArrowheads="1" noChangeShapeType="1" noTextEdit="1"/>
                </p:cNvSpPr>
                <p:nvPr/>
              </p:nvSpPr>
              <p:spPr>
                <a:xfrm>
                  <a:off x="4558927" y="5358360"/>
                  <a:ext cx="391749" cy="338554"/>
                </a:xfrm>
                <a:prstGeom prst="rect">
                  <a:avLst/>
                </a:prstGeom>
                <a:blipFill rotWithShape="0">
                  <a:blip r:embed="rId6"/>
                  <a:stretch>
                    <a:fillRect/>
                  </a:stretch>
                </a:blipFill>
                <a:ln>
                  <a:noFill/>
                </a:ln>
              </p:spPr>
              <p:txBody>
                <a:bodyPr/>
                <a:lstStyle/>
                <a:p>
                  <a:r>
                    <a:rPr lang="zh-CN" altLang="en-US">
                      <a:noFill/>
                    </a:rPr>
                    <a:t> </a:t>
                  </a:r>
                </a:p>
              </p:txBody>
            </p:sp>
          </mc:Fallback>
        </mc:AlternateContent>
        <p:cxnSp>
          <p:nvCxnSpPr>
            <p:cNvPr id="161" name="直线箭头连接符 160"/>
            <p:cNvCxnSpPr>
              <a:stCxn id="151" idx="0"/>
              <a:endCxn id="152" idx="2"/>
            </p:cNvCxnSpPr>
            <p:nvPr/>
          </p:nvCxnSpPr>
          <p:spPr>
            <a:xfrm flipH="1" flipV="1">
              <a:off x="2087249" y="5002736"/>
              <a:ext cx="205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线箭头连接符 161"/>
            <p:cNvCxnSpPr/>
            <p:nvPr/>
          </p:nvCxnSpPr>
          <p:spPr>
            <a:xfrm flipH="1" flipV="1">
              <a:off x="3463574" y="5002736"/>
              <a:ext cx="4630"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线箭头连接符 162"/>
            <p:cNvCxnSpPr/>
            <p:nvPr/>
          </p:nvCxnSpPr>
          <p:spPr>
            <a:xfrm flipH="1" flipV="1">
              <a:off x="4765460" y="5002736"/>
              <a:ext cx="4221" cy="232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线箭头连接符 163"/>
            <p:cNvCxnSpPr>
              <a:stCxn id="152" idx="0"/>
            </p:cNvCxnSpPr>
            <p:nvPr/>
          </p:nvCxnSpPr>
          <p:spPr>
            <a:xfrm flipV="1">
              <a:off x="2087249" y="4047258"/>
              <a:ext cx="0" cy="2861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线箭头连接符 164"/>
            <p:cNvCxnSpPr/>
            <p:nvPr/>
          </p:nvCxnSpPr>
          <p:spPr>
            <a:xfrm flipH="1" flipV="1">
              <a:off x="3459183" y="4051457"/>
              <a:ext cx="4391" cy="281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线箭头连接符 165"/>
            <p:cNvCxnSpPr/>
            <p:nvPr/>
          </p:nvCxnSpPr>
          <p:spPr>
            <a:xfrm flipH="1" flipV="1">
              <a:off x="4761360" y="4059250"/>
              <a:ext cx="4100" cy="27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线箭头连接符 166"/>
            <p:cNvCxnSpPr>
              <a:stCxn id="152" idx="3"/>
            </p:cNvCxnSpPr>
            <p:nvPr/>
          </p:nvCxnSpPr>
          <p:spPr>
            <a:xfrm>
              <a:off x="2436876" y="466805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线箭头连接符 167"/>
            <p:cNvCxnSpPr/>
            <p:nvPr/>
          </p:nvCxnSpPr>
          <p:spPr>
            <a:xfrm>
              <a:off x="3813201" y="4668056"/>
              <a:ext cx="6026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a:xfrm>
              <a:off x="2610313" y="5373576"/>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sp>
          <p:nvSpPr>
            <p:cNvPr id="186" name="文本框 185"/>
            <p:cNvSpPr txBox="1"/>
            <p:nvPr/>
          </p:nvSpPr>
          <p:spPr>
            <a:xfrm>
              <a:off x="2634187" y="453535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187" name="直线箭头连接符 186"/>
            <p:cNvCxnSpPr/>
            <p:nvPr/>
          </p:nvCxnSpPr>
          <p:spPr>
            <a:xfrm>
              <a:off x="2906577" y="4666073"/>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1784422" y="3467496"/>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3" name="文本框 192"/>
                <p:cNvSpPr txBox="1"/>
                <p:nvPr/>
              </p:nvSpPr>
              <p:spPr>
                <a:xfrm>
                  <a:off x="1801406" y="3578478"/>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1801406" y="3578478"/>
                  <a:ext cx="239027" cy="338554"/>
                </a:xfrm>
                <a:prstGeom prst="rect">
                  <a:avLst/>
                </a:prstGeom>
                <a:blipFill rotWithShape="0">
                  <a:blip r:embed="rId7"/>
                  <a:stretch>
                    <a:fillRect r="-110256"/>
                  </a:stretch>
                </a:blipFill>
                <a:ln>
                  <a:noFill/>
                </a:ln>
              </p:spPr>
              <p:txBody>
                <a:bodyPr/>
                <a:lstStyle/>
                <a:p>
                  <a:r>
                    <a:rPr lang="zh-CN" altLang="en-US">
                      <a:noFill/>
                    </a:rPr>
                    <a:t> </a:t>
                  </a:r>
                </a:p>
              </p:txBody>
            </p:sp>
          </mc:Fallback>
        </mc:AlternateContent>
        <p:sp>
          <p:nvSpPr>
            <p:cNvPr id="194" name="椭圆 193"/>
            <p:cNvSpPr/>
            <p:nvPr/>
          </p:nvSpPr>
          <p:spPr>
            <a:xfrm>
              <a:off x="3156356" y="347169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5" name="文本框 194"/>
                <p:cNvSpPr txBox="1"/>
                <p:nvPr/>
              </p:nvSpPr>
              <p:spPr>
                <a:xfrm>
                  <a:off x="3199280" y="3565216"/>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195" name="文本框 194"/>
                <p:cNvSpPr txBox="1">
                  <a:spLocks noRot="1" noChangeAspect="1" noMove="1" noResize="1" noEditPoints="1" noAdjustHandles="1" noChangeArrowheads="1" noChangeShapeType="1" noTextEdit="1"/>
                </p:cNvSpPr>
                <p:nvPr/>
              </p:nvSpPr>
              <p:spPr>
                <a:xfrm>
                  <a:off x="3199280" y="3565216"/>
                  <a:ext cx="330361" cy="338554"/>
                </a:xfrm>
                <a:prstGeom prst="rect">
                  <a:avLst/>
                </a:prstGeom>
                <a:blipFill rotWithShape="0">
                  <a:blip r:embed="rId8"/>
                  <a:stretch>
                    <a:fillRect r="-48148"/>
                  </a:stretch>
                </a:blipFill>
                <a:ln>
                  <a:noFill/>
                </a:ln>
              </p:spPr>
              <p:txBody>
                <a:bodyPr/>
                <a:lstStyle/>
                <a:p>
                  <a:r>
                    <a:rPr lang="zh-CN" altLang="en-US">
                      <a:noFill/>
                    </a:rPr>
                    <a:t> </a:t>
                  </a:r>
                </a:p>
              </p:txBody>
            </p:sp>
          </mc:Fallback>
        </mc:AlternateContent>
        <p:sp>
          <p:nvSpPr>
            <p:cNvPr id="196" name="椭圆 195"/>
            <p:cNvSpPr/>
            <p:nvPr/>
          </p:nvSpPr>
          <p:spPr>
            <a:xfrm>
              <a:off x="4458533" y="3479488"/>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197" name="文本框 196"/>
                <p:cNvSpPr txBox="1"/>
                <p:nvPr/>
              </p:nvSpPr>
              <p:spPr>
                <a:xfrm>
                  <a:off x="4581591" y="3581047"/>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𝐳</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197" name="文本框 196"/>
                <p:cNvSpPr txBox="1">
                  <a:spLocks noRot="1" noChangeAspect="1" noMove="1" noResize="1" noEditPoints="1" noAdjustHandles="1" noChangeArrowheads="1" noChangeShapeType="1" noTextEdit="1"/>
                </p:cNvSpPr>
                <p:nvPr/>
              </p:nvSpPr>
              <p:spPr>
                <a:xfrm>
                  <a:off x="4581591" y="3581047"/>
                  <a:ext cx="391749" cy="338554"/>
                </a:xfrm>
                <a:prstGeom prst="rect">
                  <a:avLst/>
                </a:prstGeom>
                <a:blipFill rotWithShape="0">
                  <a:blip r:embed="rId9"/>
                  <a:stretch>
                    <a:fillRect/>
                  </a:stretch>
                </a:blipFill>
                <a:ln>
                  <a:noFill/>
                </a:ln>
              </p:spPr>
              <p:txBody>
                <a:bodyPr/>
                <a:lstStyle/>
                <a:p>
                  <a:r>
                    <a:rPr lang="zh-CN" altLang="en-US">
                      <a:noFill/>
                    </a:rPr>
                    <a:t> </a:t>
                  </a:r>
                </a:p>
              </p:txBody>
            </p:sp>
          </mc:Fallback>
        </mc:AlternateContent>
        <p:cxnSp>
          <p:nvCxnSpPr>
            <p:cNvPr id="204" name="直线箭头连接符 203"/>
            <p:cNvCxnSpPr/>
            <p:nvPr/>
          </p:nvCxnSpPr>
          <p:spPr>
            <a:xfrm flipV="1">
              <a:off x="3770699" y="3769369"/>
              <a:ext cx="687835" cy="6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2629613" y="3627857"/>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06" name="直线箭头连接符 205"/>
            <p:cNvCxnSpPr/>
            <p:nvPr/>
          </p:nvCxnSpPr>
          <p:spPr>
            <a:xfrm>
              <a:off x="2929673" y="3766942"/>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线箭头连接符 206"/>
            <p:cNvCxnSpPr/>
            <p:nvPr/>
          </p:nvCxnSpPr>
          <p:spPr>
            <a:xfrm flipV="1">
              <a:off x="2390075" y="3766787"/>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2" name="文本框 211"/>
                <p:cNvSpPr txBox="1"/>
                <p:nvPr/>
              </p:nvSpPr>
              <p:spPr>
                <a:xfrm>
                  <a:off x="3162502" y="449411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12" name="文本框 211"/>
                <p:cNvSpPr txBox="1">
                  <a:spLocks noRot="1" noChangeAspect="1" noMove="1" noResize="1" noEditPoints="1" noAdjustHandles="1" noChangeArrowheads="1" noChangeShapeType="1" noTextEdit="1"/>
                </p:cNvSpPr>
                <p:nvPr/>
              </p:nvSpPr>
              <p:spPr>
                <a:xfrm>
                  <a:off x="3162502" y="4494113"/>
                  <a:ext cx="473450" cy="338554"/>
                </a:xfrm>
                <a:prstGeom prst="rect">
                  <a:avLst/>
                </a:prstGeom>
                <a:blipFill rotWithShape="0">
                  <a:blip r:embed="rId10"/>
                  <a:stretch>
                    <a:fillRect r="-649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4558843" y="4497403"/>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𝐞</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13" name="文本框 212"/>
                <p:cNvSpPr txBox="1">
                  <a:spLocks noRot="1" noChangeAspect="1" noMove="1" noResize="1" noEditPoints="1" noAdjustHandles="1" noChangeArrowheads="1" noChangeShapeType="1" noTextEdit="1"/>
                </p:cNvSpPr>
                <p:nvPr/>
              </p:nvSpPr>
              <p:spPr>
                <a:xfrm>
                  <a:off x="4558843" y="4497403"/>
                  <a:ext cx="473450" cy="338554"/>
                </a:xfrm>
                <a:prstGeom prst="rect">
                  <a:avLst/>
                </a:prstGeom>
                <a:blipFill rotWithShape="0">
                  <a:blip r:embed="rId11"/>
                  <a:stretch>
                    <a:fillRect/>
                  </a:stretch>
                </a:blipFill>
                <a:ln>
                  <a:noFill/>
                </a:ln>
              </p:spPr>
              <p:txBody>
                <a:bodyPr/>
                <a:lstStyle/>
                <a:p>
                  <a:r>
                    <a:rPr lang="zh-CN" altLang="en-US">
                      <a:noFill/>
                    </a:rPr>
                    <a:t> </a:t>
                  </a:r>
                </a:p>
              </p:txBody>
            </p:sp>
          </mc:Fallback>
        </mc:AlternateContent>
        <p:sp>
          <p:nvSpPr>
            <p:cNvPr id="227" name="菱形 226"/>
            <p:cNvSpPr/>
            <p:nvPr/>
          </p:nvSpPr>
          <p:spPr>
            <a:xfrm>
              <a:off x="1733174" y="258144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0" name="菱形 229"/>
            <p:cNvSpPr/>
            <p:nvPr/>
          </p:nvSpPr>
          <p:spPr>
            <a:xfrm>
              <a:off x="3119959" y="2572696"/>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sp>
          <p:nvSpPr>
            <p:cNvPr id="233" name="菱形 232"/>
            <p:cNvSpPr/>
            <p:nvPr/>
          </p:nvSpPr>
          <p:spPr>
            <a:xfrm>
              <a:off x="4412487" y="2578553"/>
              <a:ext cx="699255" cy="66936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p>
          </p:txBody>
        </p:sp>
        <p:cxnSp>
          <p:nvCxnSpPr>
            <p:cNvPr id="235" name="直线箭头连接符 234"/>
            <p:cNvCxnSpPr/>
            <p:nvPr/>
          </p:nvCxnSpPr>
          <p:spPr>
            <a:xfrm flipH="1" flipV="1">
              <a:off x="2082801" y="3250808"/>
              <a:ext cx="6087" cy="219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直线箭头连接符 235"/>
            <p:cNvCxnSpPr/>
            <p:nvPr/>
          </p:nvCxnSpPr>
          <p:spPr>
            <a:xfrm flipH="1" flipV="1">
              <a:off x="3469588" y="3242057"/>
              <a:ext cx="4313" cy="22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直线箭头连接符 236"/>
            <p:cNvCxnSpPr/>
            <p:nvPr/>
          </p:nvCxnSpPr>
          <p:spPr>
            <a:xfrm flipH="1" flipV="1">
              <a:off x="4754801" y="3246974"/>
              <a:ext cx="3886" cy="22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直线箭头连接符 237"/>
            <p:cNvCxnSpPr/>
            <p:nvPr/>
          </p:nvCxnSpPr>
          <p:spPr>
            <a:xfrm flipH="1" flipV="1">
              <a:off x="2072457" y="2288509"/>
              <a:ext cx="10344" cy="292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直线箭头连接符 238"/>
            <p:cNvCxnSpPr/>
            <p:nvPr/>
          </p:nvCxnSpPr>
          <p:spPr>
            <a:xfrm flipH="1" flipV="1">
              <a:off x="3463291" y="2313373"/>
              <a:ext cx="6297" cy="259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直线箭头连接符 239"/>
            <p:cNvCxnSpPr/>
            <p:nvPr/>
          </p:nvCxnSpPr>
          <p:spPr>
            <a:xfrm flipV="1">
              <a:off x="4762115" y="2288509"/>
              <a:ext cx="0" cy="29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线箭头连接符 240"/>
            <p:cNvCxnSpPr>
              <a:endCxn id="233" idx="1"/>
            </p:cNvCxnSpPr>
            <p:nvPr/>
          </p:nvCxnSpPr>
          <p:spPr>
            <a:xfrm>
              <a:off x="3819215" y="2907376"/>
              <a:ext cx="593272" cy="5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3" name="文本框 242"/>
            <p:cNvSpPr txBox="1"/>
            <p:nvPr/>
          </p:nvSpPr>
          <p:spPr>
            <a:xfrm>
              <a:off x="2638607" y="2777215"/>
              <a:ext cx="382509"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p:cxnSp>
          <p:nvCxnSpPr>
            <p:cNvPr id="244" name="直线箭头连接符 243"/>
            <p:cNvCxnSpPr/>
            <p:nvPr/>
          </p:nvCxnSpPr>
          <p:spPr>
            <a:xfrm>
              <a:off x="2443003" y="2907376"/>
              <a:ext cx="220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直线箭头连接符 244"/>
            <p:cNvCxnSpPr/>
            <p:nvPr/>
          </p:nvCxnSpPr>
          <p:spPr>
            <a:xfrm>
              <a:off x="2898721" y="2907376"/>
              <a:ext cx="2212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6" name="椭圆 245"/>
            <p:cNvSpPr/>
            <p:nvPr/>
          </p:nvSpPr>
          <p:spPr>
            <a:xfrm>
              <a:off x="1769631" y="1708747"/>
              <a:ext cx="605654" cy="57976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7" name="文本框 246"/>
                <p:cNvSpPr txBox="1"/>
                <p:nvPr/>
              </p:nvSpPr>
              <p:spPr>
                <a:xfrm>
                  <a:off x="1809757" y="1801649"/>
                  <a:ext cx="239027"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47" name="文本框 246"/>
                <p:cNvSpPr txBox="1">
                  <a:spLocks noRot="1" noChangeAspect="1" noMove="1" noResize="1" noEditPoints="1" noAdjustHandles="1" noChangeArrowheads="1" noChangeShapeType="1" noTextEdit="1"/>
                </p:cNvSpPr>
                <p:nvPr/>
              </p:nvSpPr>
              <p:spPr>
                <a:xfrm>
                  <a:off x="1809757" y="1801649"/>
                  <a:ext cx="239027" cy="338554"/>
                </a:xfrm>
                <a:prstGeom prst="rect">
                  <a:avLst/>
                </a:prstGeom>
                <a:blipFill rotWithShape="0">
                  <a:blip r:embed="rId12"/>
                  <a:stretch>
                    <a:fillRect r="-135897"/>
                  </a:stretch>
                </a:blipFill>
                <a:ln>
                  <a:noFill/>
                </a:ln>
              </p:spPr>
              <p:txBody>
                <a:bodyPr/>
                <a:lstStyle/>
                <a:p>
                  <a:r>
                    <a:rPr lang="zh-CN" altLang="en-US">
                      <a:noFill/>
                    </a:rPr>
                    <a:t> </a:t>
                  </a:r>
                </a:p>
              </p:txBody>
            </p:sp>
          </mc:Fallback>
        </mc:AlternateContent>
        <p:sp>
          <p:nvSpPr>
            <p:cNvPr id="248" name="椭圆 247"/>
            <p:cNvSpPr/>
            <p:nvPr/>
          </p:nvSpPr>
          <p:spPr>
            <a:xfrm>
              <a:off x="3160463" y="1733611"/>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49" name="文本框 248"/>
                <p:cNvSpPr txBox="1"/>
                <p:nvPr/>
              </p:nvSpPr>
              <p:spPr>
                <a:xfrm>
                  <a:off x="3166910" y="1819361"/>
                  <a:ext cx="3303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49" name="文本框 248"/>
                <p:cNvSpPr txBox="1">
                  <a:spLocks noRot="1" noChangeAspect="1" noMove="1" noResize="1" noEditPoints="1" noAdjustHandles="1" noChangeArrowheads="1" noChangeShapeType="1" noTextEdit="1"/>
                </p:cNvSpPr>
                <p:nvPr/>
              </p:nvSpPr>
              <p:spPr>
                <a:xfrm>
                  <a:off x="3166910" y="1819361"/>
                  <a:ext cx="330361" cy="338554"/>
                </a:xfrm>
                <a:prstGeom prst="rect">
                  <a:avLst/>
                </a:prstGeom>
                <a:blipFill rotWithShape="0">
                  <a:blip r:embed="rId13"/>
                  <a:stretch>
                    <a:fillRect r="-66667"/>
                  </a:stretch>
                </a:blipFill>
                <a:ln>
                  <a:noFill/>
                </a:ln>
              </p:spPr>
              <p:txBody>
                <a:bodyPr/>
                <a:lstStyle/>
                <a:p>
                  <a:r>
                    <a:rPr lang="zh-CN" altLang="en-US">
                      <a:noFill/>
                    </a:rPr>
                    <a:t> </a:t>
                  </a:r>
                </a:p>
              </p:txBody>
            </p:sp>
          </mc:Fallback>
        </mc:AlternateContent>
        <p:sp>
          <p:nvSpPr>
            <p:cNvPr id="250" name="椭圆 249"/>
            <p:cNvSpPr/>
            <p:nvPr/>
          </p:nvSpPr>
          <p:spPr>
            <a:xfrm>
              <a:off x="4459288" y="1708747"/>
              <a:ext cx="605654" cy="5797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dirty="0"/>
            </a:p>
          </p:txBody>
        </p:sp>
        <mc:AlternateContent xmlns:mc="http://schemas.openxmlformats.org/markup-compatibility/2006" xmlns:a14="http://schemas.microsoft.com/office/drawing/2010/main">
          <mc:Choice Requires="a14">
            <p:sp>
              <p:nvSpPr>
                <p:cNvPr id="251" name="文本框 250"/>
                <p:cNvSpPr txBox="1"/>
                <p:nvPr/>
              </p:nvSpPr>
              <p:spPr>
                <a:xfrm>
                  <a:off x="4587392" y="1835165"/>
                  <a:ext cx="391749"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𝐱</m:t>
                            </m:r>
                            <m:r>
                              <a:rPr kumimoji="1" lang="en-US" altLang="zh-CN" sz="1600" b="1" i="0" smtClean="0">
                                <a:latin typeface="Cambria Math" charset="0"/>
                              </a:rPr>
                              <m:t>′</m:t>
                            </m:r>
                          </m:e>
                          <m:sub>
                            <m:r>
                              <a:rPr kumimoji="1" lang="en-US" altLang="zh-CN" sz="1600" b="1" i="0" smtClean="0">
                                <a:latin typeface="Cambria Math" charset="0"/>
                              </a:rPr>
                              <m:t>𝐭</m:t>
                            </m:r>
                          </m:sub>
                        </m:sSub>
                      </m:oMath>
                    </m:oMathPara>
                  </a14:m>
                  <a:endParaRPr kumimoji="1" lang="zh-CN" altLang="en-US" sz="1600" b="1" dirty="0"/>
                </a:p>
              </p:txBody>
            </p:sp>
          </mc:Choice>
          <mc:Fallback xmlns="">
            <p:sp>
              <p:nvSpPr>
                <p:cNvPr id="251" name="文本框 250"/>
                <p:cNvSpPr txBox="1">
                  <a:spLocks noRot="1" noChangeAspect="1" noMove="1" noResize="1" noEditPoints="1" noAdjustHandles="1" noChangeArrowheads="1" noChangeShapeType="1" noTextEdit="1"/>
                </p:cNvSpPr>
                <p:nvPr/>
              </p:nvSpPr>
              <p:spPr>
                <a:xfrm>
                  <a:off x="4587392" y="1835165"/>
                  <a:ext cx="391749" cy="338554"/>
                </a:xfrm>
                <a:prstGeom prst="rect">
                  <a:avLst/>
                </a:prstGeom>
                <a:blipFill rotWithShape="0">
                  <a:blip r:embed="rId14"/>
                  <a:stretch>
                    <a:fillRect/>
                  </a:stretch>
                </a:blipFill>
                <a:ln>
                  <a:noFill/>
                </a:ln>
              </p:spPr>
              <p:txBody>
                <a:bodyPr/>
                <a:lstStyle/>
                <a:p>
                  <a:r>
                    <a:rPr lang="zh-CN" altLang="en-US">
                      <a:noFill/>
                    </a:rPr>
                    <a:t> </a:t>
                  </a:r>
                </a:p>
              </p:txBody>
            </p:sp>
          </mc:Fallback>
        </mc:AlternateContent>
        <p:sp>
          <p:nvSpPr>
            <p:cNvPr id="252" name="文本框 251"/>
            <p:cNvSpPr txBox="1"/>
            <p:nvPr/>
          </p:nvSpPr>
          <p:spPr>
            <a:xfrm>
              <a:off x="2644892" y="1906464"/>
              <a:ext cx="490346" cy="307777"/>
            </a:xfrm>
            <a:prstGeom prst="rect">
              <a:avLst/>
            </a:prstGeom>
            <a:noFill/>
            <a:ln>
              <a:noFill/>
            </a:ln>
          </p:spPr>
          <p:txBody>
            <a:bodyPr wrap="square" rtlCol="0">
              <a:spAutoFit/>
            </a:bodyPr>
            <a:lstStyle/>
            <a:p>
              <a:r>
                <a:rPr kumimoji="1" lang="is-IS" altLang="zh-CN" sz="1400" b="1" dirty="0"/>
                <a:t>…</a:t>
              </a:r>
              <a:endParaRPr kumimoji="1" lang="zh-CN" altLang="en-US" sz="1400" b="1" dirty="0"/>
            </a:p>
          </p:txBody>
        </p:sp>
        <mc:AlternateContent xmlns:mc="http://schemas.openxmlformats.org/markup-compatibility/2006" xmlns:a14="http://schemas.microsoft.com/office/drawing/2010/main">
          <mc:Choice Requires="a14">
            <p:sp>
              <p:nvSpPr>
                <p:cNvPr id="256" name="文本框 255"/>
                <p:cNvSpPr txBox="1"/>
                <p:nvPr/>
              </p:nvSpPr>
              <p:spPr>
                <a:xfrm>
                  <a:off x="1781325" y="2727152"/>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𝐓</m:t>
                            </m:r>
                          </m:sub>
                        </m:sSub>
                      </m:oMath>
                    </m:oMathPara>
                  </a14:m>
                  <a:endParaRPr kumimoji="1" lang="zh-CN" altLang="en-US" sz="1600" b="1" dirty="0"/>
                </a:p>
              </p:txBody>
            </p:sp>
          </mc:Choice>
          <mc:Fallback xmlns="">
            <p:sp>
              <p:nvSpPr>
                <p:cNvPr id="256" name="文本框 255"/>
                <p:cNvSpPr txBox="1">
                  <a:spLocks noRot="1" noChangeAspect="1" noMove="1" noResize="1" noEditPoints="1" noAdjustHandles="1" noChangeArrowheads="1" noChangeShapeType="1" noTextEdit="1"/>
                </p:cNvSpPr>
                <p:nvPr/>
              </p:nvSpPr>
              <p:spPr>
                <a:xfrm>
                  <a:off x="1781325" y="2727152"/>
                  <a:ext cx="473450" cy="338554"/>
                </a:xfrm>
                <a:prstGeom prst="rect">
                  <a:avLst/>
                </a:prstGeom>
                <a:blipFill rotWithShape="0">
                  <a:blip r:embed="rId15"/>
                  <a:stretch>
                    <a:fillRect r="-1153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7" name="文本框 256"/>
                <p:cNvSpPr txBox="1"/>
                <p:nvPr/>
              </p:nvSpPr>
              <p:spPr>
                <a:xfrm>
                  <a:off x="3137231" y="2741914"/>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1"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r>
                              <a:rPr kumimoji="1" lang="en-US" altLang="zh-CN" sz="1600" b="1" i="0" smtClean="0">
                                <a:latin typeface="Cambria Math" charset="0"/>
                              </a:rPr>
                              <m:t>−</m:t>
                            </m:r>
                            <m:r>
                              <a:rPr kumimoji="1" lang="en-US" altLang="zh-CN" sz="1600" b="1" i="0" smtClean="0">
                                <a:latin typeface="Cambria Math" charset="0"/>
                              </a:rPr>
                              <m:t>𝟏</m:t>
                            </m:r>
                          </m:sub>
                        </m:sSub>
                      </m:oMath>
                    </m:oMathPara>
                  </a14:m>
                  <a:endParaRPr kumimoji="1" lang="zh-CN" altLang="en-US" sz="1600" b="1" dirty="0"/>
                </a:p>
              </p:txBody>
            </p:sp>
          </mc:Choice>
          <mc:Fallback xmlns="">
            <p:sp>
              <p:nvSpPr>
                <p:cNvPr id="257" name="文本框 256"/>
                <p:cNvSpPr txBox="1">
                  <a:spLocks noRot="1" noChangeAspect="1" noMove="1" noResize="1" noEditPoints="1" noAdjustHandles="1" noChangeArrowheads="1" noChangeShapeType="1" noTextEdit="1"/>
                </p:cNvSpPr>
                <p:nvPr/>
              </p:nvSpPr>
              <p:spPr>
                <a:xfrm>
                  <a:off x="3137231" y="2741914"/>
                  <a:ext cx="473450" cy="338554"/>
                </a:xfrm>
                <a:prstGeom prst="rect">
                  <a:avLst/>
                </a:prstGeom>
                <a:blipFill rotWithShape="0">
                  <a:blip r:embed="rId16"/>
                  <a:stretch>
                    <a:fillRect r="-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8" name="文本框 257"/>
                <p:cNvSpPr txBox="1"/>
                <p:nvPr/>
              </p:nvSpPr>
              <p:spPr>
                <a:xfrm>
                  <a:off x="4545003" y="2734458"/>
                  <a:ext cx="47345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i="1" smtClean="0">
                                <a:latin typeface="Cambria Math" panose="02040503050406030204" pitchFamily="18" charset="0"/>
                              </a:rPr>
                            </m:ctrlPr>
                          </m:sSubPr>
                          <m:e>
                            <m:r>
                              <a:rPr kumimoji="1" lang="en-US" altLang="zh-CN" sz="1600" b="1" i="0" smtClean="0">
                                <a:latin typeface="Cambria Math" charset="0"/>
                              </a:rPr>
                              <m:t>𝐝</m:t>
                            </m:r>
                          </m:e>
                          <m:sub>
                            <m:r>
                              <a:rPr kumimoji="1" lang="en-US" altLang="zh-CN" sz="1600" b="1" i="0" smtClean="0">
                                <a:latin typeface="Cambria Math" charset="0"/>
                              </a:rPr>
                              <m:t>𝐭</m:t>
                            </m:r>
                          </m:sub>
                        </m:sSub>
                      </m:oMath>
                    </m:oMathPara>
                  </a14:m>
                  <a:endParaRPr kumimoji="1" lang="zh-CN" altLang="en-US" sz="1600" dirty="0"/>
                </a:p>
              </p:txBody>
            </p:sp>
          </mc:Choice>
          <mc:Fallback xmlns="">
            <p:sp>
              <p:nvSpPr>
                <p:cNvPr id="258" name="文本框 257"/>
                <p:cNvSpPr txBox="1">
                  <a:spLocks noRot="1" noChangeAspect="1" noMove="1" noResize="1" noEditPoints="1" noAdjustHandles="1" noChangeArrowheads="1" noChangeShapeType="1" noTextEdit="1"/>
                </p:cNvSpPr>
                <p:nvPr/>
              </p:nvSpPr>
              <p:spPr>
                <a:xfrm>
                  <a:off x="4545003" y="2734458"/>
                  <a:ext cx="473450" cy="338554"/>
                </a:xfrm>
                <a:prstGeom prst="rect">
                  <a:avLst/>
                </a:prstGeom>
                <a:blipFill rotWithShape="0">
                  <a:blip r:embed="rId17"/>
                  <a:stretch>
                    <a:fillRect/>
                  </a:stretch>
                </a:blipFill>
                <a:ln>
                  <a:noFill/>
                </a:ln>
              </p:spPr>
              <p:txBody>
                <a:bodyPr/>
                <a:lstStyle/>
                <a:p>
                  <a:r>
                    <a:rPr lang="zh-CN" altLang="en-US">
                      <a:noFill/>
                    </a:rPr>
                    <a:t> </a:t>
                  </a:r>
                </a:p>
              </p:txBody>
            </p:sp>
          </mc:Fallback>
        </mc:AlternateContent>
      </p:grpSp>
      <p:cxnSp>
        <p:nvCxnSpPr>
          <p:cNvPr id="3" name="直线箭头连接符 2"/>
          <p:cNvCxnSpPr/>
          <p:nvPr/>
        </p:nvCxnSpPr>
        <p:spPr>
          <a:xfrm>
            <a:off x="5385220" y="2071621"/>
            <a:ext cx="1166621" cy="0"/>
          </a:xfrm>
          <a:prstGeom prst="straightConnector1">
            <a:avLst/>
          </a:prstGeom>
          <a:ln w="76200">
            <a:solidFill>
              <a:srgbClr val="BC77F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5400000" flipH="1" flipV="1">
            <a:off x="4032531" y="3483746"/>
            <a:ext cx="3396932" cy="572685"/>
          </a:xfrm>
          <a:prstGeom prst="bentConnector3">
            <a:avLst>
              <a:gd name="adj1" fmla="val 64"/>
            </a:avLst>
          </a:prstGeom>
          <a:ln w="76200">
            <a:solidFill>
              <a:srgbClr val="BC77F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文本框 103"/>
              <p:cNvSpPr txBox="1"/>
              <p:nvPr/>
            </p:nvSpPr>
            <p:spPr>
              <a:xfrm>
                <a:off x="6551841" y="2997902"/>
                <a:ext cx="5534743" cy="464807"/>
              </a:xfrm>
              <a:prstGeom prst="rect">
                <a:avLst/>
              </a:prstGeom>
              <a:noFill/>
            </p:spPr>
            <p:txBody>
              <a:bodyPr wrap="square" rtlCol="0">
                <a:spAutoFit/>
              </a:bodyPr>
              <a:lstStyle/>
              <a:p>
                <a14:m>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charset="0"/>
                          </a:rPr>
                          <m:t>𝑥</m:t>
                        </m:r>
                      </m:e>
                      <m:sub>
                        <m:r>
                          <a:rPr kumimoji="1" lang="en-US" altLang="zh-CN" sz="2400" b="0" i="1" smtClean="0">
                            <a:latin typeface="Cambria Math" charset="0"/>
                          </a:rPr>
                          <m:t>𝑡</m:t>
                        </m:r>
                      </m:sub>
                    </m:sSub>
                    <m:r>
                      <a:rPr kumimoji="1" lang="en-US" altLang="zh-CN" sz="2400" b="0" i="1" smtClean="0">
                        <a:latin typeface="Cambria Math" charset="0"/>
                      </a:rPr>
                      <m:t>=[</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𝑥</m:t>
                        </m:r>
                      </m:e>
                      <m:sub>
                        <m:r>
                          <a:rPr kumimoji="1" lang="en-US" altLang="zh-CN" sz="2400" b="0" i="1" smtClean="0">
                            <a:latin typeface="Cambria Math" charset="0"/>
                          </a:rPr>
                          <m:t>𝑡</m:t>
                        </m:r>
                      </m:sub>
                      <m:sup>
                        <m:r>
                          <a:rPr kumimoji="1" lang="en-US" altLang="zh-CN" sz="2400" b="0" i="1" smtClean="0">
                            <a:latin typeface="Cambria Math" charset="0"/>
                          </a:rPr>
                          <m:t>1</m:t>
                        </m:r>
                      </m:sup>
                    </m:sSubSup>
                    <m:r>
                      <a:rPr kumimoji="1" lang="en-US" altLang="zh-CN" sz="2400" b="0" i="1" smtClean="0">
                        <a:latin typeface="Cambria Math" charset="0"/>
                      </a:rPr>
                      <m:t>,</m:t>
                    </m:r>
                    <m:r>
                      <a:rPr kumimoji="1" lang="zh-CN" altLang="en-US" sz="2400" b="0" i="1" smtClean="0">
                        <a:latin typeface="Cambria Math" charset="0"/>
                      </a:rPr>
                      <m:t> </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𝑥</m:t>
                        </m:r>
                      </m:e>
                      <m:sub>
                        <m:r>
                          <a:rPr kumimoji="1" lang="en-US" altLang="zh-CN" sz="2400" b="0" i="1" smtClean="0">
                            <a:latin typeface="Cambria Math" charset="0"/>
                          </a:rPr>
                          <m:t>𝑡</m:t>
                        </m:r>
                      </m:sub>
                      <m:sup>
                        <m:r>
                          <a:rPr kumimoji="1" lang="en-US" altLang="zh-CN" sz="2400" b="0" i="1" smtClean="0">
                            <a:latin typeface="Cambria Math" charset="0"/>
                          </a:rPr>
                          <m:t>2</m:t>
                        </m:r>
                      </m:sup>
                    </m:sSubSup>
                    <m:r>
                      <a:rPr kumimoji="1" lang="en-US" altLang="zh-CN" sz="2400" b="0" i="1" smtClean="0">
                        <a:latin typeface="Cambria Math" charset="0"/>
                      </a:rPr>
                      <m:t>,</m:t>
                    </m:r>
                    <m:r>
                      <a:rPr kumimoji="1" lang="zh-CN" altLang="en-US" sz="2400" b="0" i="1" smtClean="0">
                        <a:latin typeface="Cambria Math" charset="0"/>
                      </a:rPr>
                      <m:t> </m:t>
                    </m:r>
                    <m:r>
                      <a:rPr kumimoji="1" lang="en-US" altLang="zh-CN" sz="2400" b="0" i="1" smtClean="0">
                        <a:latin typeface="Cambria Math" charset="0"/>
                      </a:rPr>
                      <m:t>…,</m:t>
                    </m:r>
                    <m:r>
                      <a:rPr kumimoji="1" lang="zh-CN" altLang="en-US" sz="2400" b="0" i="1" smtClean="0">
                        <a:latin typeface="Cambria Math" charset="0"/>
                      </a:rPr>
                      <m:t> </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𝑥</m:t>
                        </m:r>
                      </m:e>
                      <m:sub>
                        <m:r>
                          <a:rPr kumimoji="1" lang="en-US" altLang="zh-CN" sz="2400" b="0" i="1" smtClean="0">
                            <a:latin typeface="Cambria Math" charset="0"/>
                          </a:rPr>
                          <m:t>𝑡</m:t>
                        </m:r>
                      </m:sub>
                      <m:sup>
                        <m:r>
                          <a:rPr kumimoji="1" lang="en-US" altLang="zh-CN" sz="2400" b="0" i="1" smtClean="0">
                            <a:latin typeface="Cambria Math" charset="0"/>
                          </a:rPr>
                          <m:t>𝑀</m:t>
                        </m:r>
                      </m:sup>
                    </m:sSubSup>
                    <m:r>
                      <a:rPr kumimoji="1" lang="en-US" altLang="zh-CN" sz="2400" b="0" i="1" smtClean="0">
                        <a:latin typeface="Cambria Math" charset="0"/>
                      </a:rPr>
                      <m:t>]</m:t>
                    </m:r>
                  </m:oMath>
                </a14:m>
                <a:r>
                  <a:rPr kumimoji="1" lang="en-US" altLang="zh-CN" sz="2400" dirty="0"/>
                  <a:t>,</a:t>
                </a:r>
                <a:r>
                  <a:rPr kumimoji="1" lang="zh-CN" altLang="en-US" sz="2400" dirty="0"/>
                  <a:t> </a:t>
                </a:r>
                <a:r>
                  <a:rPr kumimoji="1" lang="en-US" altLang="zh-CN" sz="2400" dirty="0"/>
                  <a:t>M</a:t>
                </a:r>
                <a:r>
                  <a:rPr kumimoji="1" lang="zh-CN" altLang="en-US" sz="2400" dirty="0"/>
                  <a:t> </a:t>
                </a:r>
                <a:r>
                  <a:rPr kumimoji="1" lang="en-US" altLang="zh-CN" sz="2400" dirty="0"/>
                  <a:t>is</a:t>
                </a:r>
                <a:r>
                  <a:rPr kumimoji="1" lang="zh-CN" altLang="en-US" sz="2400" dirty="0"/>
                  <a:t> </a:t>
                </a:r>
                <a:r>
                  <a:rPr kumimoji="1" lang="en-US" altLang="zh-CN" sz="2400" dirty="0"/>
                  <a:t>the</a:t>
                </a:r>
                <a:r>
                  <a:rPr kumimoji="1" lang="zh-CN" altLang="en-US" sz="2400" dirty="0"/>
                  <a:t> </a:t>
                </a:r>
                <a:r>
                  <a:rPr kumimoji="1" lang="en-US" altLang="zh-CN" sz="2400" dirty="0"/>
                  <a:t>dimension</a:t>
                </a:r>
                <a:endParaRPr kumimoji="1" lang="zh-CN" altLang="en-US" sz="2400" dirty="0"/>
              </a:p>
            </p:txBody>
          </p:sp>
        </mc:Choice>
        <mc:Fallback xmlns="">
          <p:sp>
            <p:nvSpPr>
              <p:cNvPr id="104" name="文本框 103"/>
              <p:cNvSpPr txBox="1">
                <a:spLocks noRot="1" noChangeAspect="1" noMove="1" noResize="1" noEditPoints="1" noAdjustHandles="1" noChangeArrowheads="1" noChangeShapeType="1" noTextEdit="1"/>
              </p:cNvSpPr>
              <p:nvPr/>
            </p:nvSpPr>
            <p:spPr>
              <a:xfrm>
                <a:off x="6551841" y="2997902"/>
                <a:ext cx="5534743" cy="464807"/>
              </a:xfrm>
              <a:prstGeom prst="rect">
                <a:avLst/>
              </a:prstGeom>
              <a:blipFill rotWithShape="0">
                <a:blip r:embed="rId18"/>
                <a:stretch>
                  <a:fillRect t="-7895" b="-315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p:cNvSpPr txBox="1"/>
              <p:nvPr/>
            </p:nvSpPr>
            <p:spPr>
              <a:xfrm>
                <a:off x="6587534" y="1883425"/>
                <a:ext cx="5553336" cy="830997"/>
              </a:xfrm>
              <a:prstGeom prst="rect">
                <a:avLst/>
              </a:prstGeom>
              <a:noFill/>
            </p:spPr>
            <p:txBody>
              <a:bodyPr wrap="square" rtlCol="0">
                <a:spAutoFit/>
              </a:bodyPr>
              <a:lstStyle/>
              <a:p>
                <a:r>
                  <a:rPr kumimoji="1" lang="en-US" altLang="zh-CN" sz="2400" dirty="0"/>
                  <a:t>Anomaly</a:t>
                </a:r>
                <a:r>
                  <a:rPr kumimoji="1" lang="zh-CN" altLang="en-US" sz="2400" dirty="0"/>
                  <a:t> </a:t>
                </a:r>
                <a:r>
                  <a:rPr kumimoji="1" lang="en-US" altLang="zh-CN" sz="2400" dirty="0"/>
                  <a:t>Score</a:t>
                </a:r>
                <a:r>
                  <a:rPr kumimoji="1" lang="zh-CN" altLang="en-US" sz="2400" dirty="0"/>
                  <a:t> </a:t>
                </a: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b="0" i="1" smtClean="0">
                            <a:latin typeface="Cambria Math" charset="0"/>
                          </a:rPr>
                          <m:t>𝑆</m:t>
                        </m:r>
                      </m:e>
                      <m:sub>
                        <m:r>
                          <a:rPr kumimoji="1" lang="en-US" altLang="zh-CN" sz="2400" i="1">
                            <a:latin typeface="Cambria Math" charset="0"/>
                          </a:rPr>
                          <m:t>𝑡</m:t>
                        </m:r>
                      </m:sub>
                    </m:sSub>
                    <m:r>
                      <a:rPr kumimoji="1" lang="zh-CN" altLang="en-US" sz="2400" b="0" i="1" smtClean="0">
                        <a:latin typeface="Cambria Math" charset="0"/>
                      </a:rPr>
                      <m:t> </m:t>
                    </m:r>
                  </m:oMath>
                </a14:m>
                <a:r>
                  <a:rPr kumimoji="1" lang="en-US" altLang="zh-CN" sz="2400" dirty="0"/>
                  <a:t>=</a:t>
                </a:r>
                <a:r>
                  <a:rPr kumimoji="1" lang="zh-CN" altLang="en-US" sz="2400" dirty="0"/>
                  <a:t> </a:t>
                </a:r>
              </a:p>
              <a:p>
                <a:r>
                  <a:rPr kumimoji="1" lang="zh-CN" altLang="en-US" sz="2400" dirty="0"/>
                  <a:t>	</a:t>
                </a:r>
                <a:r>
                  <a:rPr kumimoji="1" lang="en-US" altLang="zh-CN" sz="2400" dirty="0"/>
                  <a:t>Reconstruction</a:t>
                </a:r>
                <a:r>
                  <a:rPr kumimoji="1" lang="zh-CN" altLang="en-US" sz="2400" dirty="0"/>
                  <a:t> </a:t>
                </a:r>
                <a:r>
                  <a:rPr kumimoji="1" lang="en-US" altLang="zh-CN" sz="2400" dirty="0"/>
                  <a:t>probability</a:t>
                </a:r>
                <a:r>
                  <a:rPr kumimoji="1" lang="zh-CN" altLang="en-US" sz="2400" dirty="0"/>
                  <a:t> </a:t>
                </a:r>
                <a:r>
                  <a:rPr kumimoji="1" lang="en-US" altLang="zh-CN" sz="2400" dirty="0"/>
                  <a:t>of</a:t>
                </a:r>
                <a:r>
                  <a:rPr kumimoji="1" lang="zh-CN" altLang="en-US" sz="2400" dirty="0"/>
                  <a:t> </a:t>
                </a:r>
                <a14:m>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charset="0"/>
                          </a:rPr>
                          <m:t>𝑥</m:t>
                        </m:r>
                      </m:e>
                      <m:sub>
                        <m:r>
                          <a:rPr kumimoji="1" lang="en-US" altLang="zh-CN" sz="2400" b="0" i="1" smtClean="0">
                            <a:latin typeface="Cambria Math" charset="0"/>
                          </a:rPr>
                          <m:t>𝑡</m:t>
                        </m:r>
                      </m:sub>
                    </m:sSub>
                  </m:oMath>
                </a14:m>
                <a:endParaRPr kumimoji="1" lang="zh-CN" altLang="en-US" sz="2400" dirty="0"/>
              </a:p>
            </p:txBody>
          </p:sp>
        </mc:Choice>
        <mc:Fallback xmlns="">
          <p:sp>
            <p:nvSpPr>
              <p:cNvPr id="81" name="文本框 80"/>
              <p:cNvSpPr txBox="1">
                <a:spLocks noRot="1" noChangeAspect="1" noMove="1" noResize="1" noEditPoints="1" noAdjustHandles="1" noChangeArrowheads="1" noChangeShapeType="1" noTextEdit="1"/>
              </p:cNvSpPr>
              <p:nvPr/>
            </p:nvSpPr>
            <p:spPr>
              <a:xfrm>
                <a:off x="6587534" y="1883425"/>
                <a:ext cx="5553336" cy="830997"/>
              </a:xfrm>
              <a:prstGeom prst="rect">
                <a:avLst/>
              </a:prstGeom>
              <a:blipFill rotWithShape="0">
                <a:blip r:embed="rId19"/>
                <a:stretch>
                  <a:fillRect l="-1756" t="-58088" b="-286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p:cNvSpPr txBox="1"/>
              <p:nvPr/>
            </p:nvSpPr>
            <p:spPr>
              <a:xfrm>
                <a:off x="6304546" y="3726162"/>
                <a:ext cx="5534743" cy="113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charset="0"/>
                            </a:rPr>
                            <m:t>𝑆</m:t>
                          </m:r>
                        </m:e>
                        <m:sub>
                          <m:r>
                            <a:rPr kumimoji="1" lang="en-US" altLang="zh-CN" sz="2400" b="0" i="1" smtClean="0">
                              <a:latin typeface="Cambria Math" charset="0"/>
                            </a:rPr>
                            <m:t>𝑡</m:t>
                          </m:r>
                        </m:sub>
                      </m:sSub>
                      <m:r>
                        <a:rPr kumimoji="1" lang="en-US" altLang="zh-CN" sz="2400" b="0" i="1" smtClean="0">
                          <a:latin typeface="Cambria Math" charset="0"/>
                        </a:rPr>
                        <m:t>=</m:t>
                      </m:r>
                      <m:nary>
                        <m:naryPr>
                          <m:chr m:val="∑"/>
                          <m:ctrlPr>
                            <a:rPr kumimoji="1" lang="is-IS" altLang="zh-CN" sz="2400" i="1">
                              <a:latin typeface="Cambria Math" panose="02040503050406030204" pitchFamily="18" charset="0"/>
                            </a:rPr>
                          </m:ctrlPr>
                        </m:naryPr>
                        <m:sub>
                          <m:r>
                            <m:rPr>
                              <m:brk m:alnAt="23"/>
                            </m:rPr>
                            <a:rPr kumimoji="1" lang="en-US" altLang="zh-CN" sz="2400" i="1">
                              <a:latin typeface="Cambria Math" charset="0"/>
                            </a:rPr>
                            <m:t>𝑖</m:t>
                          </m:r>
                          <m:r>
                            <a:rPr kumimoji="1" lang="en-US" altLang="zh-CN" sz="2400" i="1">
                              <a:latin typeface="Cambria Math" charset="0"/>
                            </a:rPr>
                            <m:t>=1</m:t>
                          </m:r>
                        </m:sub>
                        <m:sup>
                          <m:r>
                            <a:rPr kumimoji="1" lang="en-US" altLang="zh-CN" sz="2400" i="1">
                              <a:latin typeface="Cambria Math" charset="0"/>
                            </a:rPr>
                            <m:t>𝑀</m:t>
                          </m:r>
                        </m:sup>
                        <m:e>
                          <m:sSubSup>
                            <m:sSubSupPr>
                              <m:ctrlPr>
                                <a:rPr kumimoji="1" lang="en-US" altLang="zh-CN" sz="2400" i="1">
                                  <a:latin typeface="Cambria Math" panose="02040503050406030204" pitchFamily="18" charset="0"/>
                                </a:rPr>
                              </m:ctrlPr>
                            </m:sSubSupPr>
                            <m:e>
                              <m:r>
                                <a:rPr kumimoji="1" lang="en-US" altLang="zh-CN" sz="2400" b="0" i="1" smtClean="0">
                                  <a:latin typeface="Cambria Math" charset="0"/>
                                </a:rPr>
                                <m:t>𝑆</m:t>
                              </m:r>
                            </m:e>
                            <m:sub>
                              <m:r>
                                <a:rPr kumimoji="1" lang="en-US" altLang="zh-CN" sz="2400" i="1">
                                  <a:latin typeface="Cambria Math" charset="0"/>
                                </a:rPr>
                                <m:t>𝑡</m:t>
                              </m:r>
                            </m:sub>
                            <m:sup>
                              <m:r>
                                <a:rPr kumimoji="1" lang="en-US" altLang="zh-CN" sz="2400" i="1">
                                  <a:latin typeface="Cambria Math" charset="0"/>
                                </a:rPr>
                                <m:t>𝑖</m:t>
                              </m:r>
                            </m:sup>
                          </m:sSubSup>
                        </m:e>
                      </m:nary>
                    </m:oMath>
                  </m:oMathPara>
                </a14:m>
                <a:endParaRPr kumimoji="1" lang="zh-CN" altLang="en-US" sz="2400" dirty="0"/>
              </a:p>
            </p:txBody>
          </p:sp>
        </mc:Choice>
        <mc:Fallback xmlns="">
          <p:sp>
            <p:nvSpPr>
              <p:cNvPr id="82" name="文本框 81"/>
              <p:cNvSpPr txBox="1">
                <a:spLocks noRot="1" noChangeAspect="1" noMove="1" noResize="1" noEditPoints="1" noAdjustHandles="1" noChangeArrowheads="1" noChangeShapeType="1" noTextEdit="1"/>
              </p:cNvSpPr>
              <p:nvPr/>
            </p:nvSpPr>
            <p:spPr>
              <a:xfrm>
                <a:off x="6304546" y="3726162"/>
                <a:ext cx="5534743" cy="1130822"/>
              </a:xfrm>
              <a:prstGeom prst="rect">
                <a:avLst/>
              </a:prstGeom>
              <a:blipFill rotWithShape="0">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p:cNvSpPr txBox="1"/>
              <p:nvPr/>
            </p:nvSpPr>
            <p:spPr>
              <a:xfrm>
                <a:off x="6587534" y="5093283"/>
                <a:ext cx="5534743" cy="1202958"/>
              </a:xfrm>
              <a:prstGeom prst="rect">
                <a:avLst/>
              </a:prstGeom>
              <a:noFill/>
            </p:spPr>
            <p:txBody>
              <a:bodyPr wrap="square" rtlCol="0">
                <a:spAutoFit/>
              </a:bodyPr>
              <a:lstStyle/>
              <a:p>
                <a:r>
                  <a:rPr kumimoji="1" lang="en-US" altLang="zh-CN" sz="2400" b="0" dirty="0"/>
                  <a:t>Sort</a:t>
                </a:r>
                <a:r>
                  <a:rPr kumimoji="1" lang="zh-CN" altLang="en-US" sz="2400" b="0" dirty="0"/>
                  <a:t> </a:t>
                </a:r>
                <a:r>
                  <a:rPr kumimoji="1" lang="en-US" altLang="zh-CN" sz="2400" b="0" dirty="0"/>
                  <a:t>the</a:t>
                </a:r>
                <a:r>
                  <a:rPr kumimoji="1" lang="zh-CN" altLang="en-US" sz="2400" b="0" dirty="0"/>
                  <a:t> </a:t>
                </a:r>
                <a14:m>
                  <m:oMath xmlns:m="http://schemas.openxmlformats.org/officeDocument/2006/math">
                    <m:d>
                      <m:dPr>
                        <m:begChr m:val="["/>
                        <m:endChr m:val="]"/>
                        <m:ctrlPr>
                          <a:rPr kumimoji="1" lang="en-US" altLang="zh-CN" sz="2400" b="0" i="1" smtClean="0">
                            <a:latin typeface="Cambria Math" panose="02040503050406030204" pitchFamily="18" charset="0"/>
                          </a:rPr>
                        </m:ctrlPr>
                      </m:dPr>
                      <m:e>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𝑆</m:t>
                            </m:r>
                          </m:e>
                          <m:sub>
                            <m:r>
                              <a:rPr kumimoji="1" lang="en-US" altLang="zh-CN" sz="2400" b="0" i="1" smtClean="0">
                                <a:latin typeface="Cambria Math" charset="0"/>
                              </a:rPr>
                              <m:t>𝑡</m:t>
                            </m:r>
                          </m:sub>
                          <m:sup>
                            <m:r>
                              <a:rPr kumimoji="1" lang="en-US" altLang="zh-CN" sz="2400" b="0" i="1" smtClean="0">
                                <a:latin typeface="Cambria Math" charset="0"/>
                              </a:rPr>
                              <m:t>1</m:t>
                            </m:r>
                          </m:sup>
                        </m:sSubSup>
                        <m:r>
                          <a:rPr kumimoji="1" lang="en-US" altLang="zh-CN" sz="2400" b="0" i="1" smtClean="0">
                            <a:latin typeface="Cambria Math" charset="0"/>
                          </a:rPr>
                          <m:t>,</m:t>
                        </m:r>
                        <m:r>
                          <a:rPr kumimoji="1" lang="zh-CN" altLang="en-US" sz="2400" b="0" i="1" smtClean="0">
                            <a:latin typeface="Cambria Math" charset="0"/>
                          </a:rPr>
                          <m:t> </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𝑆</m:t>
                            </m:r>
                          </m:e>
                          <m:sub>
                            <m:r>
                              <a:rPr kumimoji="1" lang="en-US" altLang="zh-CN" sz="2400" b="0" i="1" smtClean="0">
                                <a:latin typeface="Cambria Math" charset="0"/>
                              </a:rPr>
                              <m:t>𝑡</m:t>
                            </m:r>
                          </m:sub>
                          <m:sup>
                            <m:r>
                              <a:rPr kumimoji="1" lang="en-US" altLang="zh-CN" sz="2400" b="0" i="1" smtClean="0">
                                <a:latin typeface="Cambria Math" charset="0"/>
                              </a:rPr>
                              <m:t>2</m:t>
                            </m:r>
                          </m:sup>
                        </m:sSubSup>
                        <m:r>
                          <a:rPr kumimoji="1" lang="en-US" altLang="zh-CN" sz="2400" b="0" i="1" smtClean="0">
                            <a:latin typeface="Cambria Math" charset="0"/>
                          </a:rPr>
                          <m:t>,</m:t>
                        </m:r>
                        <m:r>
                          <a:rPr kumimoji="1" lang="zh-CN" altLang="en-US" sz="2400" b="0" i="1" smtClean="0">
                            <a:latin typeface="Cambria Math" charset="0"/>
                          </a:rPr>
                          <m:t> </m:t>
                        </m:r>
                        <m:r>
                          <a:rPr kumimoji="1" lang="en-US" altLang="zh-CN" sz="2400" b="0" i="1" smtClean="0">
                            <a:latin typeface="Cambria Math" charset="0"/>
                          </a:rPr>
                          <m:t>…,</m:t>
                        </m:r>
                        <m:r>
                          <a:rPr kumimoji="1" lang="zh-CN" altLang="en-US" sz="2400" b="0" i="1" smtClean="0">
                            <a:latin typeface="Cambria Math" charset="0"/>
                          </a:rPr>
                          <m:t> </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charset="0"/>
                              </a:rPr>
                              <m:t>𝑆</m:t>
                            </m:r>
                          </m:e>
                          <m:sub>
                            <m:r>
                              <a:rPr kumimoji="1" lang="en-US" altLang="zh-CN" sz="2400" b="0" i="1" smtClean="0">
                                <a:latin typeface="Cambria Math" charset="0"/>
                              </a:rPr>
                              <m:t>𝑡</m:t>
                            </m:r>
                          </m:sub>
                          <m:sup>
                            <m:r>
                              <a:rPr kumimoji="1" lang="en-US" altLang="zh-CN" sz="2400" b="0" i="1" smtClean="0">
                                <a:latin typeface="Cambria Math" charset="0"/>
                              </a:rPr>
                              <m:t>𝑀</m:t>
                            </m:r>
                          </m:sup>
                        </m:sSubSup>
                      </m:e>
                    </m:d>
                  </m:oMath>
                </a14:m>
                <a:r>
                  <a:rPr lang="zh-CN" altLang="en-US" sz="2400" dirty="0"/>
                  <a:t> </a:t>
                </a:r>
                <a:r>
                  <a:rPr lang="en-US" altLang="zh-CN" sz="2400" dirty="0"/>
                  <a:t>in ascending order</a:t>
                </a:r>
                <a:r>
                  <a:rPr kumimoji="1" lang="en-US" altLang="zh-CN" sz="2400" dirty="0"/>
                  <a:t>,</a:t>
                </a:r>
                <a:r>
                  <a:rPr kumimoji="1" lang="zh-CN" altLang="en-US" sz="2400" dirty="0"/>
                  <a:t> </a:t>
                </a:r>
                <a:r>
                  <a:rPr kumimoji="1" lang="en-US" altLang="zh-CN" sz="2400" dirty="0"/>
                  <a:t>and</a:t>
                </a:r>
                <a:r>
                  <a:rPr kumimoji="1" lang="zh-CN" altLang="en-US" sz="2400" dirty="0"/>
                  <a:t> </a:t>
                </a:r>
                <a:r>
                  <a:rPr kumimoji="1" lang="en-US" altLang="zh-CN" sz="2400" dirty="0"/>
                  <a:t>the</a:t>
                </a:r>
                <a:r>
                  <a:rPr kumimoji="1" lang="zh-CN" altLang="en-US" sz="2400" dirty="0"/>
                  <a:t> </a:t>
                </a:r>
                <a:r>
                  <a:rPr kumimoji="1" lang="en-US" altLang="zh-CN" sz="2400" dirty="0"/>
                  <a:t>Top</a:t>
                </a:r>
                <a:r>
                  <a:rPr kumimoji="1" lang="zh-CN" altLang="en-US" sz="2400" dirty="0"/>
                  <a:t> </a:t>
                </a:r>
                <a:r>
                  <a:rPr kumimoji="1" lang="en-US" altLang="zh-CN" sz="2400" dirty="0"/>
                  <a:t>K</a:t>
                </a:r>
                <a:r>
                  <a:rPr kumimoji="1" lang="zh-CN" altLang="en-US" sz="2400" dirty="0"/>
                  <a:t> </a:t>
                </a:r>
                <a:r>
                  <a:rPr kumimoji="1" lang="en-US" altLang="zh-CN" sz="2400" dirty="0"/>
                  <a:t>dimensions</a:t>
                </a:r>
                <a:r>
                  <a:rPr kumimoji="1" lang="zh-CN" altLang="en-US" sz="2400" dirty="0"/>
                  <a:t> </a:t>
                </a:r>
                <a:r>
                  <a:rPr kumimoji="1" lang="en-US" altLang="zh-CN" sz="2400" dirty="0"/>
                  <a:t>can</a:t>
                </a:r>
                <a:r>
                  <a:rPr kumimoji="1" lang="zh-CN" altLang="en-US" sz="2400" dirty="0"/>
                  <a:t> </a:t>
                </a:r>
                <a:r>
                  <a:rPr kumimoji="1" lang="en-US" altLang="zh-CN" sz="2400" dirty="0"/>
                  <a:t>interpret</a:t>
                </a:r>
                <a:r>
                  <a:rPr kumimoji="1" lang="zh-CN" altLang="en-US" sz="2400" dirty="0"/>
                  <a:t> </a:t>
                </a:r>
                <a:r>
                  <a:rPr kumimoji="1" lang="en-US" altLang="zh-CN" sz="2400" dirty="0"/>
                  <a:t>the</a:t>
                </a:r>
                <a:r>
                  <a:rPr kumimoji="1" lang="zh-CN" altLang="en-US" sz="2400" dirty="0"/>
                  <a:t> </a:t>
                </a:r>
                <a:r>
                  <a:rPr kumimoji="1" lang="en-US" altLang="zh-CN" sz="2400" dirty="0"/>
                  <a:t>anomaly.</a:t>
                </a:r>
                <a:r>
                  <a:rPr kumimoji="1" lang="zh-CN" altLang="en-US" sz="2400" dirty="0"/>
                  <a:t> </a:t>
                </a:r>
              </a:p>
            </p:txBody>
          </p:sp>
        </mc:Choice>
        <mc:Fallback xmlns="">
          <p:sp>
            <p:nvSpPr>
              <p:cNvPr id="83" name="文本框 82"/>
              <p:cNvSpPr txBox="1">
                <a:spLocks noRot="1" noChangeAspect="1" noMove="1" noResize="1" noEditPoints="1" noAdjustHandles="1" noChangeArrowheads="1" noChangeShapeType="1" noTextEdit="1"/>
              </p:cNvSpPr>
              <p:nvPr/>
            </p:nvSpPr>
            <p:spPr>
              <a:xfrm>
                <a:off x="6587534" y="5093283"/>
                <a:ext cx="5534743" cy="1202958"/>
              </a:xfrm>
              <a:prstGeom prst="rect">
                <a:avLst/>
              </a:prstGeom>
              <a:blipFill rotWithShape="0">
                <a:blip r:embed="rId21"/>
                <a:stretch>
                  <a:fillRect l="-1762" t="-3046" b="-11168"/>
                </a:stretch>
              </a:blipFill>
            </p:spPr>
            <p:txBody>
              <a:bodyPr/>
              <a:lstStyle/>
              <a:p>
                <a:r>
                  <a:rPr lang="zh-CN" altLang="en-US">
                    <a:noFill/>
                  </a:rPr>
                  <a:t> </a:t>
                </a:r>
              </a:p>
            </p:txBody>
          </p:sp>
        </mc:Fallback>
      </mc:AlternateContent>
      <p:sp>
        <p:nvSpPr>
          <p:cNvPr id="66" name="矩形 65"/>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幻灯片编号占位符 3"/>
          <p:cNvSpPr>
            <a:spLocks noGrp="1"/>
          </p:cNvSpPr>
          <p:nvPr>
            <p:ph type="sldNum" sz="quarter" idx="12"/>
          </p:nvPr>
        </p:nvSpPr>
        <p:spPr/>
        <p:txBody>
          <a:bodyPr/>
          <a:lstStyle/>
          <a:p>
            <a:fld id="{74257851-9E16-46AC-9BC9-5AB3D32DCC82}" type="slidenum">
              <a:rPr lang="zh-CN" altLang="en-US" smtClean="0"/>
              <a:t>19</a:t>
            </a:fld>
            <a:endParaRPr lang="zh-CN" altLang="en-US"/>
          </a:p>
        </p:txBody>
      </p:sp>
      <p:sp>
        <p:nvSpPr>
          <p:cNvPr id="68"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Anomaly</a:t>
            </a:r>
            <a:r>
              <a:rPr kumimoji="1" lang="zh-CN" altLang="en-US" sz="4000" dirty="0"/>
              <a:t> </a:t>
            </a:r>
            <a:r>
              <a:rPr kumimoji="1" lang="en-US" altLang="zh-CN" sz="4000" dirty="0"/>
              <a:t>detection</a:t>
            </a:r>
            <a:r>
              <a:rPr kumimoji="1" lang="zh-CN" altLang="en-US" sz="4000"/>
              <a:t> </a:t>
            </a:r>
            <a:r>
              <a:rPr kumimoji="1" lang="en-US" altLang="zh-CN" sz="4000"/>
              <a:t>of</a:t>
            </a:r>
            <a:r>
              <a:rPr kumimoji="1" lang="zh-CN" altLang="en-US" sz="4000" dirty="0"/>
              <a:t> </a:t>
            </a:r>
            <a:r>
              <a:rPr kumimoji="1" lang="en-US" altLang="zh-CN" sz="4000" dirty="0" err="1"/>
              <a:t>OmniAnomaly</a:t>
            </a:r>
            <a:endParaRPr kumimoji="1" lang="zh-CN" altLang="en-US" sz="4000" dirty="0"/>
          </a:p>
        </p:txBody>
      </p:sp>
    </p:spTree>
    <p:extLst>
      <p:ext uri="{BB962C8B-B14F-4D97-AF65-F5344CB8AC3E}">
        <p14:creationId xmlns:p14="http://schemas.microsoft.com/office/powerpoint/2010/main" val="4611302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10000"/>
                                  </p:iterate>
                                  <p:childTnLst>
                                    <p:set>
                                      <p:cBhvr>
                                        <p:cTn id="6" dur="1" fill="hold">
                                          <p:stCondLst>
                                            <p:cond delay="0"/>
                                          </p:stCondLst>
                                        </p:cTn>
                                        <p:tgtEl>
                                          <p:spTgt spid="104"/>
                                        </p:tgtEl>
                                        <p:attrNameLst>
                                          <p:attrName>style.visibility</p:attrName>
                                        </p:attrNameLst>
                                      </p:cBhvr>
                                      <p:to>
                                        <p:strVal val="visible"/>
                                      </p:to>
                                    </p:set>
                                    <p:animEffect transition="in" filter="strips(downLeft)">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iterate type="lt">
                                    <p:tmPct val="10000"/>
                                  </p:iterate>
                                  <p:childTnLst>
                                    <p:set>
                                      <p:cBhvr>
                                        <p:cTn id="11" dur="1" fill="hold">
                                          <p:stCondLst>
                                            <p:cond delay="0"/>
                                          </p:stCondLst>
                                        </p:cTn>
                                        <p:tgtEl>
                                          <p:spTgt spid="82"/>
                                        </p:tgtEl>
                                        <p:attrNameLst>
                                          <p:attrName>style.visibility</p:attrName>
                                        </p:attrNameLst>
                                      </p:cBhvr>
                                      <p:to>
                                        <p:strVal val="visible"/>
                                      </p:to>
                                    </p:set>
                                    <p:animEffect transition="in" filter="strips(downLef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iterate type="lt">
                                    <p:tmPct val="10000"/>
                                  </p:iterate>
                                  <p:childTnLst>
                                    <p:set>
                                      <p:cBhvr>
                                        <p:cTn id="16" dur="1" fill="hold">
                                          <p:stCondLst>
                                            <p:cond delay="0"/>
                                          </p:stCondLst>
                                        </p:cTn>
                                        <p:tgtEl>
                                          <p:spTgt spid="83"/>
                                        </p:tgtEl>
                                        <p:attrNameLst>
                                          <p:attrName>style.visibility</p:attrName>
                                        </p:attrNameLst>
                                      </p:cBhvr>
                                      <p:to>
                                        <p:strVal val="visible"/>
                                      </p:to>
                                    </p:set>
                                    <p:animEffect transition="in" filter="strips(downLeft)">
                                      <p:cBhvr>
                                        <p:cTn id="1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82"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t>Outline</a:t>
            </a:r>
            <a:endParaRPr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43554"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3820502"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314209"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8807916"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062872" y="4850012"/>
            <a:ext cx="2029723" cy="523220"/>
          </a:xfrm>
          <a:prstGeom prst="rect">
            <a:avLst/>
          </a:prstGeom>
          <a:noFill/>
        </p:spPr>
        <p:txBody>
          <a:bodyPr wrap="none" rtlCol="0">
            <a:spAutoFit/>
          </a:bodyPr>
          <a:lstStyle/>
          <a:p>
            <a:r>
              <a:rPr kumimoji="1" lang="en-US" altLang="zh-CN" sz="2800" dirty="0"/>
              <a:t>Background</a:t>
            </a:r>
            <a:endParaRPr kumimoji="1" lang="zh-CN" altLang="en-US" sz="2800" dirty="0"/>
          </a:p>
        </p:txBody>
      </p:sp>
      <p:sp>
        <p:nvSpPr>
          <p:cNvPr id="22" name="文本框 21"/>
          <p:cNvSpPr txBox="1"/>
          <p:nvPr/>
        </p:nvSpPr>
        <p:spPr>
          <a:xfrm>
            <a:off x="3638080" y="4850012"/>
            <a:ext cx="1633204" cy="523220"/>
          </a:xfrm>
          <a:prstGeom prst="rect">
            <a:avLst/>
          </a:prstGeom>
          <a:noFill/>
        </p:spPr>
        <p:txBody>
          <a:bodyPr wrap="none" rtlCol="0">
            <a:spAutoFit/>
          </a:bodyPr>
          <a:lstStyle/>
          <a:p>
            <a:r>
              <a:rPr kumimoji="1" lang="en-US" altLang="zh-CN" sz="2800" dirty="0"/>
              <a:t>Algorithm</a:t>
            </a:r>
            <a:endParaRPr kumimoji="1" lang="zh-CN" altLang="en-US" sz="2800" dirty="0"/>
          </a:p>
        </p:txBody>
      </p:sp>
      <p:sp>
        <p:nvSpPr>
          <p:cNvPr id="23" name="文本框 22"/>
          <p:cNvSpPr txBox="1"/>
          <p:nvPr/>
        </p:nvSpPr>
        <p:spPr>
          <a:xfrm>
            <a:off x="6065775" y="4850012"/>
            <a:ext cx="1765227" cy="523220"/>
          </a:xfrm>
          <a:prstGeom prst="rect">
            <a:avLst/>
          </a:prstGeom>
          <a:noFill/>
        </p:spPr>
        <p:txBody>
          <a:bodyPr wrap="none" rtlCol="0">
            <a:spAutoFit/>
          </a:bodyPr>
          <a:lstStyle/>
          <a:p>
            <a:r>
              <a:rPr kumimoji="1" lang="en-US" altLang="zh-CN" sz="2800" dirty="0"/>
              <a:t>Evaluation</a:t>
            </a:r>
            <a:endParaRPr kumimoji="1" lang="zh-CN" altLang="en-US" sz="2800" dirty="0"/>
          </a:p>
        </p:txBody>
      </p:sp>
      <p:sp>
        <p:nvSpPr>
          <p:cNvPr id="24" name="文本框 23"/>
          <p:cNvSpPr txBox="1"/>
          <p:nvPr/>
        </p:nvSpPr>
        <p:spPr>
          <a:xfrm>
            <a:off x="8272117" y="4850012"/>
            <a:ext cx="2339957" cy="523220"/>
          </a:xfrm>
          <a:prstGeom prst="rect">
            <a:avLst/>
          </a:prstGeom>
          <a:noFill/>
        </p:spPr>
        <p:txBody>
          <a:bodyPr wrap="square" rtlCol="0">
            <a:spAutoFit/>
          </a:bodyPr>
          <a:lstStyle/>
          <a:p>
            <a:pPr algn="ctr"/>
            <a:r>
              <a:rPr kumimoji="1" lang="en-US" altLang="zh-CN" sz="2800" dirty="0"/>
              <a:t>Conclusion</a:t>
            </a:r>
            <a:endParaRPr kumimoji="1" lang="zh-CN" altLang="en-US" sz="2800" dirty="0"/>
          </a:p>
        </p:txBody>
      </p:sp>
      <p:sp>
        <p:nvSpPr>
          <p:cNvPr id="25" name="Shape 2592"/>
          <p:cNvSpPr/>
          <p:nvPr/>
        </p:nvSpPr>
        <p:spPr>
          <a:xfrm>
            <a:off x="4164101" y="33523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75"/>
          <p:cNvSpPr/>
          <p:nvPr/>
        </p:nvSpPr>
        <p:spPr>
          <a:xfrm>
            <a:off x="6691532" y="3352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7" name="Shape 2618"/>
          <p:cNvSpPr/>
          <p:nvPr/>
        </p:nvSpPr>
        <p:spPr>
          <a:xfrm>
            <a:off x="9162795" y="335232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8" name="Shape 2537"/>
          <p:cNvSpPr/>
          <p:nvPr/>
        </p:nvSpPr>
        <p:spPr>
          <a:xfrm>
            <a:off x="1849192" y="335235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2</a:t>
            </a:fld>
            <a:endParaRPr kumimoji="1" lang="zh-CN" altLang="en-US"/>
          </a:p>
        </p:txBody>
      </p:sp>
    </p:spTree>
    <p:extLst>
      <p:ext uri="{BB962C8B-B14F-4D97-AF65-F5344CB8AC3E}">
        <p14:creationId xmlns:p14="http://schemas.microsoft.com/office/powerpoint/2010/main" val="1609912959"/>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Outline</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43554"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3820502"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314209" y="3012247"/>
            <a:ext cx="1268361" cy="1238864"/>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8807916"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062872" y="4850012"/>
            <a:ext cx="2029723" cy="523220"/>
          </a:xfrm>
          <a:prstGeom prst="rect">
            <a:avLst/>
          </a:prstGeom>
          <a:noFill/>
        </p:spPr>
        <p:txBody>
          <a:bodyPr wrap="none" rtlCol="0">
            <a:spAutoFit/>
          </a:bodyPr>
          <a:lstStyle/>
          <a:p>
            <a:r>
              <a:rPr kumimoji="1" lang="en-US" altLang="zh-CN" sz="2800" dirty="0"/>
              <a:t>Background</a:t>
            </a:r>
            <a:endParaRPr kumimoji="1" lang="zh-CN" altLang="en-US" sz="2800" dirty="0"/>
          </a:p>
        </p:txBody>
      </p:sp>
      <p:sp>
        <p:nvSpPr>
          <p:cNvPr id="22" name="文本框 21"/>
          <p:cNvSpPr txBox="1"/>
          <p:nvPr/>
        </p:nvSpPr>
        <p:spPr>
          <a:xfrm>
            <a:off x="3638080" y="4850012"/>
            <a:ext cx="1633204" cy="523220"/>
          </a:xfrm>
          <a:prstGeom prst="rect">
            <a:avLst/>
          </a:prstGeom>
          <a:noFill/>
        </p:spPr>
        <p:txBody>
          <a:bodyPr wrap="none" rtlCol="0">
            <a:spAutoFit/>
          </a:bodyPr>
          <a:lstStyle/>
          <a:p>
            <a:r>
              <a:rPr kumimoji="1" lang="en-US" altLang="zh-CN" sz="2800"/>
              <a:t>Algorithm</a:t>
            </a:r>
            <a:endParaRPr kumimoji="1" lang="zh-CN" altLang="en-US" sz="2800" dirty="0"/>
          </a:p>
        </p:txBody>
      </p:sp>
      <p:sp>
        <p:nvSpPr>
          <p:cNvPr id="23" name="文本框 22"/>
          <p:cNvSpPr txBox="1"/>
          <p:nvPr/>
        </p:nvSpPr>
        <p:spPr>
          <a:xfrm>
            <a:off x="6065775" y="4850012"/>
            <a:ext cx="1765227" cy="523220"/>
          </a:xfrm>
          <a:prstGeom prst="rect">
            <a:avLst/>
          </a:prstGeom>
          <a:noFill/>
        </p:spPr>
        <p:txBody>
          <a:bodyPr wrap="none" rtlCol="0">
            <a:spAutoFit/>
          </a:bodyPr>
          <a:lstStyle/>
          <a:p>
            <a:r>
              <a:rPr kumimoji="1" lang="en-US" altLang="zh-CN" sz="2800" dirty="0"/>
              <a:t>Evaluation</a:t>
            </a:r>
            <a:endParaRPr kumimoji="1" lang="zh-CN" altLang="en-US" sz="2800" dirty="0"/>
          </a:p>
        </p:txBody>
      </p:sp>
      <p:sp>
        <p:nvSpPr>
          <p:cNvPr id="24" name="文本框 23"/>
          <p:cNvSpPr txBox="1"/>
          <p:nvPr/>
        </p:nvSpPr>
        <p:spPr>
          <a:xfrm>
            <a:off x="8272117" y="4850012"/>
            <a:ext cx="2339957" cy="523220"/>
          </a:xfrm>
          <a:prstGeom prst="rect">
            <a:avLst/>
          </a:prstGeom>
          <a:noFill/>
        </p:spPr>
        <p:txBody>
          <a:bodyPr wrap="square" rtlCol="0">
            <a:spAutoFit/>
          </a:bodyPr>
          <a:lstStyle/>
          <a:p>
            <a:pPr algn="ctr"/>
            <a:r>
              <a:rPr kumimoji="1" lang="en-US" altLang="zh-CN" sz="2800" dirty="0"/>
              <a:t>Conclusion</a:t>
            </a:r>
            <a:endParaRPr kumimoji="1" lang="zh-CN" altLang="en-US" sz="2800" dirty="0"/>
          </a:p>
        </p:txBody>
      </p:sp>
      <p:sp>
        <p:nvSpPr>
          <p:cNvPr id="25" name="Shape 2592"/>
          <p:cNvSpPr/>
          <p:nvPr/>
        </p:nvSpPr>
        <p:spPr>
          <a:xfrm>
            <a:off x="4164101" y="33523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75"/>
          <p:cNvSpPr/>
          <p:nvPr/>
        </p:nvSpPr>
        <p:spPr>
          <a:xfrm>
            <a:off x="6691532" y="3352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7" name="Shape 2618"/>
          <p:cNvSpPr/>
          <p:nvPr/>
        </p:nvSpPr>
        <p:spPr>
          <a:xfrm>
            <a:off x="9162795" y="335232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8" name="Shape 2537"/>
          <p:cNvSpPr/>
          <p:nvPr/>
        </p:nvSpPr>
        <p:spPr>
          <a:xfrm>
            <a:off x="1849192" y="335235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20</a:t>
            </a:fld>
            <a:endParaRPr kumimoji="1" lang="zh-CN" altLang="en-US"/>
          </a:p>
        </p:txBody>
      </p:sp>
    </p:spTree>
    <p:extLst>
      <p:ext uri="{BB962C8B-B14F-4D97-AF65-F5344CB8AC3E}">
        <p14:creationId xmlns:p14="http://schemas.microsoft.com/office/powerpoint/2010/main" val="1221868282"/>
      </p:ext>
    </p:extLst>
  </p:cSld>
  <p:clrMapOvr>
    <a:masterClrMapping/>
  </p:clrMapOvr>
  <p:transition spd="slow"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21</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Datasets</a:t>
            </a:r>
            <a:endParaRPr kumimoji="1" lang="zh-CN" altLang="en-US" sz="4000" dirty="0"/>
          </a:p>
        </p:txBody>
      </p:sp>
      <p:graphicFrame>
        <p:nvGraphicFramePr>
          <p:cNvPr id="2" name="表格 1"/>
          <p:cNvGraphicFramePr>
            <a:graphicFrameLocks noGrp="1"/>
          </p:cNvGraphicFramePr>
          <p:nvPr>
            <p:extLst>
              <p:ext uri="{D42A27DB-BD31-4B8C-83A1-F6EECF244321}">
                <p14:modId xmlns:p14="http://schemas.microsoft.com/office/powerpoint/2010/main" val="1240587365"/>
              </p:ext>
            </p:extLst>
          </p:nvPr>
        </p:nvGraphicFramePr>
        <p:xfrm>
          <a:off x="1854198" y="2674189"/>
          <a:ext cx="8790798" cy="2910392"/>
        </p:xfrm>
        <a:graphic>
          <a:graphicData uri="http://schemas.openxmlformats.org/drawingml/2006/table">
            <a:tbl>
              <a:tblPr firstRow="1" bandRow="1">
                <a:tableStyleId>{793D81CF-94F2-401A-BA57-92F5A7B2D0C5}</a:tableStyleId>
              </a:tblPr>
              <a:tblGrid>
                <a:gridCol w="1465133">
                  <a:extLst>
                    <a:ext uri="{9D8B030D-6E8A-4147-A177-3AD203B41FA5}">
                      <a16:colId xmlns:a16="http://schemas.microsoft.com/office/drawing/2014/main" val="20000"/>
                    </a:ext>
                  </a:extLst>
                </a:gridCol>
                <a:gridCol w="1465133">
                  <a:extLst>
                    <a:ext uri="{9D8B030D-6E8A-4147-A177-3AD203B41FA5}">
                      <a16:colId xmlns:a16="http://schemas.microsoft.com/office/drawing/2014/main" val="20001"/>
                    </a:ext>
                  </a:extLst>
                </a:gridCol>
                <a:gridCol w="1465133">
                  <a:extLst>
                    <a:ext uri="{9D8B030D-6E8A-4147-A177-3AD203B41FA5}">
                      <a16:colId xmlns:a16="http://schemas.microsoft.com/office/drawing/2014/main" val="20002"/>
                    </a:ext>
                  </a:extLst>
                </a:gridCol>
                <a:gridCol w="1465133">
                  <a:extLst>
                    <a:ext uri="{9D8B030D-6E8A-4147-A177-3AD203B41FA5}">
                      <a16:colId xmlns:a16="http://schemas.microsoft.com/office/drawing/2014/main" val="20003"/>
                    </a:ext>
                  </a:extLst>
                </a:gridCol>
                <a:gridCol w="1465133">
                  <a:extLst>
                    <a:ext uri="{9D8B030D-6E8A-4147-A177-3AD203B41FA5}">
                      <a16:colId xmlns:a16="http://schemas.microsoft.com/office/drawing/2014/main" val="20004"/>
                    </a:ext>
                  </a:extLst>
                </a:gridCol>
                <a:gridCol w="1465133">
                  <a:extLst>
                    <a:ext uri="{9D8B030D-6E8A-4147-A177-3AD203B41FA5}">
                      <a16:colId xmlns:a16="http://schemas.microsoft.com/office/drawing/2014/main" val="20005"/>
                    </a:ext>
                  </a:extLst>
                </a:gridCol>
              </a:tblGrid>
              <a:tr h="727598">
                <a:tc>
                  <a:txBody>
                    <a:bodyPr/>
                    <a:lstStyle/>
                    <a:p>
                      <a:pPr algn="ctr"/>
                      <a:r>
                        <a:rPr lang="en-US" altLang="zh-CN" dirty="0" err="1"/>
                        <a:t>DataSet</a:t>
                      </a:r>
                      <a:endParaRPr lang="zh-CN" altLang="en-US" dirty="0"/>
                    </a:p>
                    <a:p>
                      <a:pPr algn="ctr"/>
                      <a:r>
                        <a:rPr lang="en-US" altLang="zh-CN" dirty="0"/>
                        <a:t>name</a:t>
                      </a:r>
                      <a:endParaRPr lang="zh-CN" altLang="en-US" dirty="0"/>
                    </a:p>
                  </a:txBody>
                  <a:tcPr/>
                </a:tc>
                <a:tc>
                  <a:txBody>
                    <a:bodyPr/>
                    <a:lstStyle/>
                    <a:p>
                      <a:pPr algn="ctr"/>
                      <a:r>
                        <a:rPr lang="en-US" altLang="zh-CN" sz="1800" b="1" i="0" kern="1200" dirty="0">
                          <a:solidFill>
                            <a:schemeClr val="lt1"/>
                          </a:solidFill>
                          <a:effectLst/>
                          <a:latin typeface="+mn-lt"/>
                          <a:ea typeface="+mn-ea"/>
                          <a:cs typeface="+mn-cs"/>
                        </a:rPr>
                        <a:t>Number of entities</a:t>
                      </a:r>
                      <a:endParaRPr lang="zh-CN" altLang="en-US" dirty="0"/>
                    </a:p>
                  </a:txBody>
                  <a:tcPr/>
                </a:tc>
                <a:tc>
                  <a:txBody>
                    <a:bodyPr/>
                    <a:lstStyle/>
                    <a:p>
                      <a:pPr algn="ctr"/>
                      <a:r>
                        <a:rPr lang="en-US" altLang="zh-CN" sz="1800" b="1" i="0" kern="1200" dirty="0">
                          <a:solidFill>
                            <a:schemeClr val="lt1"/>
                          </a:solidFill>
                          <a:effectLst/>
                          <a:latin typeface="+mn-lt"/>
                          <a:ea typeface="+mn-ea"/>
                          <a:cs typeface="+mn-cs"/>
                        </a:rPr>
                        <a:t>Number of dimensions</a:t>
                      </a:r>
                      <a:endParaRPr lang="zh-CN" altLang="en-US" dirty="0"/>
                    </a:p>
                  </a:txBody>
                  <a:tcPr/>
                </a:tc>
                <a:tc>
                  <a:txBody>
                    <a:bodyPr/>
                    <a:lstStyle/>
                    <a:p>
                      <a:pPr algn="ctr"/>
                      <a:r>
                        <a:rPr lang="en-US" altLang="zh-CN" sz="1800" b="1" i="0" kern="1200" dirty="0">
                          <a:solidFill>
                            <a:schemeClr val="lt1"/>
                          </a:solidFill>
                          <a:effectLst/>
                          <a:latin typeface="+mn-lt"/>
                          <a:ea typeface="+mn-ea"/>
                          <a:cs typeface="+mn-cs"/>
                        </a:rPr>
                        <a:t>Training set size</a:t>
                      </a:r>
                      <a:endParaRPr lang="zh-CN" altLang="en-US" dirty="0"/>
                    </a:p>
                  </a:txBody>
                  <a:tcPr/>
                </a:tc>
                <a:tc>
                  <a:txBody>
                    <a:bodyPr/>
                    <a:lstStyle/>
                    <a:p>
                      <a:pPr algn="ctr"/>
                      <a:r>
                        <a:rPr lang="en-US" altLang="zh-CN" sz="1800" b="1" i="0" kern="1200" dirty="0">
                          <a:solidFill>
                            <a:schemeClr val="lt1"/>
                          </a:solidFill>
                          <a:effectLst/>
                          <a:latin typeface="+mn-lt"/>
                          <a:ea typeface="+mn-ea"/>
                          <a:cs typeface="+mn-cs"/>
                        </a:rPr>
                        <a:t>Testing set size</a:t>
                      </a:r>
                      <a:endParaRPr lang="zh-CN" altLang="en-US" dirty="0"/>
                    </a:p>
                  </a:txBody>
                  <a:tcPr/>
                </a:tc>
                <a:tc>
                  <a:txBody>
                    <a:bodyPr/>
                    <a:lstStyle/>
                    <a:p>
                      <a:pPr algn="ctr"/>
                      <a:r>
                        <a:rPr lang="en-US" altLang="zh-CN" sz="1800" b="1" i="0" kern="1200" dirty="0">
                          <a:solidFill>
                            <a:schemeClr val="lt1"/>
                          </a:solidFill>
                          <a:effectLst/>
                          <a:latin typeface="+mn-lt"/>
                          <a:ea typeface="+mn-ea"/>
                          <a:cs typeface="+mn-cs"/>
                        </a:rPr>
                        <a:t>Anomaly ratio(%)</a:t>
                      </a:r>
                      <a:endParaRPr lang="zh-CN" altLang="en-US" dirty="0"/>
                    </a:p>
                  </a:txBody>
                  <a:tcPr/>
                </a:tc>
                <a:extLst>
                  <a:ext uri="{0D108BD9-81ED-4DB2-BD59-A6C34878D82A}">
                    <a16:rowId xmlns:a16="http://schemas.microsoft.com/office/drawing/2014/main" val="10000"/>
                  </a:ext>
                </a:extLst>
              </a:tr>
              <a:tr h="727598">
                <a:tc>
                  <a:txBody>
                    <a:bodyPr/>
                    <a:lstStyle/>
                    <a:p>
                      <a:pPr algn="ctr"/>
                      <a:r>
                        <a:rPr lang="en-US" altLang="zh-CN" sz="1800" b="0" i="0" kern="1200" dirty="0">
                          <a:solidFill>
                            <a:schemeClr val="dk1"/>
                          </a:solidFill>
                          <a:effectLst/>
                          <a:latin typeface="+mn-lt"/>
                          <a:ea typeface="+mn-ea"/>
                          <a:cs typeface="+mn-cs"/>
                        </a:rPr>
                        <a:t>SMAP</a:t>
                      </a:r>
                      <a:endParaRPr lang="zh-CN" altLang="en-US" dirty="0"/>
                    </a:p>
                  </a:txBody>
                  <a:tcPr anchor="ctr"/>
                </a:tc>
                <a:tc>
                  <a:txBody>
                    <a:bodyPr/>
                    <a:lstStyle/>
                    <a:p>
                      <a:pPr algn="ctr"/>
                      <a:r>
                        <a:rPr lang="en-US" altLang="zh-CN" dirty="0"/>
                        <a:t>55</a:t>
                      </a:r>
                      <a:endParaRPr lang="zh-CN" altLang="en-US" dirty="0"/>
                    </a:p>
                  </a:txBody>
                  <a:tcPr anchor="ctr"/>
                </a:tc>
                <a:tc>
                  <a:txBody>
                    <a:bodyPr/>
                    <a:lstStyle/>
                    <a:p>
                      <a:pPr algn="ctr"/>
                      <a:r>
                        <a:rPr lang="en-US" altLang="zh-CN" dirty="0"/>
                        <a:t>25</a:t>
                      </a:r>
                      <a:endParaRPr lang="zh-CN" altLang="en-US" dirty="0"/>
                    </a:p>
                  </a:txBody>
                  <a:tcPr anchor="ctr"/>
                </a:tc>
                <a:tc>
                  <a:txBody>
                    <a:bodyPr/>
                    <a:lstStyle/>
                    <a:p>
                      <a:pPr algn="ctr"/>
                      <a:r>
                        <a:rPr lang="cs-CZ" altLang="zh-CN" sz="1800" b="0" i="0" kern="1200" dirty="0">
                          <a:solidFill>
                            <a:schemeClr val="dk1"/>
                          </a:solidFill>
                          <a:effectLst/>
                          <a:latin typeface="+mn-lt"/>
                          <a:ea typeface="+mn-ea"/>
                          <a:cs typeface="+mn-cs"/>
                        </a:rPr>
                        <a:t>135183</a:t>
                      </a:r>
                      <a:endParaRPr lang="zh-CN" altLang="en-US" dirty="0"/>
                    </a:p>
                  </a:txBody>
                  <a:tcPr anchor="ctr"/>
                </a:tc>
                <a:tc>
                  <a:txBody>
                    <a:bodyPr/>
                    <a:lstStyle/>
                    <a:p>
                      <a:pPr algn="ctr"/>
                      <a:r>
                        <a:rPr lang="is-IS" altLang="zh-CN" sz="1800" b="0" i="0" kern="1200" dirty="0">
                          <a:solidFill>
                            <a:schemeClr val="dk1"/>
                          </a:solidFill>
                          <a:effectLst/>
                          <a:latin typeface="+mn-lt"/>
                          <a:ea typeface="+mn-ea"/>
                          <a:cs typeface="+mn-cs"/>
                        </a:rPr>
                        <a:t>427617</a:t>
                      </a:r>
                      <a:endParaRPr lang="zh-CN" altLang="en-US" dirty="0"/>
                    </a:p>
                  </a:txBody>
                  <a:tcPr anchor="ctr"/>
                </a:tc>
                <a:tc>
                  <a:txBody>
                    <a:bodyPr/>
                    <a:lstStyle/>
                    <a:p>
                      <a:pPr algn="ctr"/>
                      <a:r>
                        <a:rPr lang="en-US" altLang="zh-CN" dirty="0"/>
                        <a:t>13.13</a:t>
                      </a:r>
                      <a:endParaRPr lang="zh-CN" altLang="en-US" dirty="0"/>
                    </a:p>
                  </a:txBody>
                  <a:tcPr anchor="ctr"/>
                </a:tc>
                <a:extLst>
                  <a:ext uri="{0D108BD9-81ED-4DB2-BD59-A6C34878D82A}">
                    <a16:rowId xmlns:a16="http://schemas.microsoft.com/office/drawing/2014/main" val="10001"/>
                  </a:ext>
                </a:extLst>
              </a:tr>
              <a:tr h="727598">
                <a:tc>
                  <a:txBody>
                    <a:bodyPr/>
                    <a:lstStyle/>
                    <a:p>
                      <a:pPr algn="ctr"/>
                      <a:r>
                        <a:rPr lang="en-US" altLang="zh-CN" sz="1800" b="0" i="0" kern="1200" dirty="0">
                          <a:solidFill>
                            <a:schemeClr val="dk1"/>
                          </a:solidFill>
                          <a:effectLst/>
                          <a:latin typeface="+mn-lt"/>
                          <a:ea typeface="+mn-ea"/>
                          <a:cs typeface="+mn-cs"/>
                        </a:rPr>
                        <a:t>MSL</a:t>
                      </a:r>
                      <a:endParaRPr lang="zh-CN" altLang="en-US" dirty="0"/>
                    </a:p>
                  </a:txBody>
                  <a:tcPr anchor="ctr"/>
                </a:tc>
                <a:tc>
                  <a:txBody>
                    <a:bodyPr/>
                    <a:lstStyle/>
                    <a:p>
                      <a:pPr algn="ctr"/>
                      <a:r>
                        <a:rPr lang="en-US" altLang="zh-CN" dirty="0"/>
                        <a:t>27</a:t>
                      </a:r>
                      <a:endParaRPr lang="zh-CN" altLang="en-US" dirty="0"/>
                    </a:p>
                  </a:txBody>
                  <a:tcPr anchor="ctr"/>
                </a:tc>
                <a:tc>
                  <a:txBody>
                    <a:bodyPr/>
                    <a:lstStyle/>
                    <a:p>
                      <a:pPr algn="ctr"/>
                      <a:r>
                        <a:rPr lang="en-US" altLang="zh-CN" dirty="0"/>
                        <a:t>55</a:t>
                      </a:r>
                      <a:endParaRPr lang="zh-CN" altLang="en-US" dirty="0"/>
                    </a:p>
                  </a:txBody>
                  <a:tcPr anchor="ctr"/>
                </a:tc>
                <a:tc>
                  <a:txBody>
                    <a:bodyPr/>
                    <a:lstStyle/>
                    <a:p>
                      <a:pPr algn="ctr"/>
                      <a:r>
                        <a:rPr lang="cs-CZ" altLang="zh-CN" sz="1800" b="0" i="0" kern="1200" dirty="0">
                          <a:solidFill>
                            <a:schemeClr val="dk1"/>
                          </a:solidFill>
                          <a:effectLst/>
                          <a:latin typeface="+mn-lt"/>
                          <a:ea typeface="+mn-ea"/>
                          <a:cs typeface="+mn-cs"/>
                        </a:rPr>
                        <a:t>58317</a:t>
                      </a:r>
                      <a:endParaRPr lang="zh-CN" altLang="en-US" dirty="0"/>
                    </a:p>
                  </a:txBody>
                  <a:tcPr anchor="ctr"/>
                </a:tc>
                <a:tc>
                  <a:txBody>
                    <a:bodyPr/>
                    <a:lstStyle/>
                    <a:p>
                      <a:pPr algn="ctr"/>
                      <a:r>
                        <a:rPr lang="is-IS" altLang="zh-CN" sz="1800" b="0" i="0" kern="1200" dirty="0">
                          <a:solidFill>
                            <a:schemeClr val="dk1"/>
                          </a:solidFill>
                          <a:effectLst/>
                          <a:latin typeface="+mn-lt"/>
                          <a:ea typeface="+mn-ea"/>
                          <a:cs typeface="+mn-cs"/>
                        </a:rPr>
                        <a:t>73729</a:t>
                      </a:r>
                      <a:endParaRPr lang="zh-CN" altLang="en-US" dirty="0"/>
                    </a:p>
                  </a:txBody>
                  <a:tcPr anchor="ctr"/>
                </a:tc>
                <a:tc>
                  <a:txBody>
                    <a:bodyPr/>
                    <a:lstStyle/>
                    <a:p>
                      <a:pPr algn="ctr"/>
                      <a:r>
                        <a:rPr lang="en-US" altLang="zh-CN" dirty="0"/>
                        <a:t>10.72</a:t>
                      </a:r>
                      <a:endParaRPr lang="zh-CN" altLang="en-US" dirty="0"/>
                    </a:p>
                  </a:txBody>
                  <a:tcPr anchor="ctr"/>
                </a:tc>
                <a:extLst>
                  <a:ext uri="{0D108BD9-81ED-4DB2-BD59-A6C34878D82A}">
                    <a16:rowId xmlns:a16="http://schemas.microsoft.com/office/drawing/2014/main" val="10002"/>
                  </a:ext>
                </a:extLst>
              </a:tr>
              <a:tr h="727598">
                <a:tc>
                  <a:txBody>
                    <a:bodyPr/>
                    <a:lstStyle/>
                    <a:p>
                      <a:pPr algn="ctr"/>
                      <a:r>
                        <a:rPr lang="en-US" altLang="zh-CN" sz="1800" b="0" i="0" kern="1200" dirty="0">
                          <a:solidFill>
                            <a:schemeClr val="dk1"/>
                          </a:solidFill>
                          <a:effectLst/>
                          <a:latin typeface="+mn-lt"/>
                          <a:ea typeface="+mn-ea"/>
                          <a:cs typeface="+mn-cs"/>
                        </a:rPr>
                        <a:t>SMD</a:t>
                      </a:r>
                      <a:endParaRPr lang="zh-CN" altLang="en-US" dirty="0"/>
                    </a:p>
                  </a:txBody>
                  <a:tcPr anchor="ctr"/>
                </a:tc>
                <a:tc>
                  <a:txBody>
                    <a:bodyPr/>
                    <a:lstStyle/>
                    <a:p>
                      <a:pPr algn="ctr"/>
                      <a:r>
                        <a:rPr lang="en-US" altLang="zh-CN" dirty="0"/>
                        <a:t>28</a:t>
                      </a:r>
                      <a:endParaRPr lang="zh-CN" altLang="en-US" dirty="0"/>
                    </a:p>
                  </a:txBody>
                  <a:tcPr anchor="ctr"/>
                </a:tc>
                <a:tc>
                  <a:txBody>
                    <a:bodyPr/>
                    <a:lstStyle/>
                    <a:p>
                      <a:pPr algn="ctr"/>
                      <a:r>
                        <a:rPr lang="en-US" altLang="zh-CN" dirty="0"/>
                        <a:t>38</a:t>
                      </a:r>
                      <a:endParaRPr lang="zh-CN" altLang="en-US" dirty="0"/>
                    </a:p>
                  </a:txBody>
                  <a:tcPr anchor="ctr"/>
                </a:tc>
                <a:tc>
                  <a:txBody>
                    <a:bodyPr/>
                    <a:lstStyle/>
                    <a:p>
                      <a:pPr algn="ctr"/>
                      <a:r>
                        <a:rPr lang="is-IS" altLang="zh-CN" sz="1800" b="0" i="0" kern="1200" dirty="0">
                          <a:solidFill>
                            <a:schemeClr val="dk1"/>
                          </a:solidFill>
                          <a:effectLst/>
                          <a:latin typeface="+mn-lt"/>
                          <a:ea typeface="+mn-ea"/>
                          <a:cs typeface="+mn-cs"/>
                        </a:rPr>
                        <a:t>708405</a:t>
                      </a:r>
                      <a:endParaRPr lang="zh-CN" altLang="en-US" dirty="0"/>
                    </a:p>
                  </a:txBody>
                  <a:tcPr anchor="ctr"/>
                </a:tc>
                <a:tc>
                  <a:txBody>
                    <a:bodyPr/>
                    <a:lstStyle/>
                    <a:p>
                      <a:pPr algn="ctr"/>
                      <a:r>
                        <a:rPr lang="is-IS" altLang="zh-CN" sz="1800" b="0" i="0" kern="1200" dirty="0">
                          <a:solidFill>
                            <a:schemeClr val="dk1"/>
                          </a:solidFill>
                          <a:effectLst/>
                          <a:latin typeface="+mn-lt"/>
                          <a:ea typeface="+mn-ea"/>
                          <a:cs typeface="+mn-cs"/>
                        </a:rPr>
                        <a:t>708420</a:t>
                      </a:r>
                      <a:endParaRPr lang="zh-CN" altLang="en-US" dirty="0"/>
                    </a:p>
                  </a:txBody>
                  <a:tcPr anchor="ctr"/>
                </a:tc>
                <a:tc>
                  <a:txBody>
                    <a:bodyPr/>
                    <a:lstStyle/>
                    <a:p>
                      <a:pPr algn="ctr"/>
                      <a:r>
                        <a:rPr lang="en-US" altLang="zh-CN" dirty="0"/>
                        <a:t>4.16</a:t>
                      </a:r>
                      <a:endParaRPr lang="zh-CN" altLang="en-US"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6961649"/>
      </p:ext>
    </p:extLst>
  </p:cSld>
  <p:clrMapOvr>
    <a:masterClrMapping/>
  </p:clrMapOvr>
  <p:transition spd="slow"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22</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F1-best</a:t>
            </a:r>
            <a:r>
              <a:rPr kumimoji="1" lang="zh-CN" altLang="en-US" sz="4000" dirty="0"/>
              <a:t> </a:t>
            </a:r>
            <a:r>
              <a:rPr kumimoji="1" lang="en-US" altLang="zh-CN" sz="4000" dirty="0"/>
              <a:t>of</a:t>
            </a:r>
            <a:r>
              <a:rPr kumimoji="1" lang="zh-CN" altLang="en-US" sz="4000" dirty="0"/>
              <a:t> </a:t>
            </a:r>
            <a:r>
              <a:rPr kumimoji="1" lang="en-US" altLang="zh-CN" sz="4000" dirty="0" err="1"/>
              <a:t>OmniAnomaly</a:t>
            </a:r>
            <a:r>
              <a:rPr kumimoji="1" lang="zh-CN" altLang="en-US" sz="4000" dirty="0"/>
              <a:t> </a:t>
            </a:r>
            <a:r>
              <a:rPr kumimoji="1" lang="en-US" altLang="zh-CN" sz="4000" dirty="0"/>
              <a:t>and</a:t>
            </a:r>
            <a:r>
              <a:rPr kumimoji="1" lang="zh-CN" altLang="en-US" sz="4000" dirty="0"/>
              <a:t> </a:t>
            </a:r>
            <a:r>
              <a:rPr kumimoji="1" lang="en-US" altLang="zh-CN" sz="4000" dirty="0"/>
              <a:t>baselines</a:t>
            </a:r>
            <a:endParaRPr kumimoji="1" lang="zh-CN" altLang="en-US" sz="40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50" y="2271353"/>
            <a:ext cx="10833100" cy="3975100"/>
          </a:xfrm>
          <a:prstGeom prst="rect">
            <a:avLst/>
          </a:prstGeom>
        </p:spPr>
      </p:pic>
    </p:spTree>
    <p:extLst>
      <p:ext uri="{BB962C8B-B14F-4D97-AF65-F5344CB8AC3E}">
        <p14:creationId xmlns:p14="http://schemas.microsoft.com/office/powerpoint/2010/main" val="875084234"/>
      </p:ext>
    </p:extLst>
  </p:cSld>
  <p:clrMapOvr>
    <a:masterClrMapping/>
  </p:clrMapOvr>
  <p:transition spd="slow"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23</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F1-best</a:t>
            </a:r>
            <a:r>
              <a:rPr kumimoji="1" lang="zh-CN" altLang="en-US" sz="4000" dirty="0"/>
              <a:t> </a:t>
            </a:r>
            <a:r>
              <a:rPr kumimoji="1" lang="en-US" altLang="zh-CN" sz="4000" dirty="0"/>
              <a:t>of</a:t>
            </a:r>
            <a:r>
              <a:rPr kumimoji="1" lang="zh-CN" altLang="en-US" sz="4000" dirty="0"/>
              <a:t> </a:t>
            </a:r>
            <a:r>
              <a:rPr kumimoji="1" lang="en-US" altLang="zh-CN" sz="4000" dirty="0" err="1"/>
              <a:t>OmniAnomaly</a:t>
            </a:r>
            <a:r>
              <a:rPr kumimoji="1" lang="zh-CN" altLang="en-US" sz="4000" dirty="0"/>
              <a:t> </a:t>
            </a:r>
            <a:r>
              <a:rPr kumimoji="1" lang="en-US" altLang="zh-CN" sz="4000" dirty="0"/>
              <a:t>and</a:t>
            </a:r>
            <a:r>
              <a:rPr kumimoji="1" lang="zh-CN" altLang="en-US" sz="4000" dirty="0"/>
              <a:t> </a:t>
            </a:r>
            <a:r>
              <a:rPr kumimoji="1" lang="en-US" altLang="zh-CN" sz="4000" dirty="0"/>
              <a:t>variants</a:t>
            </a:r>
            <a:endParaRPr kumimoji="1" lang="zh-CN" altLang="en-US" sz="40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00" y="2012950"/>
            <a:ext cx="10833100" cy="4343400"/>
          </a:xfrm>
          <a:prstGeom prst="rect">
            <a:avLst/>
          </a:prstGeom>
        </p:spPr>
      </p:pic>
    </p:spTree>
    <p:extLst>
      <p:ext uri="{BB962C8B-B14F-4D97-AF65-F5344CB8AC3E}">
        <p14:creationId xmlns:p14="http://schemas.microsoft.com/office/powerpoint/2010/main" val="1844016152"/>
      </p:ext>
    </p:extLst>
  </p:cSld>
  <p:clrMapOvr>
    <a:masterClrMapping/>
  </p:clrMapOvr>
  <p:transition spd="slow" advClick="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24</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F1 obtained through POT vs. </a:t>
            </a:r>
            <a:r>
              <a:rPr kumimoji="1" lang="en-US" altLang="zh-CN" sz="4000" dirty="0"/>
              <a:t>F1-best</a:t>
            </a:r>
            <a:endParaRPr lang="en-US" altLang="zh-CN" sz="4000" dirty="0"/>
          </a:p>
        </p:txBody>
      </p:sp>
      <p:graphicFrame>
        <p:nvGraphicFramePr>
          <p:cNvPr id="5" name="表格 4"/>
          <p:cNvGraphicFramePr>
            <a:graphicFrameLocks noGrp="1"/>
          </p:cNvGraphicFramePr>
          <p:nvPr>
            <p:extLst>
              <p:ext uri="{D42A27DB-BD31-4B8C-83A1-F6EECF244321}">
                <p14:modId xmlns:p14="http://schemas.microsoft.com/office/powerpoint/2010/main" val="301551532"/>
              </p:ext>
            </p:extLst>
          </p:nvPr>
        </p:nvGraphicFramePr>
        <p:xfrm>
          <a:off x="1698801" y="2987070"/>
          <a:ext cx="8790798" cy="2182794"/>
        </p:xfrm>
        <a:graphic>
          <a:graphicData uri="http://schemas.openxmlformats.org/drawingml/2006/table">
            <a:tbl>
              <a:tblPr firstRow="1" bandRow="1">
                <a:tableStyleId>{793D81CF-94F2-401A-BA57-92F5A7B2D0C5}</a:tableStyleId>
              </a:tblPr>
              <a:tblGrid>
                <a:gridCol w="4395399">
                  <a:extLst>
                    <a:ext uri="{9D8B030D-6E8A-4147-A177-3AD203B41FA5}">
                      <a16:colId xmlns:a16="http://schemas.microsoft.com/office/drawing/2014/main" val="20000"/>
                    </a:ext>
                  </a:extLst>
                </a:gridCol>
                <a:gridCol w="1465133">
                  <a:extLst>
                    <a:ext uri="{9D8B030D-6E8A-4147-A177-3AD203B41FA5}">
                      <a16:colId xmlns:a16="http://schemas.microsoft.com/office/drawing/2014/main" val="20001"/>
                    </a:ext>
                  </a:extLst>
                </a:gridCol>
                <a:gridCol w="1465133">
                  <a:extLst>
                    <a:ext uri="{9D8B030D-6E8A-4147-A177-3AD203B41FA5}">
                      <a16:colId xmlns:a16="http://schemas.microsoft.com/office/drawing/2014/main" val="20002"/>
                    </a:ext>
                  </a:extLst>
                </a:gridCol>
                <a:gridCol w="1465133">
                  <a:extLst>
                    <a:ext uri="{9D8B030D-6E8A-4147-A177-3AD203B41FA5}">
                      <a16:colId xmlns:a16="http://schemas.microsoft.com/office/drawing/2014/main" val="20003"/>
                    </a:ext>
                  </a:extLst>
                </a:gridCol>
              </a:tblGrid>
              <a:tr h="727598">
                <a:tc>
                  <a:txBody>
                    <a:bodyPr/>
                    <a:lstStyle/>
                    <a:p>
                      <a:pPr algn="ctr"/>
                      <a:r>
                        <a:rPr lang="en-US" altLang="zh-CN" sz="1800" b="1" kern="1200" dirty="0">
                          <a:solidFill>
                            <a:schemeClr val="lt1"/>
                          </a:solidFill>
                          <a:effectLst/>
                          <a:latin typeface="+mn-lt"/>
                          <a:ea typeface="+mn-ea"/>
                          <a:cs typeface="+mn-cs"/>
                        </a:rPr>
                        <a:t>Evaluation metrics for </a:t>
                      </a:r>
                      <a:r>
                        <a:rPr lang="en-US" altLang="zh-CN" sz="1800" b="1" kern="1200" dirty="0" err="1">
                          <a:solidFill>
                            <a:schemeClr val="lt1"/>
                          </a:solidFill>
                          <a:effectLst/>
                          <a:latin typeface="+mn-lt"/>
                          <a:ea typeface="+mn-ea"/>
                          <a:cs typeface="+mn-cs"/>
                        </a:rPr>
                        <a:t>OmniAnomaly</a:t>
                      </a:r>
                      <a:r>
                        <a:rPr lang="en-US" altLang="zh-CN" sz="1800" b="1" kern="1200" dirty="0">
                          <a:solidFill>
                            <a:schemeClr val="lt1"/>
                          </a:solidFill>
                          <a:effectLst/>
                          <a:latin typeface="+mn-lt"/>
                          <a:ea typeface="+mn-ea"/>
                          <a:cs typeface="+mn-cs"/>
                        </a:rPr>
                        <a:t> </a:t>
                      </a:r>
                      <a:endParaRPr lang="zh-CN" altLang="en-US" sz="1800" b="1" kern="1200" dirty="0">
                        <a:solidFill>
                          <a:schemeClr val="lt1"/>
                        </a:solidFill>
                        <a:effectLst/>
                        <a:latin typeface="+mn-lt"/>
                        <a:ea typeface="+mn-ea"/>
                        <a:cs typeface="+mn-cs"/>
                      </a:endParaRPr>
                    </a:p>
                  </a:txBody>
                  <a:tcPr anchor="ctr"/>
                </a:tc>
                <a:tc>
                  <a:txBody>
                    <a:bodyPr/>
                    <a:lstStyle/>
                    <a:p>
                      <a:pPr algn="ctr"/>
                      <a:r>
                        <a:rPr lang="en-US" altLang="zh-CN" sz="1800" b="1" i="0" kern="1200" dirty="0">
                          <a:solidFill>
                            <a:schemeClr val="lt1"/>
                          </a:solidFill>
                          <a:effectLst/>
                          <a:latin typeface="+mn-lt"/>
                          <a:ea typeface="+mn-ea"/>
                          <a:cs typeface="+mn-cs"/>
                        </a:rPr>
                        <a:t>SMAP</a:t>
                      </a:r>
                      <a:endParaRPr lang="zh-CN" altLang="en-US" dirty="0"/>
                    </a:p>
                  </a:txBody>
                  <a:tcPr anchor="ctr"/>
                </a:tc>
                <a:tc>
                  <a:txBody>
                    <a:bodyPr/>
                    <a:lstStyle/>
                    <a:p>
                      <a:pPr algn="ctr"/>
                      <a:r>
                        <a:rPr lang="en-US" altLang="zh-CN" sz="1800" b="1" i="0" kern="1200" dirty="0">
                          <a:solidFill>
                            <a:schemeClr val="lt1"/>
                          </a:solidFill>
                          <a:effectLst/>
                          <a:latin typeface="+mn-lt"/>
                          <a:ea typeface="+mn-ea"/>
                          <a:cs typeface="+mn-cs"/>
                        </a:rPr>
                        <a:t>MSL</a:t>
                      </a:r>
                      <a:endParaRPr lang="zh-CN" altLang="en-US" dirty="0"/>
                    </a:p>
                  </a:txBody>
                  <a:tcPr anchor="ctr"/>
                </a:tc>
                <a:tc>
                  <a:txBody>
                    <a:bodyPr/>
                    <a:lstStyle/>
                    <a:p>
                      <a:pPr algn="ctr"/>
                      <a:r>
                        <a:rPr lang="en-US" altLang="zh-CN" dirty="0"/>
                        <a:t>SMD</a:t>
                      </a:r>
                      <a:endParaRPr lang="zh-CN" altLang="en-US" dirty="0"/>
                    </a:p>
                  </a:txBody>
                  <a:tcPr anchor="ctr"/>
                </a:tc>
                <a:extLst>
                  <a:ext uri="{0D108BD9-81ED-4DB2-BD59-A6C34878D82A}">
                    <a16:rowId xmlns:a16="http://schemas.microsoft.com/office/drawing/2014/main" val="10000"/>
                  </a:ext>
                </a:extLst>
              </a:tr>
              <a:tr h="727598">
                <a:tc>
                  <a:txBody>
                    <a:bodyPr/>
                    <a:lstStyle/>
                    <a:p>
                      <a:pPr algn="ctr"/>
                      <a:r>
                        <a:rPr lang="en-US" altLang="zh-CN" sz="1800" kern="1200" dirty="0">
                          <a:solidFill>
                            <a:schemeClr val="dk1"/>
                          </a:solidFill>
                          <a:effectLst/>
                          <a:latin typeface="+mn-lt"/>
                          <a:ea typeface="+mn-ea"/>
                          <a:cs typeface="+mn-cs"/>
                        </a:rPr>
                        <a:t>F1 obtained through POT</a:t>
                      </a:r>
                      <a:endParaRPr lang="en-US" altLang="zh-CN" dirty="0"/>
                    </a:p>
                  </a:txBody>
                  <a:tcPr anchor="ctr"/>
                </a:tc>
                <a:tc>
                  <a:txBody>
                    <a:bodyPr/>
                    <a:lstStyle/>
                    <a:p>
                      <a:pPr algn="ctr"/>
                      <a:r>
                        <a:rPr lang="en-US" altLang="zh-CN" sz="1800" b="0" i="0" kern="1200" dirty="0">
                          <a:solidFill>
                            <a:schemeClr val="dk1"/>
                          </a:solidFill>
                          <a:effectLst/>
                          <a:latin typeface="+mn-lt"/>
                          <a:ea typeface="+mn-ea"/>
                          <a:cs typeface="+mn-cs"/>
                        </a:rPr>
                        <a:t>0.8434</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0.8989</a:t>
                      </a:r>
                      <a:endParaRPr lang="zh-CN" altLang="en-US" dirty="0"/>
                    </a:p>
                  </a:txBody>
                  <a:tcPr anchor="ctr"/>
                </a:tc>
                <a:tc>
                  <a:txBody>
                    <a:bodyPr/>
                    <a:lstStyle/>
                    <a:p>
                      <a:pPr algn="ctr"/>
                      <a:r>
                        <a:rPr lang="en-US" altLang="zh-CN" dirty="0"/>
                        <a:t>0.8857</a:t>
                      </a:r>
                      <a:endParaRPr lang="zh-CN" altLang="en-US" dirty="0"/>
                    </a:p>
                  </a:txBody>
                  <a:tcPr anchor="ctr"/>
                </a:tc>
                <a:extLst>
                  <a:ext uri="{0D108BD9-81ED-4DB2-BD59-A6C34878D82A}">
                    <a16:rowId xmlns:a16="http://schemas.microsoft.com/office/drawing/2014/main" val="10001"/>
                  </a:ext>
                </a:extLst>
              </a:tr>
              <a:tr h="727598">
                <a:tc>
                  <a:txBody>
                    <a:bodyPr/>
                    <a:lstStyle/>
                    <a:p>
                      <a:pPr algn="ctr"/>
                      <a:r>
                        <a:rPr lang="en-US" altLang="zh-CN" sz="1800" b="0" i="0" kern="1200" dirty="0">
                          <a:solidFill>
                            <a:schemeClr val="dk1"/>
                          </a:solidFill>
                          <a:effectLst/>
                          <a:latin typeface="+mn-lt"/>
                          <a:ea typeface="+mn-ea"/>
                          <a:cs typeface="+mn-cs"/>
                        </a:rPr>
                        <a:t>F1-best</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0.8535</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0.9014</a:t>
                      </a:r>
                      <a:endParaRPr lang="zh-CN" altLang="en-US" dirty="0"/>
                    </a:p>
                  </a:txBody>
                  <a:tcPr anchor="ctr"/>
                </a:tc>
                <a:tc>
                  <a:txBody>
                    <a:bodyPr/>
                    <a:lstStyle/>
                    <a:p>
                      <a:pPr algn="ctr"/>
                      <a:r>
                        <a:rPr lang="en-US" altLang="zh-CN" dirty="0"/>
                        <a:t>0.9620</a:t>
                      </a:r>
                      <a:endParaRPr lang="zh-CN" altLang="en-US"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2544232"/>
      </p:ext>
    </p:extLst>
  </p:cSld>
  <p:clrMapOvr>
    <a:masterClrMapping/>
  </p:clrMapOvr>
  <p:transition spd="slow"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25</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F1-best</a:t>
            </a:r>
            <a:r>
              <a:rPr kumimoji="1" lang="zh-CN" altLang="en-US" sz="4000" dirty="0"/>
              <a:t> </a:t>
            </a:r>
            <a:r>
              <a:rPr kumimoji="1" lang="en-US" altLang="zh-CN" sz="4000" dirty="0"/>
              <a:t>of</a:t>
            </a:r>
            <a:r>
              <a:rPr kumimoji="1" lang="zh-CN" altLang="en-US" sz="4000" dirty="0"/>
              <a:t> </a:t>
            </a:r>
            <a:r>
              <a:rPr kumimoji="1" lang="en-US" altLang="zh-CN" sz="4000" dirty="0" err="1"/>
              <a:t>OmniAnomaly</a:t>
            </a:r>
            <a:r>
              <a:rPr kumimoji="1" lang="zh-CN" altLang="en-US" sz="4000" dirty="0"/>
              <a:t> </a:t>
            </a:r>
            <a:r>
              <a:rPr kumimoji="1" lang="en-US" altLang="zh-CN" sz="4000" dirty="0"/>
              <a:t>with</a:t>
            </a:r>
            <a:r>
              <a:rPr kumimoji="1" lang="zh-CN" altLang="en-US" sz="4000" dirty="0"/>
              <a:t> </a:t>
            </a:r>
            <a:r>
              <a:rPr kumimoji="1" lang="en-US" altLang="zh-CN" sz="4000" dirty="0"/>
              <a:t>different</a:t>
            </a:r>
            <a:r>
              <a:rPr kumimoji="1" lang="zh-CN" altLang="en-US" sz="4000" dirty="0"/>
              <a:t> </a:t>
            </a:r>
            <a:r>
              <a:rPr kumimoji="1" lang="en-US" altLang="zh-CN" sz="4000" dirty="0"/>
              <a:t>z</a:t>
            </a:r>
            <a:r>
              <a:rPr kumimoji="1" lang="zh-CN" altLang="en-US" sz="4000" dirty="0"/>
              <a:t> </a:t>
            </a:r>
            <a:r>
              <a:rPr kumimoji="1" lang="en-US" altLang="zh-CN" sz="4000" dirty="0"/>
              <a:t>dimension</a:t>
            </a:r>
            <a:r>
              <a:rPr kumimoji="1" lang="zh-CN" altLang="en-US" sz="4000" dirty="0"/>
              <a:t>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550" y="2349320"/>
            <a:ext cx="6591300" cy="3238500"/>
          </a:xfrm>
          <a:prstGeom prst="rect">
            <a:avLst/>
          </a:prstGeom>
        </p:spPr>
      </p:pic>
    </p:spTree>
    <p:extLst>
      <p:ext uri="{BB962C8B-B14F-4D97-AF65-F5344CB8AC3E}">
        <p14:creationId xmlns:p14="http://schemas.microsoft.com/office/powerpoint/2010/main" val="1420690211"/>
      </p:ext>
    </p:extLst>
  </p:cSld>
  <p:clrMapOvr>
    <a:masterClrMapping/>
  </p:clrMapOvr>
  <p:transition spd="slow" advClick="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Outline</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43554"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3820502"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314209"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8807916" y="3012247"/>
            <a:ext cx="1268361" cy="1238864"/>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062872" y="4850012"/>
            <a:ext cx="2029723" cy="523220"/>
          </a:xfrm>
          <a:prstGeom prst="rect">
            <a:avLst/>
          </a:prstGeom>
          <a:noFill/>
        </p:spPr>
        <p:txBody>
          <a:bodyPr wrap="none" rtlCol="0">
            <a:spAutoFit/>
          </a:bodyPr>
          <a:lstStyle/>
          <a:p>
            <a:r>
              <a:rPr kumimoji="1" lang="en-US" altLang="zh-CN" sz="2800" dirty="0"/>
              <a:t>Background</a:t>
            </a:r>
            <a:endParaRPr kumimoji="1" lang="zh-CN" altLang="en-US" sz="2800" dirty="0"/>
          </a:p>
        </p:txBody>
      </p:sp>
      <p:sp>
        <p:nvSpPr>
          <p:cNvPr id="22" name="文本框 21"/>
          <p:cNvSpPr txBox="1"/>
          <p:nvPr/>
        </p:nvSpPr>
        <p:spPr>
          <a:xfrm>
            <a:off x="3638080" y="4850012"/>
            <a:ext cx="1633204" cy="523220"/>
          </a:xfrm>
          <a:prstGeom prst="rect">
            <a:avLst/>
          </a:prstGeom>
          <a:noFill/>
        </p:spPr>
        <p:txBody>
          <a:bodyPr wrap="none" rtlCol="0">
            <a:spAutoFit/>
          </a:bodyPr>
          <a:lstStyle/>
          <a:p>
            <a:r>
              <a:rPr kumimoji="1" lang="en-US" altLang="zh-CN" sz="2800"/>
              <a:t>Algorithm</a:t>
            </a:r>
            <a:endParaRPr kumimoji="1" lang="zh-CN" altLang="en-US" sz="2800" dirty="0"/>
          </a:p>
        </p:txBody>
      </p:sp>
      <p:sp>
        <p:nvSpPr>
          <p:cNvPr id="23" name="文本框 22"/>
          <p:cNvSpPr txBox="1"/>
          <p:nvPr/>
        </p:nvSpPr>
        <p:spPr>
          <a:xfrm>
            <a:off x="6065775" y="4850012"/>
            <a:ext cx="1765227" cy="523220"/>
          </a:xfrm>
          <a:prstGeom prst="rect">
            <a:avLst/>
          </a:prstGeom>
          <a:noFill/>
        </p:spPr>
        <p:txBody>
          <a:bodyPr wrap="none" rtlCol="0">
            <a:spAutoFit/>
          </a:bodyPr>
          <a:lstStyle/>
          <a:p>
            <a:r>
              <a:rPr kumimoji="1" lang="en-US" altLang="zh-CN" sz="2800" dirty="0"/>
              <a:t>Evaluation</a:t>
            </a:r>
            <a:endParaRPr kumimoji="1" lang="zh-CN" altLang="en-US" sz="2800" dirty="0"/>
          </a:p>
        </p:txBody>
      </p:sp>
      <p:sp>
        <p:nvSpPr>
          <p:cNvPr id="24" name="文本框 23"/>
          <p:cNvSpPr txBox="1"/>
          <p:nvPr/>
        </p:nvSpPr>
        <p:spPr>
          <a:xfrm>
            <a:off x="8272117" y="4850012"/>
            <a:ext cx="2339957" cy="523220"/>
          </a:xfrm>
          <a:prstGeom prst="rect">
            <a:avLst/>
          </a:prstGeom>
          <a:noFill/>
        </p:spPr>
        <p:txBody>
          <a:bodyPr wrap="square" rtlCol="0">
            <a:spAutoFit/>
          </a:bodyPr>
          <a:lstStyle/>
          <a:p>
            <a:pPr algn="ctr"/>
            <a:r>
              <a:rPr kumimoji="1" lang="en-US" altLang="zh-CN" sz="2800" dirty="0"/>
              <a:t>Conclusion</a:t>
            </a:r>
            <a:endParaRPr kumimoji="1" lang="zh-CN" altLang="en-US" sz="2800" dirty="0"/>
          </a:p>
        </p:txBody>
      </p:sp>
      <p:sp>
        <p:nvSpPr>
          <p:cNvPr id="25" name="Shape 2592"/>
          <p:cNvSpPr/>
          <p:nvPr/>
        </p:nvSpPr>
        <p:spPr>
          <a:xfrm>
            <a:off x="4164101" y="33523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75"/>
          <p:cNvSpPr/>
          <p:nvPr/>
        </p:nvSpPr>
        <p:spPr>
          <a:xfrm>
            <a:off x="6691532" y="3352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7" name="Shape 2618"/>
          <p:cNvSpPr/>
          <p:nvPr/>
        </p:nvSpPr>
        <p:spPr>
          <a:xfrm>
            <a:off x="9162795" y="335232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8" name="Shape 2537"/>
          <p:cNvSpPr/>
          <p:nvPr/>
        </p:nvSpPr>
        <p:spPr>
          <a:xfrm>
            <a:off x="1849192" y="335235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26</a:t>
            </a:fld>
            <a:endParaRPr kumimoji="1" lang="zh-CN" altLang="en-US"/>
          </a:p>
        </p:txBody>
      </p:sp>
    </p:spTree>
    <p:extLst>
      <p:ext uri="{BB962C8B-B14F-4D97-AF65-F5344CB8AC3E}">
        <p14:creationId xmlns:p14="http://schemas.microsoft.com/office/powerpoint/2010/main" val="1775585956"/>
      </p:ext>
    </p:extLst>
  </p:cSld>
  <p:clrMapOvr>
    <a:masterClrMapping/>
  </p:clrMapOvr>
  <p:transition spd="slow"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8AD9D673-14BD-4F3E-A4A6-4877AD170A8C}"/>
              </a:ext>
            </a:extLst>
          </p:cNvPr>
          <p:cNvSpPr/>
          <p:nvPr/>
        </p:nvSpPr>
        <p:spPr>
          <a:xfrm>
            <a:off x="331570" y="553251"/>
            <a:ext cx="3824295" cy="830997"/>
          </a:xfrm>
          <a:prstGeom prst="rect">
            <a:avLst/>
          </a:prstGeom>
        </p:spPr>
        <p:txBody>
          <a:bodyPr wrap="square">
            <a:spAutoFit/>
          </a:bodyPr>
          <a:lstStyle/>
          <a:p>
            <a:pPr lvl="0"/>
            <a:r>
              <a:rPr lang="en-US" altLang="zh-CN" sz="4800" dirty="0">
                <a:solidFill>
                  <a:schemeClr val="bg1"/>
                </a:solidFill>
              </a:rPr>
              <a:t>WiFiSeer</a:t>
            </a:r>
          </a:p>
        </p:txBody>
      </p:sp>
      <p:sp>
        <p:nvSpPr>
          <p:cNvPr id="26" name="矩形 25">
            <a:extLst>
              <a:ext uri="{FF2B5EF4-FFF2-40B4-BE49-F238E27FC236}">
                <a16:creationId xmlns:a16="http://schemas.microsoft.com/office/drawing/2014/main" id="{1141CC06-0A5B-4D01-9077-644C400B064C}"/>
              </a:ext>
            </a:extLst>
          </p:cNvPr>
          <p:cNvSpPr/>
          <p:nvPr/>
        </p:nvSpPr>
        <p:spPr>
          <a:xfrm>
            <a:off x="331570" y="553251"/>
            <a:ext cx="3824295" cy="830997"/>
          </a:xfrm>
          <a:prstGeom prst="rect">
            <a:avLst/>
          </a:prstGeom>
        </p:spPr>
        <p:txBody>
          <a:bodyPr wrap="square">
            <a:spAutoFit/>
          </a:bodyPr>
          <a:lstStyle/>
          <a:p>
            <a:pPr lvl="0"/>
            <a:r>
              <a:rPr lang="en-US" altLang="zh-CN" sz="4800" dirty="0">
                <a:solidFill>
                  <a:schemeClr val="bg1"/>
                </a:solidFill>
              </a:rPr>
              <a:t>WiFiSeer</a:t>
            </a:r>
          </a:p>
        </p:txBody>
      </p:sp>
      <p:sp>
        <p:nvSpPr>
          <p:cNvPr id="27" name="矩形 26">
            <a:extLst>
              <a:ext uri="{FF2B5EF4-FFF2-40B4-BE49-F238E27FC236}">
                <a16:creationId xmlns:a16="http://schemas.microsoft.com/office/drawing/2014/main" id="{794ACD50-5A06-4D9E-B7CD-A156FC6EB65A}"/>
              </a:ext>
            </a:extLst>
          </p:cNvPr>
          <p:cNvSpPr/>
          <p:nvPr/>
        </p:nvSpPr>
        <p:spPr>
          <a:xfrm>
            <a:off x="161603" y="3000075"/>
            <a:ext cx="3547756" cy="707886"/>
          </a:xfrm>
          <a:prstGeom prst="rect">
            <a:avLst/>
          </a:prstGeom>
        </p:spPr>
        <p:txBody>
          <a:bodyPr wrap="square">
            <a:spAutoFit/>
          </a:bodyPr>
          <a:lstStyle/>
          <a:p>
            <a:pPr lvl="0"/>
            <a:r>
              <a:rPr lang="en-US" altLang="zh-CN" sz="4000" dirty="0" err="1">
                <a:solidFill>
                  <a:srgbClr val="BC77F9"/>
                </a:solidFill>
              </a:rPr>
              <a:t>OmniAnomaly</a:t>
            </a:r>
            <a:endParaRPr lang="en-US" altLang="zh-CN" sz="4000" dirty="0">
              <a:solidFill>
                <a:srgbClr val="BC77F9"/>
              </a:solidFill>
            </a:endParaRPr>
          </a:p>
        </p:txBody>
      </p:sp>
      <p:sp>
        <p:nvSpPr>
          <p:cNvPr id="28" name="文本框 27">
            <a:extLst>
              <a:ext uri="{FF2B5EF4-FFF2-40B4-BE49-F238E27FC236}">
                <a16:creationId xmlns:a16="http://schemas.microsoft.com/office/drawing/2014/main" id="{99816BF1-4E03-4B00-80EF-DFFA254A19C9}"/>
              </a:ext>
            </a:extLst>
          </p:cNvPr>
          <p:cNvSpPr txBox="1"/>
          <p:nvPr/>
        </p:nvSpPr>
        <p:spPr>
          <a:xfrm>
            <a:off x="3709358" y="4308125"/>
            <a:ext cx="8482642" cy="954107"/>
          </a:xfrm>
          <a:prstGeom prst="rect">
            <a:avLst/>
          </a:prstGeom>
          <a:noFill/>
        </p:spPr>
        <p:txBody>
          <a:bodyPr wrap="square" rtlCol="0">
            <a:spAutoFit/>
          </a:bodyPr>
          <a:lstStyle/>
          <a:p>
            <a:pPr marL="457200" lvl="0" indent="-457200">
              <a:buFont typeface="Arial" charset="0"/>
              <a:buChar char="•"/>
            </a:pPr>
            <a:r>
              <a:rPr lang="en-US" altLang="zh-CN" sz="2800" dirty="0"/>
              <a:t>Achieve</a:t>
            </a:r>
            <a:r>
              <a:rPr lang="zh-CN" altLang="en-US" sz="2800" dirty="0"/>
              <a:t> </a:t>
            </a:r>
            <a:r>
              <a:rPr lang="en-US" altLang="zh-CN" sz="2800" dirty="0"/>
              <a:t>an</a:t>
            </a:r>
            <a:r>
              <a:rPr lang="zh-CN" altLang="en-US" sz="2800" dirty="0"/>
              <a:t> </a:t>
            </a:r>
            <a:r>
              <a:rPr lang="en-US" altLang="zh-CN" sz="2800" dirty="0"/>
              <a:t>overall</a:t>
            </a:r>
            <a:r>
              <a:rPr lang="zh-CN" altLang="en-US" sz="2800" dirty="0"/>
              <a:t> </a:t>
            </a:r>
            <a:r>
              <a:rPr lang="en-US" altLang="zh-CN" sz="2800" dirty="0"/>
              <a:t>F1-score of</a:t>
            </a:r>
            <a:r>
              <a:rPr lang="zh-CN" altLang="en-US" sz="2800" dirty="0"/>
              <a:t> </a:t>
            </a:r>
            <a:r>
              <a:rPr lang="en-US" altLang="zh-CN" sz="2800" dirty="0"/>
              <a:t>0.86</a:t>
            </a:r>
            <a:r>
              <a:rPr lang="zh-CN" altLang="en-US" sz="2800" dirty="0"/>
              <a:t> </a:t>
            </a:r>
            <a:r>
              <a:rPr lang="en-US" altLang="zh-CN" sz="2800" dirty="0"/>
              <a:t>in</a:t>
            </a:r>
            <a:r>
              <a:rPr lang="zh-CN" altLang="en-US" sz="2800" dirty="0"/>
              <a:t> </a:t>
            </a:r>
            <a:r>
              <a:rPr lang="en-US" altLang="zh-CN" sz="2800" dirty="0"/>
              <a:t>three</a:t>
            </a:r>
            <a:r>
              <a:rPr lang="zh-CN" altLang="en-US" sz="2800" dirty="0"/>
              <a:t> </a:t>
            </a:r>
            <a:r>
              <a:rPr lang="en-US" altLang="zh-CN" sz="2800" dirty="0"/>
              <a:t>real</a:t>
            </a:r>
            <a:r>
              <a:rPr lang="zh-CN" altLang="en-US" sz="2800" dirty="0"/>
              <a:t> </a:t>
            </a:r>
            <a:r>
              <a:rPr lang="en-US" altLang="zh-CN" sz="2800" dirty="0"/>
              <a:t>world</a:t>
            </a:r>
            <a:r>
              <a:rPr lang="zh-CN" altLang="en-US" sz="2800" dirty="0"/>
              <a:t> </a:t>
            </a:r>
            <a:r>
              <a:rPr lang="en-US" altLang="zh-CN" sz="2800" dirty="0"/>
              <a:t>datasets.</a:t>
            </a:r>
            <a:endParaRPr lang="zh-CN" altLang="en-US" sz="2800" dirty="0"/>
          </a:p>
        </p:txBody>
      </p:sp>
      <p:sp>
        <p:nvSpPr>
          <p:cNvPr id="30" name="文本框 29">
            <a:extLst>
              <a:ext uri="{FF2B5EF4-FFF2-40B4-BE49-F238E27FC236}">
                <a16:creationId xmlns:a16="http://schemas.microsoft.com/office/drawing/2014/main" id="{99816BF1-4E03-4B00-80EF-DFFA254A19C9}"/>
              </a:ext>
            </a:extLst>
          </p:cNvPr>
          <p:cNvSpPr txBox="1"/>
          <p:nvPr/>
        </p:nvSpPr>
        <p:spPr>
          <a:xfrm>
            <a:off x="3709358" y="5752159"/>
            <a:ext cx="8482642" cy="523220"/>
          </a:xfrm>
          <a:prstGeom prst="rect">
            <a:avLst/>
          </a:prstGeom>
          <a:noFill/>
        </p:spPr>
        <p:txBody>
          <a:bodyPr wrap="square" rtlCol="0">
            <a:spAutoFit/>
          </a:bodyPr>
          <a:lstStyle/>
          <a:p>
            <a:pPr marL="457200" lvl="0" indent="-457200">
              <a:buFont typeface="Arial" charset="0"/>
              <a:buChar char="•"/>
            </a:pPr>
            <a:r>
              <a:rPr lang="en-US" altLang="zh-CN" sz="2800" dirty="0"/>
              <a:t>The</a:t>
            </a:r>
            <a:r>
              <a:rPr lang="zh-CN" altLang="en-US" sz="2800" dirty="0"/>
              <a:t> </a:t>
            </a:r>
            <a:r>
              <a:rPr lang="en-US" altLang="zh-CN" sz="2800" dirty="0"/>
              <a:t>interpretation</a:t>
            </a:r>
            <a:r>
              <a:rPr lang="zh-CN" altLang="en-US" sz="2800" dirty="0"/>
              <a:t> </a:t>
            </a:r>
            <a:r>
              <a:rPr lang="en-US" altLang="zh-CN" sz="2800" dirty="0"/>
              <a:t>accuracy</a:t>
            </a:r>
            <a:r>
              <a:rPr lang="zh-CN" altLang="en-US" sz="2800" dirty="0"/>
              <a:t> </a:t>
            </a:r>
            <a:r>
              <a:rPr lang="en-US" altLang="zh-CN" sz="2800" dirty="0"/>
              <a:t>is</a:t>
            </a:r>
            <a:r>
              <a:rPr lang="zh-CN" altLang="en-US" sz="2800" dirty="0"/>
              <a:t> </a:t>
            </a:r>
            <a:r>
              <a:rPr lang="en-US" altLang="zh-CN" sz="2800" dirty="0"/>
              <a:t>up</a:t>
            </a:r>
            <a:r>
              <a:rPr lang="zh-CN" altLang="en-US" sz="2800" dirty="0"/>
              <a:t> </a:t>
            </a:r>
            <a:r>
              <a:rPr lang="en-US" altLang="zh-CN" sz="2800" dirty="0"/>
              <a:t>to</a:t>
            </a:r>
            <a:r>
              <a:rPr lang="zh-CN" altLang="en-US" sz="2800" dirty="0"/>
              <a:t> </a:t>
            </a:r>
            <a:r>
              <a:rPr lang="en-US" altLang="zh-CN" sz="2800" dirty="0"/>
              <a:t>0.89.</a:t>
            </a:r>
            <a:endParaRPr lang="zh-CN" altLang="en-US" sz="2800" dirty="0"/>
          </a:p>
        </p:txBody>
      </p:sp>
      <p:sp>
        <p:nvSpPr>
          <p:cNvPr id="2" name="幻灯片编号占位符 1"/>
          <p:cNvSpPr>
            <a:spLocks noGrp="1"/>
          </p:cNvSpPr>
          <p:nvPr>
            <p:ph type="sldNum" sz="quarter" idx="12"/>
          </p:nvPr>
        </p:nvSpPr>
        <p:spPr/>
        <p:txBody>
          <a:bodyPr/>
          <a:lstStyle/>
          <a:p>
            <a:fld id="{74257851-9E16-46AC-9BC9-5AB3D32DCC82}" type="slidenum">
              <a:rPr lang="zh-CN" altLang="en-US" smtClean="0"/>
              <a:t>27</a:t>
            </a:fld>
            <a:endParaRPr lang="zh-CN" altLang="en-US"/>
          </a:p>
        </p:txBody>
      </p:sp>
      <p:sp>
        <p:nvSpPr>
          <p:cNvPr id="3" name="矩形 2"/>
          <p:cNvSpPr/>
          <p:nvPr/>
        </p:nvSpPr>
        <p:spPr>
          <a:xfrm>
            <a:off x="3709358" y="936713"/>
            <a:ext cx="8482642" cy="1384995"/>
          </a:xfrm>
          <a:prstGeom prst="rect">
            <a:avLst/>
          </a:prstGeom>
        </p:spPr>
        <p:txBody>
          <a:bodyPr wrap="square">
            <a:spAutoFit/>
          </a:bodyPr>
          <a:lstStyle/>
          <a:p>
            <a:pPr marL="457200" indent="-457200">
              <a:buFont typeface="Arial" charset="0"/>
              <a:buChar char="•"/>
            </a:pPr>
            <a:r>
              <a:rPr lang="en-US" altLang="zh-CN" sz="2800" dirty="0"/>
              <a:t>The first multivariate time series anomaly detection method</a:t>
            </a:r>
            <a:r>
              <a:rPr lang="zh-CN" altLang="en-US" sz="2800" dirty="0"/>
              <a:t> </a:t>
            </a:r>
            <a:r>
              <a:rPr lang="en-US" altLang="zh-CN" sz="2800" dirty="0"/>
              <a:t>that deal with explicit temporal dependence among stochastic variables</a:t>
            </a:r>
          </a:p>
        </p:txBody>
      </p:sp>
      <p:sp>
        <p:nvSpPr>
          <p:cNvPr id="9" name="矩形 8"/>
          <p:cNvSpPr/>
          <p:nvPr/>
        </p:nvSpPr>
        <p:spPr>
          <a:xfrm>
            <a:off x="3709358" y="2566672"/>
            <a:ext cx="8482642" cy="1384995"/>
          </a:xfrm>
          <a:prstGeom prst="rect">
            <a:avLst/>
          </a:prstGeom>
        </p:spPr>
        <p:txBody>
          <a:bodyPr wrap="square">
            <a:spAutoFit/>
          </a:bodyPr>
          <a:lstStyle/>
          <a:p>
            <a:pPr marL="457200" indent="-457200">
              <a:buFont typeface="Arial" charset="0"/>
              <a:buChar char="•"/>
            </a:pPr>
            <a:r>
              <a:rPr lang="en-US" altLang="zh-CN" sz="2800" dirty="0"/>
              <a:t>The</a:t>
            </a:r>
            <a:r>
              <a:rPr lang="zh-CN" altLang="en-US" sz="2800" dirty="0"/>
              <a:t> </a:t>
            </a:r>
            <a:r>
              <a:rPr lang="en-US" altLang="zh-CN" sz="2800" dirty="0"/>
              <a:t>first anomaly interpretation approach for stochastic based multivariate time series anomaly detection algorithms </a:t>
            </a:r>
          </a:p>
        </p:txBody>
      </p:sp>
    </p:spTree>
    <p:extLst>
      <p:ext uri="{BB962C8B-B14F-4D97-AF65-F5344CB8AC3E}">
        <p14:creationId xmlns:p14="http://schemas.microsoft.com/office/powerpoint/2010/main" val="11180215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iterate type="lt">
                                    <p:tmPct val="0"/>
                                  </p:iterate>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30" grpId="1"/>
      <p:bldP spid="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28</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Lessons</a:t>
            </a:r>
            <a:r>
              <a:rPr kumimoji="1" lang="zh-CN" altLang="en-US" sz="4000" dirty="0"/>
              <a:t> </a:t>
            </a:r>
            <a:r>
              <a:rPr kumimoji="1" lang="en-US" altLang="zh-CN" sz="4000" dirty="0"/>
              <a:t>for</a:t>
            </a:r>
            <a:r>
              <a:rPr kumimoji="1" lang="zh-CN" altLang="en-US" sz="4000" dirty="0"/>
              <a:t> </a:t>
            </a:r>
            <a:r>
              <a:rPr lang="en-US" altLang="zh-CN" sz="4000" dirty="0"/>
              <a:t>time series data learning</a:t>
            </a:r>
          </a:p>
        </p:txBody>
      </p:sp>
      <p:sp>
        <p:nvSpPr>
          <p:cNvPr id="7" name="文本框 6">
            <a:extLst>
              <a:ext uri="{FF2B5EF4-FFF2-40B4-BE49-F238E27FC236}">
                <a16:creationId xmlns:a16="http://schemas.microsoft.com/office/drawing/2014/main" id="{99816BF1-4E03-4B00-80EF-DFFA254A19C9}"/>
              </a:ext>
            </a:extLst>
          </p:cNvPr>
          <p:cNvSpPr txBox="1"/>
          <p:nvPr/>
        </p:nvSpPr>
        <p:spPr>
          <a:xfrm>
            <a:off x="1176545" y="2277974"/>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A</a:t>
            </a:r>
            <a:r>
              <a:rPr lang="zh-CN" altLang="en-US" sz="2800" dirty="0">
                <a:solidFill>
                  <a:prstClr val="black"/>
                </a:solidFill>
              </a:rPr>
              <a:t> </a:t>
            </a:r>
            <a:r>
              <a:rPr lang="en-US" altLang="zh-CN" sz="2800" dirty="0">
                <a:solidFill>
                  <a:prstClr val="black"/>
                </a:solidFill>
              </a:rPr>
              <a:t>combination of stochastic deep Bayesian model and deterministic RNN model is necessary</a:t>
            </a:r>
            <a:endParaRPr lang="zh-CN" altLang="en-US" sz="2800" baseline="30000" dirty="0">
              <a:solidFill>
                <a:prstClr val="black"/>
              </a:solidFill>
            </a:endParaRPr>
          </a:p>
        </p:txBody>
      </p:sp>
      <p:sp>
        <p:nvSpPr>
          <p:cNvPr id="9" name="文本框 8">
            <a:extLst>
              <a:ext uri="{FF2B5EF4-FFF2-40B4-BE49-F238E27FC236}">
                <a16:creationId xmlns:a16="http://schemas.microsoft.com/office/drawing/2014/main" id="{99816BF1-4E03-4B00-80EF-DFFA254A19C9}"/>
              </a:ext>
            </a:extLst>
          </p:cNvPr>
          <p:cNvSpPr txBox="1"/>
          <p:nvPr/>
        </p:nvSpPr>
        <p:spPr>
          <a:xfrm>
            <a:off x="1176545" y="3661171"/>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The</a:t>
            </a:r>
            <a:r>
              <a:rPr lang="zh-CN" altLang="en-US" sz="2800" dirty="0">
                <a:solidFill>
                  <a:prstClr val="black"/>
                </a:solidFill>
              </a:rPr>
              <a:t> </a:t>
            </a:r>
            <a:r>
              <a:rPr lang="en-US" altLang="zh-CN" sz="2800" dirty="0">
                <a:solidFill>
                  <a:prstClr val="black"/>
                </a:solidFill>
              </a:rPr>
              <a:t>connection of stochastic variables is necessary and effective</a:t>
            </a:r>
            <a:endParaRPr lang="zh-CN" altLang="en-US" sz="2800" baseline="30000" dirty="0">
              <a:solidFill>
                <a:prstClr val="black"/>
              </a:solidFill>
            </a:endParaRPr>
          </a:p>
        </p:txBody>
      </p:sp>
      <p:sp>
        <p:nvSpPr>
          <p:cNvPr id="10" name="文本框 9">
            <a:extLst>
              <a:ext uri="{FF2B5EF4-FFF2-40B4-BE49-F238E27FC236}">
                <a16:creationId xmlns:a16="http://schemas.microsoft.com/office/drawing/2014/main" id="{99816BF1-4E03-4B00-80EF-DFFA254A19C9}"/>
              </a:ext>
            </a:extLst>
          </p:cNvPr>
          <p:cNvSpPr txBox="1"/>
          <p:nvPr/>
        </p:nvSpPr>
        <p:spPr>
          <a:xfrm>
            <a:off x="1176545" y="5044368"/>
            <a:ext cx="9835309" cy="954107"/>
          </a:xfrm>
          <a:prstGeom prst="rect">
            <a:avLst/>
          </a:prstGeom>
          <a:noFill/>
        </p:spPr>
        <p:txBody>
          <a:bodyPr wrap="square" rtlCol="0">
            <a:spAutoFit/>
          </a:bodyPr>
          <a:lstStyle/>
          <a:p>
            <a:pPr marL="457200" indent="-457200">
              <a:buFont typeface="Arial" charset="0"/>
              <a:buChar char="•"/>
            </a:pPr>
            <a:r>
              <a:rPr lang="en-US" altLang="zh-CN" sz="2800" dirty="0"/>
              <a:t>It is necessary to assume non-Gaussian distributions in z-space</a:t>
            </a:r>
            <a:endParaRPr lang="zh-CN" altLang="en-US" sz="2800" baseline="30000" dirty="0">
              <a:solidFill>
                <a:prstClr val="black"/>
              </a:solidFill>
            </a:endParaRPr>
          </a:p>
        </p:txBody>
      </p:sp>
    </p:spTree>
    <p:extLst>
      <p:ext uri="{BB962C8B-B14F-4D97-AF65-F5344CB8AC3E}">
        <p14:creationId xmlns:p14="http://schemas.microsoft.com/office/powerpoint/2010/main" val="56131570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幻灯片编号占位符 10"/>
          <p:cNvSpPr>
            <a:spLocks noGrp="1"/>
          </p:cNvSpPr>
          <p:nvPr>
            <p:ph type="sldNum" sz="quarter" idx="12"/>
          </p:nvPr>
        </p:nvSpPr>
        <p:spPr/>
        <p:txBody>
          <a:bodyPr/>
          <a:lstStyle/>
          <a:p>
            <a:fld id="{74257851-9E16-46AC-9BC9-5AB3D32DCC82}" type="slidenum">
              <a:rPr lang="zh-CN" altLang="en-US" smtClean="0"/>
              <a:t>29</a:t>
            </a:fld>
            <a:endParaRPr lang="zh-CN" altLang="en-US"/>
          </a:p>
        </p:txBody>
      </p:sp>
      <p:sp>
        <p:nvSpPr>
          <p:cNvPr id="80"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4000" dirty="0"/>
              <a:t>Lessons</a:t>
            </a:r>
            <a:r>
              <a:rPr kumimoji="1" lang="zh-CN" altLang="en-US" sz="4000" dirty="0"/>
              <a:t> </a:t>
            </a:r>
            <a:r>
              <a:rPr kumimoji="1" lang="en-US" altLang="zh-CN" sz="4000" dirty="0"/>
              <a:t>for</a:t>
            </a:r>
            <a:r>
              <a:rPr kumimoji="1" lang="zh-CN" altLang="en-US" sz="4000" dirty="0"/>
              <a:t> </a:t>
            </a:r>
            <a:r>
              <a:rPr lang="en-US" altLang="zh-CN" sz="4000" dirty="0"/>
              <a:t>for multivariate time series anomaly detection</a:t>
            </a:r>
          </a:p>
        </p:txBody>
      </p:sp>
      <p:sp>
        <p:nvSpPr>
          <p:cNvPr id="7" name="文本框 6">
            <a:extLst>
              <a:ext uri="{FF2B5EF4-FFF2-40B4-BE49-F238E27FC236}">
                <a16:creationId xmlns:a16="http://schemas.microsoft.com/office/drawing/2014/main" id="{99816BF1-4E03-4B00-80EF-DFFA254A19C9}"/>
              </a:ext>
            </a:extLst>
          </p:cNvPr>
          <p:cNvSpPr txBox="1"/>
          <p:nvPr/>
        </p:nvSpPr>
        <p:spPr>
          <a:xfrm>
            <a:off x="1176545" y="2277598"/>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Reconstruction-based models are more robust than prediction-based models</a:t>
            </a:r>
            <a:endParaRPr lang="zh-CN" altLang="en-US" sz="2800" baseline="30000" dirty="0">
              <a:solidFill>
                <a:prstClr val="black"/>
              </a:solidFill>
            </a:endParaRPr>
          </a:p>
        </p:txBody>
      </p:sp>
      <p:sp>
        <p:nvSpPr>
          <p:cNvPr id="9" name="文本框 8">
            <a:extLst>
              <a:ext uri="{FF2B5EF4-FFF2-40B4-BE49-F238E27FC236}">
                <a16:creationId xmlns:a16="http://schemas.microsoft.com/office/drawing/2014/main" id="{99816BF1-4E03-4B00-80EF-DFFA254A19C9}"/>
              </a:ext>
            </a:extLst>
          </p:cNvPr>
          <p:cNvSpPr txBox="1"/>
          <p:nvPr/>
        </p:nvSpPr>
        <p:spPr>
          <a:xfrm>
            <a:off x="1176543" y="3731536"/>
            <a:ext cx="9835309" cy="954107"/>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It is critical to obtain robust latent representations which can accurately capture the normal patterns of time series</a:t>
            </a:r>
            <a:endParaRPr lang="zh-CN" altLang="en-US" sz="2800" baseline="30000" dirty="0">
              <a:solidFill>
                <a:prstClr val="black"/>
              </a:solidFill>
            </a:endParaRPr>
          </a:p>
        </p:txBody>
      </p:sp>
      <p:sp>
        <p:nvSpPr>
          <p:cNvPr id="10" name="文本框 9">
            <a:extLst>
              <a:ext uri="{FF2B5EF4-FFF2-40B4-BE49-F238E27FC236}">
                <a16:creationId xmlns:a16="http://schemas.microsoft.com/office/drawing/2014/main" id="{99816BF1-4E03-4B00-80EF-DFFA254A19C9}"/>
              </a:ext>
            </a:extLst>
          </p:cNvPr>
          <p:cNvSpPr txBox="1"/>
          <p:nvPr/>
        </p:nvSpPr>
        <p:spPr>
          <a:xfrm>
            <a:off x="1176543" y="5051251"/>
            <a:ext cx="9835309" cy="954107"/>
          </a:xfrm>
          <a:prstGeom prst="rect">
            <a:avLst/>
          </a:prstGeom>
          <a:noFill/>
        </p:spPr>
        <p:txBody>
          <a:bodyPr wrap="square" rtlCol="0">
            <a:spAutoFit/>
          </a:bodyPr>
          <a:lstStyle/>
          <a:p>
            <a:pPr marL="457200" indent="-457200">
              <a:buFont typeface="Arial" charset="0"/>
              <a:buChar char="•"/>
            </a:pPr>
            <a:r>
              <a:rPr lang="en-US" altLang="zh-CN" sz="2800" dirty="0"/>
              <a:t>Reconstruction-based stochastic approaches offer an opportunity to interpret the anomalies</a:t>
            </a:r>
            <a:endParaRPr lang="zh-CN" altLang="en-US" sz="2800" baseline="30000" dirty="0">
              <a:solidFill>
                <a:prstClr val="black"/>
              </a:solidFill>
            </a:endParaRPr>
          </a:p>
        </p:txBody>
      </p:sp>
    </p:spTree>
    <p:extLst>
      <p:ext uri="{BB962C8B-B14F-4D97-AF65-F5344CB8AC3E}">
        <p14:creationId xmlns:p14="http://schemas.microsoft.com/office/powerpoint/2010/main" val="371055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Outline</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43554" y="3012247"/>
            <a:ext cx="1268361" cy="1238864"/>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3820502"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6314209"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p:cNvSpPr/>
          <p:nvPr/>
        </p:nvSpPr>
        <p:spPr>
          <a:xfrm>
            <a:off x="8807916" y="3012247"/>
            <a:ext cx="1268361" cy="1238864"/>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p:cNvSpPr txBox="1"/>
          <p:nvPr/>
        </p:nvSpPr>
        <p:spPr>
          <a:xfrm>
            <a:off x="1062872" y="4850012"/>
            <a:ext cx="2029723" cy="523220"/>
          </a:xfrm>
          <a:prstGeom prst="rect">
            <a:avLst/>
          </a:prstGeom>
          <a:noFill/>
        </p:spPr>
        <p:txBody>
          <a:bodyPr wrap="none" rtlCol="0">
            <a:spAutoFit/>
          </a:bodyPr>
          <a:lstStyle/>
          <a:p>
            <a:r>
              <a:rPr kumimoji="1" lang="en-US" altLang="zh-CN" sz="2800" dirty="0"/>
              <a:t>Background</a:t>
            </a:r>
            <a:endParaRPr kumimoji="1" lang="zh-CN" altLang="en-US" sz="2800" dirty="0"/>
          </a:p>
        </p:txBody>
      </p:sp>
      <p:sp>
        <p:nvSpPr>
          <p:cNvPr id="22" name="文本框 21"/>
          <p:cNvSpPr txBox="1"/>
          <p:nvPr/>
        </p:nvSpPr>
        <p:spPr>
          <a:xfrm>
            <a:off x="3638080" y="4850012"/>
            <a:ext cx="1633204" cy="523220"/>
          </a:xfrm>
          <a:prstGeom prst="rect">
            <a:avLst/>
          </a:prstGeom>
          <a:noFill/>
        </p:spPr>
        <p:txBody>
          <a:bodyPr wrap="none" rtlCol="0">
            <a:spAutoFit/>
          </a:bodyPr>
          <a:lstStyle/>
          <a:p>
            <a:r>
              <a:rPr kumimoji="1" lang="en-US" altLang="zh-CN" sz="2800"/>
              <a:t>Algorithm</a:t>
            </a:r>
            <a:endParaRPr kumimoji="1" lang="zh-CN" altLang="en-US" sz="2800" dirty="0"/>
          </a:p>
        </p:txBody>
      </p:sp>
      <p:sp>
        <p:nvSpPr>
          <p:cNvPr id="23" name="文本框 22"/>
          <p:cNvSpPr txBox="1"/>
          <p:nvPr/>
        </p:nvSpPr>
        <p:spPr>
          <a:xfrm>
            <a:off x="6065775" y="4850012"/>
            <a:ext cx="1765227" cy="523220"/>
          </a:xfrm>
          <a:prstGeom prst="rect">
            <a:avLst/>
          </a:prstGeom>
          <a:noFill/>
        </p:spPr>
        <p:txBody>
          <a:bodyPr wrap="none" rtlCol="0">
            <a:spAutoFit/>
          </a:bodyPr>
          <a:lstStyle/>
          <a:p>
            <a:r>
              <a:rPr kumimoji="1" lang="en-US" altLang="zh-CN" sz="2800" dirty="0"/>
              <a:t>Evaluation</a:t>
            </a:r>
            <a:endParaRPr kumimoji="1" lang="zh-CN" altLang="en-US" sz="2800" dirty="0"/>
          </a:p>
        </p:txBody>
      </p:sp>
      <p:sp>
        <p:nvSpPr>
          <p:cNvPr id="24" name="文本框 23"/>
          <p:cNvSpPr txBox="1"/>
          <p:nvPr/>
        </p:nvSpPr>
        <p:spPr>
          <a:xfrm>
            <a:off x="8272117" y="4850012"/>
            <a:ext cx="2339957" cy="523220"/>
          </a:xfrm>
          <a:prstGeom prst="rect">
            <a:avLst/>
          </a:prstGeom>
          <a:noFill/>
        </p:spPr>
        <p:txBody>
          <a:bodyPr wrap="square" rtlCol="0">
            <a:spAutoFit/>
          </a:bodyPr>
          <a:lstStyle/>
          <a:p>
            <a:pPr algn="ctr"/>
            <a:r>
              <a:rPr kumimoji="1" lang="en-US" altLang="zh-CN" sz="2800" dirty="0"/>
              <a:t>Conclusion</a:t>
            </a:r>
            <a:endParaRPr kumimoji="1" lang="zh-CN" altLang="en-US" sz="2800" dirty="0"/>
          </a:p>
        </p:txBody>
      </p:sp>
      <p:sp>
        <p:nvSpPr>
          <p:cNvPr id="25" name="Shape 2592"/>
          <p:cNvSpPr/>
          <p:nvPr/>
        </p:nvSpPr>
        <p:spPr>
          <a:xfrm>
            <a:off x="4164101" y="33523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75"/>
          <p:cNvSpPr/>
          <p:nvPr/>
        </p:nvSpPr>
        <p:spPr>
          <a:xfrm>
            <a:off x="6691532" y="3352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7" name="Shape 2618"/>
          <p:cNvSpPr/>
          <p:nvPr/>
        </p:nvSpPr>
        <p:spPr>
          <a:xfrm>
            <a:off x="9162795" y="3352324"/>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8" name="Shape 2537"/>
          <p:cNvSpPr/>
          <p:nvPr/>
        </p:nvSpPr>
        <p:spPr>
          <a:xfrm>
            <a:off x="1849192" y="335235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3</a:t>
            </a:fld>
            <a:endParaRPr kumimoji="1" lang="zh-CN" altLang="en-US"/>
          </a:p>
        </p:txBody>
      </p:sp>
    </p:spTree>
    <p:extLst>
      <p:ext uri="{BB962C8B-B14F-4D97-AF65-F5344CB8AC3E}">
        <p14:creationId xmlns:p14="http://schemas.microsoft.com/office/powerpoint/2010/main" val="633255857"/>
      </p:ext>
    </p:extLst>
  </p:cSld>
  <p:clrMapOvr>
    <a:masterClrMapping/>
  </p:clrMapOvr>
  <p:transition spd="slow"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065020"/>
            <a:ext cx="12192000" cy="830997"/>
          </a:xfrm>
          <a:prstGeom prst="rect">
            <a:avLst/>
          </a:prstGeom>
          <a:noFill/>
        </p:spPr>
        <p:txBody>
          <a:bodyPr wrap="square" rtlCol="0">
            <a:spAutoFit/>
          </a:bodyPr>
          <a:lstStyle/>
          <a:p>
            <a:pPr algn="ctr"/>
            <a:r>
              <a:rPr lang="en-US" altLang="zh-CN" sz="4800" dirty="0">
                <a:solidFill>
                  <a:srgbClr val="BC77F9"/>
                </a:solidFill>
              </a:rPr>
              <a:t>Thanks</a:t>
            </a:r>
          </a:p>
        </p:txBody>
      </p:sp>
      <p:sp>
        <p:nvSpPr>
          <p:cNvPr id="5" name="矩形 4"/>
          <p:cNvSpPr/>
          <p:nvPr/>
        </p:nvSpPr>
        <p:spPr>
          <a:xfrm>
            <a:off x="1775459" y="3973998"/>
            <a:ext cx="8641080" cy="523220"/>
          </a:xfrm>
          <a:prstGeom prst="rect">
            <a:avLst/>
          </a:prstGeom>
        </p:spPr>
        <p:txBody>
          <a:bodyPr wrap="square">
            <a:spAutoFit/>
          </a:bodyPr>
          <a:lstStyle/>
          <a:p>
            <a:pPr lvl="0" algn="ctr"/>
            <a:r>
              <a:rPr lang="en-US" altLang="zh-CN" sz="2800" b="1" dirty="0">
                <a:solidFill>
                  <a:srgbClr val="7F7F7F"/>
                </a:solidFill>
              </a:rPr>
              <a:t>su-y16@mails.tsinghua.edu.cn</a:t>
            </a:r>
            <a:endParaRPr lang="en-US" altLang="zh-CN" b="1" dirty="0">
              <a:solidFill>
                <a:srgbClr val="7F7F7F"/>
              </a:solidFill>
            </a:endParaRPr>
          </a:p>
        </p:txBody>
      </p:sp>
      <p:pic>
        <p:nvPicPr>
          <p:cNvPr id="4" name="图片 3">
            <a:extLst>
              <a:ext uri="{FF2B5EF4-FFF2-40B4-BE49-F238E27FC236}">
                <a16:creationId xmlns:a16="http://schemas.microsoft.com/office/drawing/2014/main" id="{301AE2B2-3FE9-A34A-9460-B96C69BF3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032" y="5159497"/>
            <a:ext cx="2795935" cy="1126902"/>
          </a:xfrm>
          <a:prstGeom prst="rect">
            <a:avLst/>
          </a:prstGeom>
        </p:spPr>
      </p:pic>
      <p:sp>
        <p:nvSpPr>
          <p:cNvPr id="3" name="幻灯片编号占位符 2"/>
          <p:cNvSpPr>
            <a:spLocks noGrp="1"/>
          </p:cNvSpPr>
          <p:nvPr>
            <p:ph type="sldNum" sz="quarter" idx="12"/>
          </p:nvPr>
        </p:nvSpPr>
        <p:spPr/>
        <p:txBody>
          <a:bodyPr/>
          <a:lstStyle/>
          <a:p>
            <a:fld id="{74257851-9E16-46AC-9BC9-5AB3D32DCC82}" type="slidenum">
              <a:rPr lang="zh-CN" altLang="en-US" smtClean="0"/>
              <a:t>30</a:t>
            </a:fld>
            <a:endParaRPr lang="zh-CN" altLang="en-US"/>
          </a:p>
        </p:txBody>
      </p:sp>
    </p:spTree>
    <p:extLst>
      <p:ext uri="{BB962C8B-B14F-4D97-AF65-F5344CB8AC3E}">
        <p14:creationId xmlns:p14="http://schemas.microsoft.com/office/powerpoint/2010/main" val="2250947728"/>
      </p:ext>
    </p:extLst>
  </p:cSld>
  <p:clrMapOvr>
    <a:masterClrMapping/>
  </p:clrMapOvr>
  <p:transition spd="slow" advClick="0">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11195" y="908720"/>
            <a:ext cx="9144000" cy="1899642"/>
          </a:xfrm>
        </p:spPr>
        <p:txBody>
          <a:bodyPr>
            <a:normAutofit/>
          </a:bodyPr>
          <a:lstStyle/>
          <a:p>
            <a:r>
              <a:rPr lang="en-US" altLang="zh-CN" sz="3600" dirty="0">
                <a:latin typeface="Times" charset="0"/>
                <a:ea typeface="Times" charset="0"/>
                <a:cs typeface="Times" charset="0"/>
              </a:rPr>
              <a:t>CTF: Anomaly Detection in High-Dimensional Time Series with Coarse-to-Fine Model Transfer </a:t>
            </a:r>
          </a:p>
        </p:txBody>
      </p:sp>
      <p:sp>
        <p:nvSpPr>
          <p:cNvPr id="3" name="副标题 2"/>
          <p:cNvSpPr>
            <a:spLocks noGrp="1"/>
          </p:cNvSpPr>
          <p:nvPr>
            <p:ph type="subTitle" idx="1"/>
          </p:nvPr>
        </p:nvSpPr>
        <p:spPr>
          <a:xfrm>
            <a:off x="1873323" y="3284985"/>
            <a:ext cx="8725773" cy="1240201"/>
          </a:xfrm>
        </p:spPr>
        <p:txBody>
          <a:bodyPr>
            <a:noAutofit/>
          </a:bodyPr>
          <a:lstStyle/>
          <a:p>
            <a:r>
              <a:rPr lang="de-DE" altLang="zh-CN" b="1" dirty="0">
                <a:latin typeface="Times" charset="0"/>
                <a:ea typeface="Times" charset="0"/>
                <a:cs typeface="Times" charset="0"/>
              </a:rPr>
              <a:t>Ming Sun</a:t>
            </a:r>
            <a:r>
              <a:rPr lang="de-DE" altLang="zh-CN" dirty="0">
                <a:latin typeface="Times" charset="0"/>
                <a:ea typeface="Times" charset="0"/>
                <a:cs typeface="Times" charset="0"/>
              </a:rPr>
              <a:t>, Ya Su, Shenglin Zhang, Yuanpu Cao, Yuqing Liu, Dan Pei, Wenfei Wu, Yongsu Zhang, Xiaozhou Liu, Junliang Tang</a:t>
            </a:r>
          </a:p>
          <a:p>
            <a:endParaRPr lang="de-DE" altLang="zh-CN" dirty="0">
              <a:latin typeface="Times" charset="0"/>
              <a:ea typeface="Times" charset="0"/>
              <a:cs typeface="Times" charset="0"/>
            </a:endParaRPr>
          </a:p>
          <a:p>
            <a:r>
              <a:rPr lang="de-DE" altLang="zh-CN" dirty="0">
                <a:latin typeface="Times" charset="0"/>
                <a:ea typeface="Times" charset="0"/>
                <a:cs typeface="Times" charset="0"/>
              </a:rPr>
              <a:t>INFOCOM 2021</a:t>
            </a:r>
          </a:p>
          <a:p>
            <a:r>
              <a:rPr lang="de-DE" altLang="zh-CN" dirty="0">
                <a:latin typeface="Times" charset="0"/>
                <a:ea typeface="Times" charset="0"/>
                <a:cs typeface="Times" charset="0"/>
              </a:rPr>
              <a:t>  </a:t>
            </a:r>
          </a:p>
        </p:txBody>
      </p:sp>
      <p:pic>
        <p:nvPicPr>
          <p:cNvPr id="5" name="图片 4"/>
          <p:cNvPicPr>
            <a:picLocks noChangeAspect="1"/>
          </p:cNvPicPr>
          <p:nvPr/>
        </p:nvPicPr>
        <p:blipFill>
          <a:blip r:embed="rId3"/>
          <a:stretch>
            <a:fillRect/>
          </a:stretch>
        </p:blipFill>
        <p:spPr>
          <a:xfrm>
            <a:off x="2346542" y="5376282"/>
            <a:ext cx="2021266" cy="717014"/>
          </a:xfrm>
          <a:prstGeom prst="rect">
            <a:avLst/>
          </a:prstGeom>
        </p:spPr>
      </p:pic>
      <p:pic>
        <p:nvPicPr>
          <p:cNvPr id="6" name="图片 5"/>
          <p:cNvPicPr>
            <a:picLocks noChangeAspect="1"/>
          </p:cNvPicPr>
          <p:nvPr/>
        </p:nvPicPr>
        <p:blipFill rotWithShape="1">
          <a:blip r:embed="rId4"/>
          <a:srcRect l="4642" t="22313" r="2535" b="18184"/>
          <a:stretch/>
        </p:blipFill>
        <p:spPr>
          <a:xfrm>
            <a:off x="5087888" y="5286808"/>
            <a:ext cx="2016224" cy="806489"/>
          </a:xfrm>
          <a:prstGeom prst="rect">
            <a:avLst/>
          </a:prstGeom>
        </p:spPr>
      </p:pic>
      <p:pic>
        <p:nvPicPr>
          <p:cNvPr id="7" name="图片 6"/>
          <p:cNvPicPr>
            <a:picLocks noChangeAspect="1"/>
          </p:cNvPicPr>
          <p:nvPr/>
        </p:nvPicPr>
        <p:blipFill rotWithShape="1">
          <a:blip r:embed="rId5"/>
          <a:srcRect l="5321" t="27320" r="4257" b="25430"/>
          <a:stretch/>
        </p:blipFill>
        <p:spPr>
          <a:xfrm>
            <a:off x="7608168" y="5286808"/>
            <a:ext cx="2353493" cy="692204"/>
          </a:xfrm>
          <a:prstGeom prst="rect">
            <a:avLst/>
          </a:prstGeom>
        </p:spPr>
      </p:pic>
    </p:spTree>
    <p:extLst>
      <p:ext uri="{BB962C8B-B14F-4D97-AF65-F5344CB8AC3E}">
        <p14:creationId xmlns:p14="http://schemas.microsoft.com/office/powerpoint/2010/main" val="1828653494"/>
      </p:ext>
    </p:extLst>
  </p:cSld>
  <p:clrMapOvr>
    <a:masterClrMapping/>
  </p:clrMapOvr>
  <p:transition spd="slow"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atin typeface="Times" charset="0"/>
                <a:ea typeface="Times" charset="0"/>
                <a:cs typeface="Times" charset="0"/>
              </a:rPr>
              <a:t>Outline</a:t>
            </a:r>
            <a:endParaRPr lang="zh-CN" altLang="en-US" sz="3000" dirty="0">
              <a:latin typeface="Times" charset="0"/>
              <a:ea typeface="Times" charset="0"/>
              <a:cs typeface="Times" charset="0"/>
            </a:endParaRPr>
          </a:p>
        </p:txBody>
      </p:sp>
      <p:sp>
        <p:nvSpPr>
          <p:cNvPr id="17" name="椭圆 16"/>
          <p:cNvSpPr/>
          <p:nvPr/>
        </p:nvSpPr>
        <p:spPr>
          <a:xfrm>
            <a:off x="2927649"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椭圆 17"/>
          <p:cNvSpPr/>
          <p:nvPr/>
        </p:nvSpPr>
        <p:spPr>
          <a:xfrm>
            <a:off x="471036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658064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椭圆 19"/>
          <p:cNvSpPr/>
          <p:nvPr/>
        </p:nvSpPr>
        <p:spPr>
          <a:xfrm>
            <a:off x="845092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文本框 20"/>
          <p:cNvSpPr txBox="1"/>
          <p:nvPr/>
        </p:nvSpPr>
        <p:spPr>
          <a:xfrm>
            <a:off x="2642137" y="4519292"/>
            <a:ext cx="1502334" cy="415498"/>
          </a:xfrm>
          <a:prstGeom prst="rect">
            <a:avLst/>
          </a:prstGeom>
          <a:noFill/>
        </p:spPr>
        <p:txBody>
          <a:bodyPr wrap="none" rtlCol="0">
            <a:spAutoFit/>
          </a:bodyPr>
          <a:lstStyle/>
          <a:p>
            <a:r>
              <a:rPr kumimoji="1" lang="en-US" altLang="zh-CN" sz="2100" dirty="0">
                <a:latin typeface="Times" charset="0"/>
                <a:ea typeface="Times" charset="0"/>
                <a:cs typeface="Times" charset="0"/>
              </a:rPr>
              <a:t>Background</a:t>
            </a:r>
            <a:endParaRPr kumimoji="1" lang="zh-CN" altLang="en-US" sz="2100" dirty="0">
              <a:latin typeface="Times" charset="0"/>
              <a:ea typeface="Times" charset="0"/>
              <a:cs typeface="Times" charset="0"/>
            </a:endParaRPr>
          </a:p>
        </p:txBody>
      </p:sp>
      <p:sp>
        <p:nvSpPr>
          <p:cNvPr id="22" name="文本框 21"/>
          <p:cNvSpPr txBox="1"/>
          <p:nvPr/>
        </p:nvSpPr>
        <p:spPr>
          <a:xfrm>
            <a:off x="4727849" y="4519292"/>
            <a:ext cx="947695" cy="415498"/>
          </a:xfrm>
          <a:prstGeom prst="rect">
            <a:avLst/>
          </a:prstGeom>
          <a:noFill/>
        </p:spPr>
        <p:txBody>
          <a:bodyPr wrap="none" rtlCol="0">
            <a:spAutoFit/>
          </a:bodyPr>
          <a:lstStyle/>
          <a:p>
            <a:r>
              <a:rPr kumimoji="1" lang="en-US" altLang="zh-CN" sz="2100">
                <a:latin typeface="Times" charset="0"/>
                <a:ea typeface="Times" charset="0"/>
                <a:cs typeface="Times" charset="0"/>
              </a:rPr>
              <a:t>Design</a:t>
            </a:r>
            <a:endParaRPr kumimoji="1" lang="zh-CN" altLang="en-US" sz="2100" dirty="0">
              <a:latin typeface="Times" charset="0"/>
              <a:ea typeface="Times" charset="0"/>
              <a:cs typeface="Times" charset="0"/>
            </a:endParaRPr>
          </a:p>
        </p:txBody>
      </p:sp>
      <p:sp>
        <p:nvSpPr>
          <p:cNvPr id="23" name="文本框 22"/>
          <p:cNvSpPr txBox="1"/>
          <p:nvPr/>
        </p:nvSpPr>
        <p:spPr>
          <a:xfrm>
            <a:off x="6394313" y="4519292"/>
            <a:ext cx="1354858" cy="415498"/>
          </a:xfrm>
          <a:prstGeom prst="rect">
            <a:avLst/>
          </a:prstGeom>
          <a:noFill/>
        </p:spPr>
        <p:txBody>
          <a:bodyPr wrap="none" rtlCol="0">
            <a:spAutoFit/>
          </a:bodyPr>
          <a:lstStyle/>
          <a:p>
            <a:r>
              <a:rPr kumimoji="1" lang="en-US" altLang="zh-CN" sz="2100" dirty="0">
                <a:latin typeface="Times" charset="0"/>
                <a:ea typeface="Times" charset="0"/>
                <a:cs typeface="Times" charset="0"/>
              </a:rPr>
              <a:t>Evaluation</a:t>
            </a:r>
            <a:endParaRPr kumimoji="1" lang="zh-CN" altLang="en-US" sz="2100" dirty="0">
              <a:latin typeface="Times" charset="0"/>
              <a:ea typeface="Times" charset="0"/>
              <a:cs typeface="Times" charset="0"/>
            </a:endParaRPr>
          </a:p>
        </p:txBody>
      </p:sp>
      <p:sp>
        <p:nvSpPr>
          <p:cNvPr id="24" name="文本框 23"/>
          <p:cNvSpPr txBox="1"/>
          <p:nvPr/>
        </p:nvSpPr>
        <p:spPr>
          <a:xfrm>
            <a:off x="8049070" y="4519292"/>
            <a:ext cx="1754968" cy="415498"/>
          </a:xfrm>
          <a:prstGeom prst="rect">
            <a:avLst/>
          </a:prstGeom>
          <a:noFill/>
        </p:spPr>
        <p:txBody>
          <a:bodyPr wrap="square" rtlCol="0">
            <a:spAutoFit/>
          </a:bodyPr>
          <a:lstStyle/>
          <a:p>
            <a:pPr algn="ctr"/>
            <a:r>
              <a:rPr kumimoji="1" lang="en-US" altLang="zh-CN" sz="2100" dirty="0">
                <a:latin typeface="Times" charset="0"/>
                <a:ea typeface="Times" charset="0"/>
                <a:cs typeface="Times" charset="0"/>
              </a:rPr>
              <a:t>Conclusion</a:t>
            </a:r>
            <a:endParaRPr kumimoji="1" lang="zh-CN" altLang="en-US" sz="2100" dirty="0">
              <a:latin typeface="Times" charset="0"/>
              <a:ea typeface="Times" charset="0"/>
              <a:cs typeface="Times" charset="0"/>
            </a:endParaRPr>
          </a:p>
        </p:txBody>
      </p:sp>
      <p:sp>
        <p:nvSpPr>
          <p:cNvPr id="25" name="Shape 2592"/>
          <p:cNvSpPr/>
          <p:nvPr/>
        </p:nvSpPr>
        <p:spPr>
          <a:xfrm>
            <a:off x="4968059" y="3396048"/>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6" name="Shape 2575"/>
          <p:cNvSpPr/>
          <p:nvPr/>
        </p:nvSpPr>
        <p:spPr>
          <a:xfrm>
            <a:off x="6863633" y="3396047"/>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7" name="Shape 2618"/>
          <p:cNvSpPr/>
          <p:nvPr/>
        </p:nvSpPr>
        <p:spPr>
          <a:xfrm>
            <a:off x="8717078" y="3396027"/>
            <a:ext cx="418952" cy="41901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8" name="Shape 2537"/>
          <p:cNvSpPr/>
          <p:nvPr/>
        </p:nvSpPr>
        <p:spPr>
          <a:xfrm>
            <a:off x="3231876" y="3396047"/>
            <a:ext cx="342812" cy="41899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32</a:t>
            </a:fld>
            <a:endParaRPr kumimoji="1" lang="zh-CN" altLang="en-US"/>
          </a:p>
        </p:txBody>
      </p:sp>
    </p:spTree>
    <p:extLst>
      <p:ext uri="{BB962C8B-B14F-4D97-AF65-F5344CB8AC3E}">
        <p14:creationId xmlns:p14="http://schemas.microsoft.com/office/powerpoint/2010/main" val="2527193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atin typeface="Times" charset="0"/>
                <a:ea typeface="Times" charset="0"/>
                <a:cs typeface="Times" charset="0"/>
              </a:rPr>
              <a:t>Outline</a:t>
            </a:r>
            <a:endParaRPr lang="zh-CN" altLang="en-US" sz="3000" dirty="0">
              <a:latin typeface="Times" charset="0"/>
              <a:ea typeface="Times" charset="0"/>
              <a:cs typeface="Times" charset="0"/>
            </a:endParaRPr>
          </a:p>
        </p:txBody>
      </p:sp>
      <p:sp>
        <p:nvSpPr>
          <p:cNvPr id="17" name="椭圆 16"/>
          <p:cNvSpPr/>
          <p:nvPr/>
        </p:nvSpPr>
        <p:spPr>
          <a:xfrm>
            <a:off x="2927649" y="3140968"/>
            <a:ext cx="951271" cy="929148"/>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椭圆 17"/>
          <p:cNvSpPr/>
          <p:nvPr/>
        </p:nvSpPr>
        <p:spPr>
          <a:xfrm>
            <a:off x="471036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658064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椭圆 19"/>
          <p:cNvSpPr/>
          <p:nvPr/>
        </p:nvSpPr>
        <p:spPr>
          <a:xfrm>
            <a:off x="845092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文本框 20"/>
          <p:cNvSpPr txBox="1"/>
          <p:nvPr/>
        </p:nvSpPr>
        <p:spPr>
          <a:xfrm>
            <a:off x="2642137" y="4519292"/>
            <a:ext cx="1502334" cy="415498"/>
          </a:xfrm>
          <a:prstGeom prst="rect">
            <a:avLst/>
          </a:prstGeom>
          <a:noFill/>
        </p:spPr>
        <p:txBody>
          <a:bodyPr wrap="none" rtlCol="0">
            <a:spAutoFit/>
          </a:bodyPr>
          <a:lstStyle/>
          <a:p>
            <a:r>
              <a:rPr kumimoji="1" lang="en-US" altLang="zh-CN" sz="2100" dirty="0">
                <a:latin typeface="Times" charset="0"/>
                <a:ea typeface="Times" charset="0"/>
                <a:cs typeface="Times" charset="0"/>
              </a:rPr>
              <a:t>Background</a:t>
            </a:r>
            <a:endParaRPr kumimoji="1" lang="zh-CN" altLang="en-US" sz="2100" dirty="0">
              <a:latin typeface="Times" charset="0"/>
              <a:ea typeface="Times" charset="0"/>
              <a:cs typeface="Times" charset="0"/>
            </a:endParaRPr>
          </a:p>
        </p:txBody>
      </p:sp>
      <p:sp>
        <p:nvSpPr>
          <p:cNvPr id="22" name="文本框 21"/>
          <p:cNvSpPr txBox="1"/>
          <p:nvPr/>
        </p:nvSpPr>
        <p:spPr>
          <a:xfrm>
            <a:off x="4727849" y="4519292"/>
            <a:ext cx="947695" cy="415498"/>
          </a:xfrm>
          <a:prstGeom prst="rect">
            <a:avLst/>
          </a:prstGeom>
          <a:noFill/>
        </p:spPr>
        <p:txBody>
          <a:bodyPr wrap="none" rtlCol="0">
            <a:spAutoFit/>
          </a:bodyPr>
          <a:lstStyle/>
          <a:p>
            <a:r>
              <a:rPr kumimoji="1" lang="en-US" altLang="zh-CN" sz="2100">
                <a:latin typeface="Times" charset="0"/>
                <a:ea typeface="Times" charset="0"/>
                <a:cs typeface="Times" charset="0"/>
              </a:rPr>
              <a:t>Design</a:t>
            </a:r>
            <a:endParaRPr kumimoji="1" lang="zh-CN" altLang="en-US" sz="2100" dirty="0">
              <a:latin typeface="Times" charset="0"/>
              <a:ea typeface="Times" charset="0"/>
              <a:cs typeface="Times" charset="0"/>
            </a:endParaRPr>
          </a:p>
        </p:txBody>
      </p:sp>
      <p:sp>
        <p:nvSpPr>
          <p:cNvPr id="23" name="文本框 22"/>
          <p:cNvSpPr txBox="1"/>
          <p:nvPr/>
        </p:nvSpPr>
        <p:spPr>
          <a:xfrm>
            <a:off x="6394313" y="4519292"/>
            <a:ext cx="1354858" cy="415498"/>
          </a:xfrm>
          <a:prstGeom prst="rect">
            <a:avLst/>
          </a:prstGeom>
          <a:noFill/>
        </p:spPr>
        <p:txBody>
          <a:bodyPr wrap="none" rtlCol="0">
            <a:spAutoFit/>
          </a:bodyPr>
          <a:lstStyle/>
          <a:p>
            <a:r>
              <a:rPr kumimoji="1" lang="en-US" altLang="zh-CN" sz="2100" dirty="0">
                <a:latin typeface="Times" charset="0"/>
                <a:ea typeface="Times" charset="0"/>
                <a:cs typeface="Times" charset="0"/>
              </a:rPr>
              <a:t>Evaluation</a:t>
            </a:r>
            <a:endParaRPr kumimoji="1" lang="zh-CN" altLang="en-US" sz="2100" dirty="0">
              <a:latin typeface="Times" charset="0"/>
              <a:ea typeface="Times" charset="0"/>
              <a:cs typeface="Times" charset="0"/>
            </a:endParaRPr>
          </a:p>
        </p:txBody>
      </p:sp>
      <p:sp>
        <p:nvSpPr>
          <p:cNvPr id="24" name="文本框 23"/>
          <p:cNvSpPr txBox="1"/>
          <p:nvPr/>
        </p:nvSpPr>
        <p:spPr>
          <a:xfrm>
            <a:off x="8049070" y="4519292"/>
            <a:ext cx="1754968" cy="415498"/>
          </a:xfrm>
          <a:prstGeom prst="rect">
            <a:avLst/>
          </a:prstGeom>
          <a:noFill/>
        </p:spPr>
        <p:txBody>
          <a:bodyPr wrap="square" rtlCol="0">
            <a:spAutoFit/>
          </a:bodyPr>
          <a:lstStyle/>
          <a:p>
            <a:pPr algn="ctr"/>
            <a:r>
              <a:rPr kumimoji="1" lang="en-US" altLang="zh-CN" sz="2100" dirty="0">
                <a:latin typeface="Times" charset="0"/>
                <a:ea typeface="Times" charset="0"/>
                <a:cs typeface="Times" charset="0"/>
              </a:rPr>
              <a:t>Conclusion</a:t>
            </a:r>
            <a:endParaRPr kumimoji="1" lang="zh-CN" altLang="en-US" sz="2100" dirty="0">
              <a:latin typeface="Times" charset="0"/>
              <a:ea typeface="Times" charset="0"/>
              <a:cs typeface="Times" charset="0"/>
            </a:endParaRPr>
          </a:p>
        </p:txBody>
      </p:sp>
      <p:sp>
        <p:nvSpPr>
          <p:cNvPr id="25" name="Shape 2592"/>
          <p:cNvSpPr/>
          <p:nvPr/>
        </p:nvSpPr>
        <p:spPr>
          <a:xfrm>
            <a:off x="4968059" y="3396048"/>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6" name="Shape 2575"/>
          <p:cNvSpPr/>
          <p:nvPr/>
        </p:nvSpPr>
        <p:spPr>
          <a:xfrm>
            <a:off x="6863633" y="3396047"/>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7" name="Shape 2618"/>
          <p:cNvSpPr/>
          <p:nvPr/>
        </p:nvSpPr>
        <p:spPr>
          <a:xfrm>
            <a:off x="8717078" y="3396027"/>
            <a:ext cx="418952" cy="41901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8" name="Shape 2537"/>
          <p:cNvSpPr/>
          <p:nvPr/>
        </p:nvSpPr>
        <p:spPr>
          <a:xfrm>
            <a:off x="3231876" y="3396047"/>
            <a:ext cx="342812" cy="41899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33</a:t>
            </a:fld>
            <a:endParaRPr kumimoji="1" lang="zh-CN" altLang="en-US"/>
          </a:p>
        </p:txBody>
      </p:sp>
    </p:spTree>
    <p:extLst>
      <p:ext uri="{BB962C8B-B14F-4D97-AF65-F5344CB8AC3E}">
        <p14:creationId xmlns:p14="http://schemas.microsoft.com/office/powerpoint/2010/main" val="2331617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kumimoji="1" lang="en-US" altLang="zh-CN" sz="3600" b="1" dirty="0"/>
              <a:t>DL Algorithms in the Infra Operation</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
        <p:nvSpPr>
          <p:cNvPr id="5" name="矩形 4"/>
          <p:cNvSpPr/>
          <p:nvPr/>
        </p:nvSpPr>
        <p:spPr>
          <a:xfrm>
            <a:off x="1981200" y="1677915"/>
            <a:ext cx="8147248" cy="3982629"/>
          </a:xfrm>
          <a:prstGeom prst="rect">
            <a:avLst/>
          </a:prstGeom>
        </p:spPr>
        <p:txBody>
          <a:bodyPr wrap="square">
            <a:spAutoFit/>
          </a:bodyPr>
          <a:lstStyle/>
          <a:p>
            <a:pPr marL="414900" indent="-342900">
              <a:lnSpc>
                <a:spcPct val="150000"/>
              </a:lnSpc>
              <a:spcBef>
                <a:spcPct val="20000"/>
              </a:spcBef>
              <a:buFont typeface="Arial" pitchFamily="34" charset="0"/>
              <a:buChar char="•"/>
            </a:pPr>
            <a:r>
              <a:rPr lang="en-US" altLang="zh-CN" sz="2800" dirty="0">
                <a:solidFill>
                  <a:prstClr val="black"/>
                </a:solidFill>
              </a:rPr>
              <a:t>Advantages</a:t>
            </a:r>
          </a:p>
          <a:p>
            <a:pPr marL="742950" lvl="1" indent="-285750">
              <a:lnSpc>
                <a:spcPct val="150000"/>
              </a:lnSpc>
              <a:spcBef>
                <a:spcPct val="20000"/>
              </a:spcBef>
              <a:buFont typeface="Arial" pitchFamily="34" charset="0"/>
              <a:buChar char="–"/>
            </a:pPr>
            <a:r>
              <a:rPr lang="en-US" altLang="zh-CN" sz="2400" dirty="0">
                <a:solidFill>
                  <a:prstClr val="black"/>
                </a:solidFill>
              </a:rPr>
              <a:t>automation</a:t>
            </a:r>
          </a:p>
          <a:p>
            <a:pPr marL="742950" lvl="1" indent="-285750">
              <a:lnSpc>
                <a:spcPct val="150000"/>
              </a:lnSpc>
              <a:spcBef>
                <a:spcPct val="20000"/>
              </a:spcBef>
              <a:buFont typeface="Arial" pitchFamily="34" charset="0"/>
              <a:buChar char="–"/>
            </a:pPr>
            <a:r>
              <a:rPr lang="en-US" altLang="zh-CN" sz="2400" dirty="0">
                <a:solidFill>
                  <a:prstClr val="black"/>
                </a:solidFill>
              </a:rPr>
              <a:t>robustness</a:t>
            </a:r>
          </a:p>
          <a:p>
            <a:pPr marL="742950" lvl="1" indent="-285750">
              <a:lnSpc>
                <a:spcPct val="150000"/>
              </a:lnSpc>
              <a:spcBef>
                <a:spcPct val="20000"/>
              </a:spcBef>
              <a:buFont typeface="Arial" pitchFamily="34" charset="0"/>
              <a:buChar char="–"/>
            </a:pPr>
            <a:r>
              <a:rPr lang="en-US" altLang="zh-CN" sz="2400" dirty="0">
                <a:solidFill>
                  <a:prstClr val="black"/>
                </a:solidFill>
              </a:rPr>
              <a:t>Saving operator’s labor</a:t>
            </a:r>
          </a:p>
          <a:p>
            <a:pPr marL="414900" indent="-342900">
              <a:lnSpc>
                <a:spcPct val="150000"/>
              </a:lnSpc>
              <a:spcBef>
                <a:spcPct val="20000"/>
              </a:spcBef>
              <a:buFont typeface="Arial" pitchFamily="34" charset="0"/>
              <a:buChar char="•"/>
            </a:pPr>
            <a:r>
              <a:rPr lang="en-US" altLang="zh-CN" sz="2800" dirty="0">
                <a:solidFill>
                  <a:prstClr val="black"/>
                </a:solidFill>
              </a:rPr>
              <a:t>Example:</a:t>
            </a:r>
          </a:p>
          <a:p>
            <a:pPr marL="742950" lvl="1" indent="-285750">
              <a:lnSpc>
                <a:spcPct val="150000"/>
              </a:lnSpc>
              <a:spcBef>
                <a:spcPct val="20000"/>
              </a:spcBef>
              <a:buFont typeface="Arial" pitchFamily="34" charset="0"/>
              <a:buChar char="–"/>
            </a:pPr>
            <a:r>
              <a:rPr lang="en-US" altLang="zh-CN" sz="2400" dirty="0">
                <a:solidFill>
                  <a:prstClr val="black"/>
                </a:solidFill>
              </a:rPr>
              <a:t>RNN-VAE for anomaly detection</a:t>
            </a:r>
            <a:endParaRPr lang="zh-CN" altLang="en-US" sz="2400" dirty="0">
              <a:solidFill>
                <a:prstClr val="black"/>
              </a:solidFill>
            </a:endParaRPr>
          </a:p>
        </p:txBody>
      </p:sp>
    </p:spTree>
    <p:extLst>
      <p:ext uri="{BB962C8B-B14F-4D97-AF65-F5344CB8AC3E}">
        <p14:creationId xmlns:p14="http://schemas.microsoft.com/office/powerpoint/2010/main" val="1610986022"/>
      </p:ext>
    </p:extLst>
  </p:cSld>
  <p:clrMapOvr>
    <a:masterClrMapping/>
  </p:clrMapOvr>
  <p:transition spd="slow" advClick="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600" b="1" dirty="0"/>
              <a:t>RNN-VAE Based Algorithms</a:t>
            </a: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sp>
        <p:nvSpPr>
          <p:cNvPr id="15" name="文本框 14"/>
          <p:cNvSpPr txBox="1"/>
          <p:nvPr/>
        </p:nvSpPr>
        <p:spPr>
          <a:xfrm>
            <a:off x="2038081" y="6160151"/>
            <a:ext cx="3600400" cy="584775"/>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Network architecture of RNN-VAE models</a:t>
            </a:r>
            <a:r>
              <a:rPr kumimoji="1" lang="zh-CN" altLang="en-US" sz="1600" dirty="0">
                <a:latin typeface="Times New Roman" charset="0"/>
                <a:ea typeface="Times New Roman" charset="0"/>
                <a:cs typeface="Times New Roman" charset="0"/>
              </a:rPr>
              <a:t> </a:t>
            </a:r>
            <a:r>
              <a:rPr kumimoji="1" lang="en-US" altLang="zh-CN" sz="1600" dirty="0">
                <a:latin typeface="Times New Roman" charset="0"/>
                <a:ea typeface="Times New Roman" charset="0"/>
                <a:cs typeface="Times New Roman" charset="0"/>
              </a:rPr>
              <a:t>at</a:t>
            </a:r>
            <a:r>
              <a:rPr kumimoji="1" lang="zh-CN" altLang="en-US" sz="1600" dirty="0">
                <a:latin typeface="Times New Roman" charset="0"/>
                <a:ea typeface="Times New Roman" charset="0"/>
                <a:cs typeface="Times New Roman" charset="0"/>
              </a:rPr>
              <a:t> </a:t>
            </a:r>
            <a:r>
              <a:rPr kumimoji="1" lang="en-US" altLang="zh-CN" sz="1600" dirty="0">
                <a:latin typeface="Times New Roman" charset="0"/>
                <a:ea typeface="Times New Roman" charset="0"/>
                <a:cs typeface="Times New Roman" charset="0"/>
              </a:rPr>
              <a:t>time t</a:t>
            </a:r>
            <a:endParaRPr kumimoji="1" lang="zh-CN" altLang="en-US" sz="1600" i="1" dirty="0">
              <a:latin typeface="Times New Roman" charset="0"/>
              <a:ea typeface="Times New Roman" charset="0"/>
              <a:cs typeface="Times New Roman" charset="0"/>
            </a:endParaRPr>
          </a:p>
        </p:txBody>
      </p:sp>
      <mc:AlternateContent xmlns:mc="http://schemas.openxmlformats.org/markup-compatibility/2006">
        <mc:Choice xmlns:a14="http://schemas.microsoft.com/office/drawing/2010/main" Requires="a14">
          <p:sp>
            <p:nvSpPr>
              <p:cNvPr id="5" name="矩形 4"/>
              <p:cNvSpPr/>
              <p:nvPr/>
            </p:nvSpPr>
            <p:spPr>
              <a:xfrm>
                <a:off x="6312024" y="1988841"/>
                <a:ext cx="4932040" cy="461665"/>
              </a:xfrm>
              <a:prstGeom prst="rect">
                <a:avLst/>
              </a:prstGeom>
            </p:spPr>
            <p:txBody>
              <a:bodyPr wrap="square">
                <a:spAutoFit/>
              </a:bodyPr>
              <a:lstStyle/>
              <a:p>
                <a:pPr lvl="1"/>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𝒙</m:t>
                        </m:r>
                      </m:e>
                      <m:sub>
                        <m:r>
                          <a:rPr kumimoji="1" lang="en-US" altLang="zh-CN" sz="2400" b="1" i="1">
                            <a:latin typeface="Cambria Math" charset="0"/>
                            <a:ea typeface="Times" charset="0"/>
                            <a:cs typeface="Times" charset="0"/>
                          </a:rPr>
                          <m:t>𝒕</m:t>
                        </m:r>
                      </m:sub>
                    </m:sSub>
                    <m:r>
                      <a:rPr kumimoji="1" lang="en-US" altLang="zh-CN" sz="2400" b="1" i="1">
                        <a:latin typeface="Cambria Math" charset="0"/>
                        <a:ea typeface="Times" charset="0"/>
                        <a:cs typeface="Times" charset="0"/>
                      </a:rPr>
                      <m:t> </m:t>
                    </m:r>
                  </m:oMath>
                </a14:m>
                <a:r>
                  <a:rPr kumimoji="1" lang="en-US" altLang="zh-CN" sz="2400" dirty="0">
                    <a:ea typeface="Times" charset="0"/>
                    <a:cs typeface="Times" charset="0"/>
                  </a:rPr>
                  <a:t>(49) -&gt; </a:t>
                </a: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𝒛</m:t>
                        </m:r>
                      </m:e>
                      <m:sub>
                        <m:r>
                          <a:rPr kumimoji="1" lang="en-US" altLang="zh-CN" sz="2400" b="1" i="1">
                            <a:latin typeface="Cambria Math" charset="0"/>
                            <a:ea typeface="Times" charset="0"/>
                            <a:cs typeface="Times" charset="0"/>
                          </a:rPr>
                          <m:t>𝒕</m:t>
                        </m:r>
                      </m:sub>
                    </m:sSub>
                    <m:r>
                      <a:rPr kumimoji="1" lang="en-US" altLang="zh-CN" sz="2400" b="1" i="1">
                        <a:latin typeface="Cambria Math" charset="0"/>
                        <a:ea typeface="Times" charset="0"/>
                        <a:cs typeface="Times" charset="0"/>
                      </a:rPr>
                      <m:t> </m:t>
                    </m:r>
                  </m:oMath>
                </a14:m>
                <a:r>
                  <a:rPr lang="en-US" altLang="zh-CN" sz="2400" dirty="0">
                    <a:ea typeface="Times" charset="0"/>
                    <a:cs typeface="Times" charset="0"/>
                  </a:rPr>
                  <a:t>(3)</a:t>
                </a:r>
                <a:r>
                  <a:rPr kumimoji="1" lang="en-US" altLang="zh-CN" sz="2400" dirty="0">
                    <a:ea typeface="Times" charset="0"/>
                    <a:cs typeface="Times" charset="0"/>
                  </a:rPr>
                  <a:t> -&gt; </a:t>
                </a:r>
                <a14:m>
                  <m:oMath xmlns:m="http://schemas.openxmlformats.org/officeDocument/2006/math">
                    <m:sSubSup>
                      <m:sSubSupPr>
                        <m:ctrlPr>
                          <a:rPr kumimoji="1" lang="en-US" altLang="zh-CN" sz="2400" b="1" i="1">
                            <a:latin typeface="Cambria Math" panose="02040503050406030204" pitchFamily="18" charset="0"/>
                            <a:ea typeface="Times" charset="0"/>
                            <a:cs typeface="Times" charset="0"/>
                          </a:rPr>
                        </m:ctrlPr>
                      </m:sSubSupPr>
                      <m:e>
                        <m:r>
                          <a:rPr kumimoji="1" lang="en-US" altLang="zh-CN" sz="2400" b="1" i="1">
                            <a:latin typeface="Cambria Math" charset="0"/>
                            <a:ea typeface="Times" charset="0"/>
                            <a:cs typeface="Times" charset="0"/>
                          </a:rPr>
                          <m:t>𝒙</m:t>
                        </m:r>
                      </m:e>
                      <m:sub>
                        <m:r>
                          <a:rPr kumimoji="1" lang="en-US" altLang="zh-CN" sz="2400" b="1" i="1">
                            <a:latin typeface="Cambria Math" charset="0"/>
                            <a:ea typeface="Times" charset="0"/>
                            <a:cs typeface="Times" charset="0"/>
                          </a:rPr>
                          <m:t>𝒕</m:t>
                        </m:r>
                      </m:sub>
                      <m:sup>
                        <m:r>
                          <a:rPr kumimoji="1" lang="en-US" altLang="zh-CN" sz="2400" b="1" i="1">
                            <a:latin typeface="Cambria Math" charset="0"/>
                            <a:ea typeface="Times" charset="0"/>
                            <a:cs typeface="Times" charset="0"/>
                          </a:rPr>
                          <m:t>′</m:t>
                        </m:r>
                      </m:sup>
                    </m:sSubSup>
                    <m:r>
                      <a:rPr kumimoji="1" lang="en-US" altLang="zh-CN" sz="2400" b="1" i="1">
                        <a:latin typeface="Cambria Math" charset="0"/>
                        <a:ea typeface="Times" charset="0"/>
                        <a:cs typeface="Times" charset="0"/>
                      </a:rPr>
                      <m:t> </m:t>
                    </m:r>
                  </m:oMath>
                </a14:m>
                <a:r>
                  <a:rPr lang="en-US" altLang="zh-CN" sz="2400" dirty="0">
                    <a:ea typeface="Times" charset="0"/>
                    <a:cs typeface="Times" charset="0"/>
                  </a:rPr>
                  <a:t>(49)</a:t>
                </a:r>
              </a:p>
            </p:txBody>
          </p:sp>
        </mc:Choice>
        <mc:Fallback>
          <p:sp>
            <p:nvSpPr>
              <p:cNvPr id="5" name="矩形 4"/>
              <p:cNvSpPr>
                <a:spLocks noRot="1" noChangeAspect="1" noMove="1" noResize="1" noEditPoints="1" noAdjustHandles="1" noChangeArrowheads="1" noChangeShapeType="1" noTextEdit="1"/>
              </p:cNvSpPr>
              <p:nvPr/>
            </p:nvSpPr>
            <p:spPr>
              <a:xfrm>
                <a:off x="6312024" y="1988841"/>
                <a:ext cx="4932040" cy="461665"/>
              </a:xfrm>
              <a:prstGeom prst="rect">
                <a:avLst/>
              </a:prstGeom>
              <a:blipFill>
                <a:blip r:embed="rId3"/>
                <a:stretch>
                  <a:fillRect t="-10811" b="-29730"/>
                </a:stretch>
              </a:blipFill>
            </p:spPr>
            <p:txBody>
              <a:bodyPr/>
              <a:lstStyle/>
              <a:p>
                <a:r>
                  <a:rPr lang="en-US">
                    <a:noFill/>
                  </a:rPr>
                  <a:t> </a:t>
                </a:r>
              </a:p>
            </p:txBody>
          </p:sp>
        </mc:Fallback>
      </mc:AlternateContent>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788" y="4670198"/>
            <a:ext cx="3759200" cy="1473200"/>
          </a:xfrm>
          <a:prstGeom prst="rect">
            <a:avLst/>
          </a:prstGeom>
        </p:spPr>
      </p:pic>
      <p:pic>
        <p:nvPicPr>
          <p:cNvPr id="6" name="图片 5"/>
          <p:cNvPicPr>
            <a:picLocks noChangeAspect="1"/>
          </p:cNvPicPr>
          <p:nvPr/>
        </p:nvPicPr>
        <p:blipFill>
          <a:blip r:embed="rId5"/>
          <a:stretch>
            <a:fillRect/>
          </a:stretch>
        </p:blipFill>
        <p:spPr>
          <a:xfrm>
            <a:off x="1815976" y="1573788"/>
            <a:ext cx="4280024" cy="2427576"/>
          </a:xfrm>
          <a:prstGeom prst="rect">
            <a:avLst/>
          </a:prstGeom>
        </p:spPr>
      </p:pic>
      <p:sp>
        <p:nvSpPr>
          <p:cNvPr id="8" name="文本框 7"/>
          <p:cNvSpPr txBox="1"/>
          <p:nvPr/>
        </p:nvSpPr>
        <p:spPr>
          <a:xfrm>
            <a:off x="2038081" y="4001364"/>
            <a:ext cx="3600400" cy="338554"/>
          </a:xfrm>
          <a:prstGeom prst="rect">
            <a:avLst/>
          </a:prstGeom>
          <a:noFill/>
        </p:spPr>
        <p:txBody>
          <a:bodyPr wrap="square" rtlCol="0">
            <a:spAutoFit/>
          </a:bodyPr>
          <a:lstStyle/>
          <a:p>
            <a:pPr algn="ctr"/>
            <a:r>
              <a:rPr kumimoji="1" lang="en-US" altLang="zh-CN" sz="1600" dirty="0" err="1">
                <a:latin typeface="Times New Roman" charset="0"/>
                <a:ea typeface="Times New Roman" charset="0"/>
                <a:cs typeface="Times New Roman" charset="0"/>
              </a:rPr>
              <a:t>Variational</a:t>
            </a:r>
            <a:r>
              <a:rPr kumimoji="1" lang="en-US" altLang="zh-CN" sz="1600" dirty="0">
                <a:latin typeface="Times New Roman" charset="0"/>
                <a:ea typeface="Times New Roman" charset="0"/>
                <a:cs typeface="Times New Roman" charset="0"/>
              </a:rPr>
              <a:t> Auto-Encoder (VAE)</a:t>
            </a:r>
            <a:endParaRPr kumimoji="1" lang="zh-CN" altLang="en-US" sz="1600" i="1" dirty="0">
              <a:latin typeface="Times New Roman" charset="0"/>
              <a:ea typeface="Times New Roman" charset="0"/>
              <a:cs typeface="Times New Roman" charset="0"/>
            </a:endParaRPr>
          </a:p>
        </p:txBody>
      </p:sp>
      <p:cxnSp>
        <p:nvCxnSpPr>
          <p:cNvPr id="9" name="直线箭头连接符 8"/>
          <p:cNvCxnSpPr/>
          <p:nvPr/>
        </p:nvCxnSpPr>
        <p:spPr>
          <a:xfrm>
            <a:off x="7950846" y="2673596"/>
            <a:ext cx="0" cy="504056"/>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矩形 9"/>
          <p:cNvSpPr/>
          <p:nvPr/>
        </p:nvSpPr>
        <p:spPr>
          <a:xfrm>
            <a:off x="6603748" y="3177653"/>
            <a:ext cx="3227165" cy="461665"/>
          </a:xfrm>
          <a:prstGeom prst="rect">
            <a:avLst/>
          </a:prstGeom>
        </p:spPr>
        <p:txBody>
          <a:bodyPr wrap="none">
            <a:spAutoFit/>
          </a:bodyPr>
          <a:lstStyle/>
          <a:p>
            <a:pPr lvl="0"/>
            <a:r>
              <a:rPr lang="en-US" altLang="zh-CN" sz="2400" dirty="0">
                <a:solidFill>
                  <a:srgbClr val="FF0000"/>
                </a:solidFill>
              </a:rPr>
              <a:t>KPI dimension reduced</a:t>
            </a:r>
            <a:endParaRPr lang="zh-CN" altLang="en-US" sz="2400" dirty="0">
              <a:solidFill>
                <a:srgbClr val="FF0000"/>
              </a:solidFill>
            </a:endParaRPr>
          </a:p>
        </p:txBody>
      </p:sp>
      <p:sp>
        <p:nvSpPr>
          <p:cNvPr id="7" name="矩形 6"/>
          <p:cNvSpPr/>
          <p:nvPr/>
        </p:nvSpPr>
        <p:spPr>
          <a:xfrm>
            <a:off x="5986093" y="4199960"/>
            <a:ext cx="4572000" cy="2123658"/>
          </a:xfrm>
          <a:prstGeom prst="rect">
            <a:avLst/>
          </a:prstGeom>
        </p:spPr>
        <p:txBody>
          <a:bodyPr>
            <a:spAutoFit/>
          </a:bodyPr>
          <a:lstStyle/>
          <a:p>
            <a:r>
              <a:rPr lang="en-US" altLang="zh-CN" sz="2800" b="1" dirty="0">
                <a:ea typeface="Times" charset="0"/>
                <a:cs typeface="Times" charset="0"/>
              </a:rPr>
              <a:t>   Network Layers</a:t>
            </a:r>
          </a:p>
          <a:p>
            <a:endParaRPr lang="en-US" altLang="zh-CN" sz="1600" b="1" dirty="0">
              <a:ea typeface="Times" charset="0"/>
              <a:cs typeface="Times" charset="0"/>
            </a:endParaRPr>
          </a:p>
          <a:p>
            <a:pPr marL="800100" lvl="1" indent="-342900">
              <a:buFont typeface="Arial" charset="0"/>
              <a:buChar char="•"/>
            </a:pPr>
            <a:r>
              <a:rPr lang="en-US" altLang="zh-CN" sz="2400" dirty="0">
                <a:ea typeface="Times" charset="0"/>
                <a:cs typeface="Times" charset="0"/>
              </a:rPr>
              <a:t>RNN: Shallow &amp; general</a:t>
            </a:r>
          </a:p>
          <a:p>
            <a:pPr marL="800100" lvl="1" indent="-342900">
              <a:buFont typeface="Arial" charset="0"/>
              <a:buChar char="•"/>
            </a:pPr>
            <a:endParaRPr lang="en-US" altLang="zh-CN" sz="1600" dirty="0">
              <a:ea typeface="Times" charset="0"/>
              <a:cs typeface="Times" charset="0"/>
            </a:endParaRPr>
          </a:p>
          <a:p>
            <a:pPr marL="742950" lvl="1" indent="-285750">
              <a:buFont typeface="Arial" charset="0"/>
              <a:buChar char="•"/>
            </a:pPr>
            <a:r>
              <a:rPr lang="en-US" altLang="zh-CN" sz="2400" dirty="0">
                <a:ea typeface="Times" charset="0"/>
                <a:cs typeface="Times" charset="0"/>
              </a:rPr>
              <a:t>Dense layers: Deep &amp; specific</a:t>
            </a:r>
          </a:p>
        </p:txBody>
      </p:sp>
    </p:spTree>
    <p:extLst>
      <p:ext uri="{BB962C8B-B14F-4D97-AF65-F5344CB8AC3E}">
        <p14:creationId xmlns:p14="http://schemas.microsoft.com/office/powerpoint/2010/main" val="2863178572"/>
      </p:ext>
    </p:extLst>
  </p:cSld>
  <p:clrMapOvr>
    <a:masterClrMapping/>
  </p:clrMapOvr>
  <p:transition spd="slow"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kumimoji="1" lang="en-US" altLang="zh-CN" sz="3600" b="1" dirty="0"/>
              <a:t>Scalability is the problem for large scale</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
        <p:nvSpPr>
          <p:cNvPr id="5" name="矩形 4"/>
          <p:cNvSpPr/>
          <p:nvPr/>
        </p:nvSpPr>
        <p:spPr>
          <a:xfrm>
            <a:off x="1981200" y="1677914"/>
            <a:ext cx="8147248" cy="2622256"/>
          </a:xfrm>
          <a:prstGeom prst="rect">
            <a:avLst/>
          </a:prstGeom>
        </p:spPr>
        <p:txBody>
          <a:bodyPr wrap="square">
            <a:spAutoFit/>
          </a:bodyPr>
          <a:lstStyle/>
          <a:p>
            <a:pPr marL="414900" indent="-342900">
              <a:lnSpc>
                <a:spcPct val="150000"/>
              </a:lnSpc>
              <a:spcBef>
                <a:spcPct val="20000"/>
              </a:spcBef>
              <a:buFont typeface="Arial" pitchFamily="34" charset="0"/>
              <a:buChar char="•"/>
            </a:pPr>
            <a:r>
              <a:rPr lang="en-US" altLang="zh-CN" sz="2800" dirty="0">
                <a:solidFill>
                  <a:prstClr val="black"/>
                </a:solidFill>
              </a:rPr>
              <a:t>High-Dimensional Data	</a:t>
            </a:r>
          </a:p>
          <a:p>
            <a:pPr marL="742950" lvl="1" indent="-285750">
              <a:lnSpc>
                <a:spcPct val="150000"/>
              </a:lnSpc>
              <a:spcBef>
                <a:spcPct val="20000"/>
              </a:spcBef>
              <a:buFont typeface="Arial" pitchFamily="34" charset="0"/>
              <a:buChar char="–"/>
            </a:pPr>
            <a:r>
              <a:rPr lang="en-US" altLang="zh-CN" sz="2400" dirty="0">
                <a:solidFill>
                  <a:prstClr val="black"/>
                </a:solidFill>
              </a:rPr>
              <a:t>Machines: in millions</a:t>
            </a:r>
          </a:p>
          <a:p>
            <a:pPr marL="742950" lvl="1" indent="-285750">
              <a:lnSpc>
                <a:spcPct val="150000"/>
              </a:lnSpc>
              <a:spcBef>
                <a:spcPct val="20000"/>
              </a:spcBef>
              <a:buFont typeface="Arial" pitchFamily="34" charset="0"/>
              <a:buChar char="–"/>
            </a:pPr>
            <a:r>
              <a:rPr lang="en-US" altLang="zh-CN" sz="2400" dirty="0">
                <a:solidFill>
                  <a:prstClr val="black"/>
                </a:solidFill>
              </a:rPr>
              <a:t>KPI: in tens</a:t>
            </a:r>
          </a:p>
          <a:p>
            <a:pPr marL="742950" lvl="1" indent="-285750">
              <a:lnSpc>
                <a:spcPct val="150000"/>
              </a:lnSpc>
              <a:spcBef>
                <a:spcPct val="20000"/>
              </a:spcBef>
              <a:buFont typeface="Arial" pitchFamily="34" charset="0"/>
              <a:buChar char="–"/>
            </a:pPr>
            <a:r>
              <a:rPr lang="en-US" altLang="zh-CN" sz="2400" dirty="0">
                <a:solidFill>
                  <a:prstClr val="black"/>
                </a:solidFill>
              </a:rPr>
              <a:t>Time: Frequent data query (2880 samples/day)</a:t>
            </a:r>
          </a:p>
        </p:txBody>
      </p:sp>
      <p:sp>
        <p:nvSpPr>
          <p:cNvPr id="12" name="矩形 11"/>
          <p:cNvSpPr/>
          <p:nvPr/>
        </p:nvSpPr>
        <p:spPr>
          <a:xfrm>
            <a:off x="1981200" y="4521019"/>
            <a:ext cx="8543756" cy="1569660"/>
          </a:xfrm>
          <a:prstGeom prst="rect">
            <a:avLst/>
          </a:prstGeom>
          <a:ln>
            <a:noFill/>
          </a:ln>
        </p:spPr>
        <p:txBody>
          <a:bodyPr wrap="square">
            <a:spAutoFit/>
          </a:bodyPr>
          <a:lstStyle/>
          <a:p>
            <a:pPr marL="800100" lvl="1" indent="-342900">
              <a:buFont typeface="Wingdings" charset="2"/>
              <a:buChar char="Ø"/>
            </a:pPr>
            <a:r>
              <a:rPr lang="en-US" altLang="zh-CN" sz="2400" dirty="0"/>
              <a:t>One model per machine:  </a:t>
            </a:r>
            <a:r>
              <a:rPr lang="en-US" altLang="zh-CN" sz="2400" dirty="0">
                <a:solidFill>
                  <a:srgbClr val="FF0000"/>
                </a:solidFill>
              </a:rPr>
              <a:t>time</a:t>
            </a:r>
            <a:r>
              <a:rPr lang="en-US" altLang="zh-CN" sz="2400" dirty="0"/>
              <a:t> </a:t>
            </a:r>
            <a:br>
              <a:rPr lang="en-US" altLang="zh-CN" sz="2400" dirty="0"/>
            </a:br>
            <a:r>
              <a:rPr lang="en-US" altLang="zh-CN" sz="2400" dirty="0"/>
              <a:t>	  10X minutes * 1X million machines</a:t>
            </a:r>
            <a:br>
              <a:rPr lang="en-US" altLang="zh-CN" sz="2400" dirty="0"/>
            </a:br>
            <a:r>
              <a:rPr lang="en-US" altLang="zh-CN" sz="2400" dirty="0"/>
              <a:t> </a:t>
            </a:r>
          </a:p>
          <a:p>
            <a:pPr marL="800100" lvl="1" indent="-342900">
              <a:buFont typeface="Wingdings" charset="2"/>
              <a:buChar char="Ø"/>
            </a:pPr>
            <a:r>
              <a:rPr lang="en-US" altLang="zh-CN" sz="2400" dirty="0"/>
              <a:t>One model for all: </a:t>
            </a:r>
            <a:r>
              <a:rPr lang="en-US" altLang="zh-CN" sz="2400" dirty="0">
                <a:solidFill>
                  <a:srgbClr val="FF0000"/>
                </a:solidFill>
              </a:rPr>
              <a:t>accuracy</a:t>
            </a:r>
          </a:p>
        </p:txBody>
      </p:sp>
      <p:sp>
        <p:nvSpPr>
          <p:cNvPr id="13" name="乘 12"/>
          <p:cNvSpPr/>
          <p:nvPr/>
        </p:nvSpPr>
        <p:spPr>
          <a:xfrm>
            <a:off x="6685126" y="4486891"/>
            <a:ext cx="504056" cy="531343"/>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14" name="乘 13"/>
          <p:cNvSpPr/>
          <p:nvPr/>
        </p:nvSpPr>
        <p:spPr>
          <a:xfrm>
            <a:off x="6258895" y="5570029"/>
            <a:ext cx="504056" cy="531343"/>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3195154"/>
      </p:ext>
    </p:extLst>
  </p:cSld>
  <p:clrMapOvr>
    <a:masterClrMapping/>
  </p:clrMapOvr>
  <p:transition spd="slow"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kumimoji="1" lang="en-US" altLang="zh-CN" sz="3600" b="1" dirty="0"/>
              <a:t>Scalability is the problem for large scale</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
        <p:nvSpPr>
          <p:cNvPr id="5" name="矩形 4"/>
          <p:cNvSpPr/>
          <p:nvPr/>
        </p:nvSpPr>
        <p:spPr>
          <a:xfrm>
            <a:off x="1981200" y="1677914"/>
            <a:ext cx="8147248" cy="2622256"/>
          </a:xfrm>
          <a:prstGeom prst="rect">
            <a:avLst/>
          </a:prstGeom>
        </p:spPr>
        <p:txBody>
          <a:bodyPr wrap="square">
            <a:spAutoFit/>
          </a:bodyPr>
          <a:lstStyle/>
          <a:p>
            <a:pPr marL="414900" indent="-342900">
              <a:lnSpc>
                <a:spcPct val="150000"/>
              </a:lnSpc>
              <a:spcBef>
                <a:spcPct val="20000"/>
              </a:spcBef>
              <a:buFont typeface="Arial" pitchFamily="34" charset="0"/>
              <a:buChar char="•"/>
            </a:pPr>
            <a:r>
              <a:rPr lang="en-US" altLang="zh-CN" sz="2800" dirty="0">
                <a:solidFill>
                  <a:prstClr val="black"/>
                </a:solidFill>
              </a:rPr>
              <a:t>High-Dimensional Data	</a:t>
            </a:r>
          </a:p>
          <a:p>
            <a:pPr marL="742950" lvl="1" indent="-285750">
              <a:lnSpc>
                <a:spcPct val="150000"/>
              </a:lnSpc>
              <a:spcBef>
                <a:spcPct val="20000"/>
              </a:spcBef>
              <a:buFont typeface="Arial" pitchFamily="34" charset="0"/>
              <a:buChar char="–"/>
            </a:pPr>
            <a:r>
              <a:rPr lang="en-US" altLang="zh-CN" sz="2400" dirty="0">
                <a:solidFill>
                  <a:prstClr val="black"/>
                </a:solidFill>
              </a:rPr>
              <a:t>Machines: in millions</a:t>
            </a:r>
          </a:p>
          <a:p>
            <a:pPr marL="742950" lvl="1" indent="-285750">
              <a:lnSpc>
                <a:spcPct val="150000"/>
              </a:lnSpc>
              <a:spcBef>
                <a:spcPct val="20000"/>
              </a:spcBef>
              <a:buFont typeface="Arial" pitchFamily="34" charset="0"/>
              <a:buChar char="–"/>
            </a:pPr>
            <a:r>
              <a:rPr lang="en-US" altLang="zh-CN" sz="2400" dirty="0">
                <a:solidFill>
                  <a:prstClr val="black"/>
                </a:solidFill>
              </a:rPr>
              <a:t>KPI: in tens</a:t>
            </a:r>
          </a:p>
          <a:p>
            <a:pPr marL="742950" lvl="1" indent="-285750">
              <a:lnSpc>
                <a:spcPct val="150000"/>
              </a:lnSpc>
              <a:spcBef>
                <a:spcPct val="20000"/>
              </a:spcBef>
              <a:buFont typeface="Arial" pitchFamily="34" charset="0"/>
              <a:buChar char="–"/>
            </a:pPr>
            <a:r>
              <a:rPr lang="en-US" altLang="zh-CN" sz="2400" dirty="0">
                <a:solidFill>
                  <a:prstClr val="black"/>
                </a:solidFill>
              </a:rPr>
              <a:t>Time: Frequent data query (2880 samples/day)</a:t>
            </a:r>
          </a:p>
        </p:txBody>
      </p:sp>
      <p:sp>
        <p:nvSpPr>
          <p:cNvPr id="8" name="文本框 7">
            <a:extLst>
              <a:ext uri="{FF2B5EF4-FFF2-40B4-BE49-F238E27FC236}">
                <a16:creationId xmlns:a16="http://schemas.microsoft.com/office/drawing/2014/main" id="{71FD6A76-14E0-49C9-9574-E1E00A16EE99}"/>
              </a:ext>
            </a:extLst>
          </p:cNvPr>
          <p:cNvSpPr txBox="1"/>
          <p:nvPr/>
        </p:nvSpPr>
        <p:spPr>
          <a:xfrm>
            <a:off x="1696791" y="5013177"/>
            <a:ext cx="8656537" cy="954107"/>
          </a:xfrm>
          <a:prstGeom prst="rect">
            <a:avLst/>
          </a:prstGeom>
          <a:solidFill>
            <a:srgbClr val="FF0000"/>
          </a:solidFill>
        </p:spPr>
        <p:txBody>
          <a:bodyPr wrap="none" rtlCol="0">
            <a:spAutoFit/>
          </a:bodyPr>
          <a:lstStyle/>
          <a:p>
            <a:pPr algn="ctr"/>
            <a:r>
              <a:rPr lang="en-US" altLang="zh-CN" sz="2800" dirty="0">
                <a:solidFill>
                  <a:srgbClr val="FFFF00"/>
                </a:solidFill>
              </a:rPr>
              <a:t>Goal: devise scalable deep learning (DL) algorithms for </a:t>
            </a:r>
          </a:p>
          <a:p>
            <a:pPr algn="ctr"/>
            <a:r>
              <a:rPr lang="en-US" altLang="zh-CN" sz="2800" dirty="0">
                <a:solidFill>
                  <a:srgbClr val="FFFF00"/>
                </a:solidFill>
              </a:rPr>
              <a:t>large-scale anomaly detection</a:t>
            </a:r>
            <a:endParaRPr lang="zh-CN" altLang="en-US" sz="2800" dirty="0">
              <a:solidFill>
                <a:srgbClr val="FFFF00"/>
              </a:solidFill>
            </a:endParaRPr>
          </a:p>
        </p:txBody>
      </p:sp>
    </p:spTree>
    <p:extLst>
      <p:ext uri="{BB962C8B-B14F-4D97-AF65-F5344CB8AC3E}">
        <p14:creationId xmlns:p14="http://schemas.microsoft.com/office/powerpoint/2010/main" val="1411092909"/>
      </p:ext>
    </p:extLst>
  </p:cSld>
  <p:clrMapOvr>
    <a:masterClrMapping/>
  </p:clrMapOvr>
  <p:transition spd="slow"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077200" y="6448252"/>
            <a:ext cx="2133600" cy="365125"/>
          </a:xfrm>
        </p:spPr>
        <p:txBody>
          <a:bodyPr/>
          <a:lstStyle/>
          <a:p>
            <a:fld id="{0C913308-F349-4B6D-A68A-DD1791B4A57B}" type="slidenum">
              <a:rPr lang="zh-CN" altLang="en-US" smtClean="0"/>
              <a:pPr/>
              <a:t>38</a:t>
            </a:fld>
            <a:endParaRPr lang="zh-CN" altLang="en-US" dirty="0"/>
          </a:p>
        </p:txBody>
      </p:sp>
      <p:sp>
        <p:nvSpPr>
          <p:cNvPr id="5" name="矩形 4"/>
          <p:cNvSpPr/>
          <p:nvPr/>
        </p:nvSpPr>
        <p:spPr>
          <a:xfrm>
            <a:off x="1979816" y="1844824"/>
            <a:ext cx="8148632" cy="3046988"/>
          </a:xfrm>
          <a:prstGeom prst="rect">
            <a:avLst/>
          </a:prstGeom>
        </p:spPr>
        <p:txBody>
          <a:bodyPr wrap="square">
            <a:spAutoFit/>
          </a:bodyPr>
          <a:lstStyle/>
          <a:p>
            <a:pPr marL="342900" indent="-342900">
              <a:buFont typeface="Arial" charset="0"/>
              <a:buChar char="•"/>
            </a:pPr>
            <a:r>
              <a:rPr kumimoji="1" lang="en-US" altLang="zh-CN" sz="2400" dirty="0"/>
              <a:t>Intuition: Cluster Machines first, then run DL for each cluster</a:t>
            </a:r>
          </a:p>
          <a:p>
            <a:pPr marL="342900" indent="-342900">
              <a:buFont typeface="Arial" charset="0"/>
              <a:buChar char="•"/>
            </a:pPr>
            <a:endParaRPr kumimoji="1" lang="en-US" altLang="zh-CN" sz="2400" dirty="0"/>
          </a:p>
          <a:p>
            <a:pPr marL="342900" indent="-342900">
              <a:buFont typeface="Arial" charset="0"/>
              <a:buChar char="•"/>
            </a:pPr>
            <a:r>
              <a:rPr kumimoji="1" lang="en-US" altLang="zh-CN" sz="2400" dirty="0">
                <a:solidFill>
                  <a:srgbClr val="FF0000"/>
                </a:solidFill>
              </a:rPr>
              <a:t>Challenge 1: </a:t>
            </a:r>
            <a:r>
              <a:rPr lang="en-US" altLang="zh-CN" sz="2400" dirty="0">
                <a:solidFill>
                  <a:srgbClr val="FF0000"/>
                </a:solidFill>
              </a:rPr>
              <a:t>clustering </a:t>
            </a:r>
            <a:r>
              <a:rPr lang="zh-CN" altLang="en-US" sz="2400" dirty="0">
                <a:solidFill>
                  <a:srgbClr val="FF0000"/>
                </a:solidFill>
              </a:rPr>
              <a:t>               </a:t>
            </a:r>
            <a:r>
              <a:rPr lang="en-US" altLang="zh-CN" sz="2400" dirty="0">
                <a:solidFill>
                  <a:srgbClr val="FF0000"/>
                </a:solidFill>
              </a:rPr>
              <a:t>model training</a:t>
            </a:r>
          </a:p>
          <a:p>
            <a:pPr marL="800100" lvl="1" indent="-342900">
              <a:buFont typeface="Arial" charset="0"/>
              <a:buChar char="•"/>
            </a:pPr>
            <a:r>
              <a:rPr lang="en-US" altLang="zh-CN" sz="2400" dirty="0"/>
              <a:t>Clustering cannot run on high-dimensional data</a:t>
            </a:r>
          </a:p>
          <a:p>
            <a:pPr marL="800100" lvl="1" indent="-342900">
              <a:buFont typeface="Arial" charset="0"/>
              <a:buChar char="•"/>
            </a:pPr>
            <a:r>
              <a:rPr lang="en-US" altLang="zh-CN" sz="2400" dirty="0"/>
              <a:t>DL cannot run on whole dataset without clustering</a:t>
            </a:r>
          </a:p>
          <a:p>
            <a:pPr marL="800100" lvl="1" indent="-342900">
              <a:buFont typeface="Arial" charset="0"/>
              <a:buChar char="•"/>
            </a:pPr>
            <a:r>
              <a:rPr lang="en-US" altLang="zh-CN" sz="2400" dirty="0"/>
              <a:t>Solution: </a:t>
            </a:r>
            <a:r>
              <a:rPr lang="en-US" altLang="zh-CN" sz="2400" dirty="0">
                <a:solidFill>
                  <a:srgbClr val="FF0000"/>
                </a:solidFill>
              </a:rPr>
              <a:t>Synthetic framework </a:t>
            </a:r>
          </a:p>
          <a:p>
            <a:pPr marL="342900" indent="-342900">
              <a:buFont typeface="Arial" charset="0"/>
              <a:buChar char="•"/>
            </a:pPr>
            <a:endParaRPr lang="en-US" altLang="zh-CN" sz="2400" dirty="0">
              <a:solidFill>
                <a:srgbClr val="FF0000"/>
              </a:solidFill>
            </a:endParaRPr>
          </a:p>
        </p:txBody>
      </p:sp>
      <p:sp>
        <p:nvSpPr>
          <p:cNvPr id="6" name="标题 1"/>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CN" sz="3600" b="1" dirty="0"/>
              <a:t>Intuition and Challenges</a:t>
            </a:r>
            <a:endParaRPr kumimoji="1" lang="zh-CN" altLang="en-US" sz="3600" b="1" dirty="0"/>
          </a:p>
        </p:txBody>
      </p:sp>
      <p:sp>
        <p:nvSpPr>
          <p:cNvPr id="3" name="左右箭头 2"/>
          <p:cNvSpPr/>
          <p:nvPr/>
        </p:nvSpPr>
        <p:spPr>
          <a:xfrm>
            <a:off x="5303912" y="2708920"/>
            <a:ext cx="864096" cy="288032"/>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064943" y="2342609"/>
            <a:ext cx="1404552" cy="369332"/>
          </a:xfrm>
          <a:prstGeom prst="rect">
            <a:avLst/>
          </a:prstGeom>
        </p:spPr>
        <p:txBody>
          <a:bodyPr wrap="none">
            <a:spAutoFit/>
          </a:bodyPr>
          <a:lstStyle/>
          <a:p>
            <a:r>
              <a:rPr lang="en-US" altLang="zh-CN" dirty="0">
                <a:solidFill>
                  <a:srgbClr val="FF0000"/>
                </a:solidFill>
              </a:rPr>
              <a:t>dependency</a:t>
            </a:r>
            <a:endParaRPr lang="zh-CN" altLang="en-US" dirty="0"/>
          </a:p>
        </p:txBody>
      </p:sp>
      <p:sp>
        <p:nvSpPr>
          <p:cNvPr id="8" name="矩形 7"/>
          <p:cNvSpPr/>
          <p:nvPr/>
        </p:nvSpPr>
        <p:spPr>
          <a:xfrm>
            <a:off x="2457698" y="4291648"/>
            <a:ext cx="8218917" cy="461665"/>
          </a:xfrm>
          <a:prstGeom prst="rect">
            <a:avLst/>
          </a:prstGeom>
        </p:spPr>
        <p:txBody>
          <a:bodyPr wrap="none">
            <a:spAutoFit/>
          </a:bodyPr>
          <a:lstStyle/>
          <a:p>
            <a:r>
              <a:rPr lang="en-US" altLang="zh-CN" sz="2400">
                <a:solidFill>
                  <a:prstClr val="black"/>
                </a:solidFill>
              </a:rPr>
              <a:t>Coarse-grained model -&gt; clustering -&gt; fine-grained models</a:t>
            </a:r>
            <a:endParaRPr lang="zh-CN" altLang="en-US" dirty="0"/>
          </a:p>
        </p:txBody>
      </p:sp>
    </p:spTree>
    <p:extLst>
      <p:ext uri="{BB962C8B-B14F-4D97-AF65-F5344CB8AC3E}">
        <p14:creationId xmlns:p14="http://schemas.microsoft.com/office/powerpoint/2010/main" val="3644647040"/>
      </p:ext>
    </p:extLst>
  </p:cSld>
  <p:clrMapOvr>
    <a:masterClrMapping/>
  </p:clrMapOvr>
  <p:transition spd="slow"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077200" y="6448252"/>
            <a:ext cx="2133600" cy="365125"/>
          </a:xfrm>
        </p:spPr>
        <p:txBody>
          <a:bodyPr/>
          <a:lstStyle/>
          <a:p>
            <a:fld id="{0C913308-F349-4B6D-A68A-DD1791B4A57B}" type="slidenum">
              <a:rPr lang="zh-CN" altLang="en-US" smtClean="0"/>
              <a:pPr/>
              <a:t>39</a:t>
            </a:fld>
            <a:endParaRPr lang="zh-CN" altLang="en-US" dirty="0"/>
          </a:p>
        </p:txBody>
      </p:sp>
      <p:sp>
        <p:nvSpPr>
          <p:cNvPr id="5" name="矩形 4"/>
          <p:cNvSpPr/>
          <p:nvPr/>
        </p:nvSpPr>
        <p:spPr>
          <a:xfrm>
            <a:off x="1979816" y="1844825"/>
            <a:ext cx="8148632" cy="5632311"/>
          </a:xfrm>
          <a:prstGeom prst="rect">
            <a:avLst/>
          </a:prstGeom>
        </p:spPr>
        <p:txBody>
          <a:bodyPr wrap="square">
            <a:spAutoFit/>
          </a:bodyPr>
          <a:lstStyle/>
          <a:p>
            <a:pPr marL="342900" indent="-342900">
              <a:buFont typeface="Arial" charset="0"/>
              <a:buChar char="•"/>
            </a:pPr>
            <a:r>
              <a:rPr kumimoji="1" lang="en-US" altLang="zh-CN" sz="2400" dirty="0"/>
              <a:t>Intuition: Cluster Machines first, then run DL for each cluster</a:t>
            </a:r>
          </a:p>
          <a:p>
            <a:pPr marL="342900" indent="-342900">
              <a:buFont typeface="Arial" charset="0"/>
              <a:buChar char="•"/>
            </a:pPr>
            <a:endParaRPr kumimoji="1" lang="en-US" altLang="zh-CN" sz="2400" dirty="0"/>
          </a:p>
          <a:p>
            <a:pPr marL="342900" indent="-342900">
              <a:buFont typeface="Arial" charset="0"/>
              <a:buChar char="•"/>
            </a:pPr>
            <a:r>
              <a:rPr kumimoji="1" lang="en-US" altLang="zh-CN" sz="2400" dirty="0"/>
              <a:t>Challenge 1: </a:t>
            </a:r>
            <a:r>
              <a:rPr lang="en-US" altLang="zh-CN" sz="2400" dirty="0"/>
              <a:t>clustering </a:t>
            </a:r>
            <a:r>
              <a:rPr lang="zh-CN" altLang="en-US" sz="2400" dirty="0"/>
              <a:t>               </a:t>
            </a:r>
            <a:r>
              <a:rPr lang="en-US" altLang="zh-CN" sz="2400" dirty="0"/>
              <a:t>model training</a:t>
            </a:r>
          </a:p>
          <a:p>
            <a:pPr marL="800100" lvl="1" indent="-342900">
              <a:buFont typeface="Arial" charset="0"/>
              <a:buChar char="•"/>
            </a:pPr>
            <a:r>
              <a:rPr lang="en-US" altLang="zh-CN" sz="2400" dirty="0"/>
              <a:t>Clustering cannot run on high-dimensional data</a:t>
            </a:r>
          </a:p>
          <a:p>
            <a:pPr marL="800100" lvl="1" indent="-342900">
              <a:buFont typeface="Arial" charset="0"/>
              <a:buChar char="•"/>
            </a:pPr>
            <a:r>
              <a:rPr lang="en-US" altLang="zh-CN" sz="2400" dirty="0"/>
              <a:t>DL cannot run on whole dataset without clustering</a:t>
            </a:r>
          </a:p>
          <a:p>
            <a:pPr marL="800100" lvl="1" indent="-342900">
              <a:buFont typeface="Arial" charset="0"/>
              <a:buChar char="•"/>
            </a:pPr>
            <a:r>
              <a:rPr lang="en-US" altLang="zh-CN" sz="2400" dirty="0"/>
              <a:t>Solution: Synthetic framework </a:t>
            </a:r>
          </a:p>
          <a:p>
            <a:pPr marL="342900" indent="-342900">
              <a:buFont typeface="Arial" charset="0"/>
              <a:buChar char="•"/>
            </a:pPr>
            <a:r>
              <a:rPr kumimoji="1" lang="en-US" altLang="zh-CN" sz="2400" dirty="0">
                <a:solidFill>
                  <a:srgbClr val="FF0000"/>
                </a:solidFill>
              </a:rPr>
              <a:t>Challenge 2: </a:t>
            </a:r>
            <a:r>
              <a:rPr lang="en-US" altLang="zh-CN" sz="2400" dirty="0">
                <a:solidFill>
                  <a:srgbClr val="FF0000"/>
                </a:solidFill>
              </a:rPr>
              <a:t>High dimension of time domain</a:t>
            </a:r>
          </a:p>
          <a:p>
            <a:pPr marL="800100" lvl="1" indent="-342900">
              <a:buFont typeface="Arial" charset="0"/>
              <a:buChar char="•"/>
            </a:pPr>
            <a:r>
              <a:rPr lang="en-US" altLang="zh-CN" sz="2400" dirty="0"/>
              <a:t>Hard to cluster even KPI is compressed</a:t>
            </a:r>
          </a:p>
          <a:p>
            <a:pPr marL="800100" lvl="1" indent="-342900">
              <a:buFont typeface="Arial" charset="0"/>
              <a:buChar char="•"/>
            </a:pPr>
            <a:r>
              <a:rPr lang="en-US" altLang="zh-CN" sz="2400" dirty="0"/>
              <a:t>Solution: </a:t>
            </a:r>
            <a:r>
              <a:rPr lang="en-US" altLang="zh-CN" sz="2400" dirty="0">
                <a:solidFill>
                  <a:srgbClr val="FF0000"/>
                </a:solidFill>
              </a:rPr>
              <a:t>compress sequence to z-distribution</a:t>
            </a:r>
            <a:endParaRPr kumimoji="1" lang="en-US" altLang="zh-CN" sz="2400" dirty="0">
              <a:solidFill>
                <a:srgbClr val="FF0000"/>
              </a:solidFill>
            </a:endParaRPr>
          </a:p>
          <a:p>
            <a:pPr marL="800100" lvl="1" indent="-342900">
              <a:buFont typeface="Arial" charset="0"/>
              <a:buChar char="•"/>
            </a:pPr>
            <a:endParaRPr lang="en-US" altLang="zh-CN" sz="2400" dirty="0">
              <a:solidFill>
                <a:srgbClr val="FF0000"/>
              </a:solidFill>
            </a:endParaRPr>
          </a:p>
          <a:p>
            <a:pPr marL="800100" lvl="1" indent="-342900">
              <a:buFont typeface="Arial" charset="0"/>
              <a:buChar char="•"/>
            </a:pPr>
            <a:endParaRPr lang="en-US" altLang="zh-CN" sz="2400" dirty="0">
              <a:solidFill>
                <a:srgbClr val="FF0000"/>
              </a:solidFill>
            </a:endParaRPr>
          </a:p>
          <a:p>
            <a:pPr marL="800100" lvl="1" indent="-342900">
              <a:buFont typeface="Arial" charset="0"/>
              <a:buChar char="•"/>
            </a:pPr>
            <a:endParaRPr lang="en-US" altLang="zh-CN" sz="2400" dirty="0">
              <a:solidFill>
                <a:srgbClr val="FF0000"/>
              </a:solidFill>
            </a:endParaRPr>
          </a:p>
          <a:p>
            <a:pPr marL="342900" indent="-342900">
              <a:buFont typeface="Arial" charset="0"/>
              <a:buChar char="•"/>
            </a:pPr>
            <a:endParaRPr lang="en-US" altLang="zh-CN" sz="2400" dirty="0"/>
          </a:p>
          <a:p>
            <a:pPr marL="342900" indent="-342900">
              <a:buFont typeface="Arial" charset="0"/>
              <a:buChar char="•"/>
            </a:pPr>
            <a:endParaRPr lang="en-US" altLang="zh-CN" sz="2400" dirty="0">
              <a:solidFill>
                <a:srgbClr val="FF0000"/>
              </a:solidFill>
            </a:endParaRPr>
          </a:p>
        </p:txBody>
      </p:sp>
      <p:sp>
        <p:nvSpPr>
          <p:cNvPr id="6" name="标题 1"/>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CN" sz="3600" b="1" dirty="0"/>
              <a:t>Intuition and Challenges</a:t>
            </a:r>
            <a:endParaRPr kumimoji="1" lang="zh-CN" altLang="en-US" sz="3600" b="1" dirty="0"/>
          </a:p>
        </p:txBody>
      </p:sp>
      <p:sp>
        <p:nvSpPr>
          <p:cNvPr id="3" name="左右箭头 2"/>
          <p:cNvSpPr/>
          <p:nvPr/>
        </p:nvSpPr>
        <p:spPr>
          <a:xfrm>
            <a:off x="5303912" y="2708920"/>
            <a:ext cx="864096" cy="288032"/>
          </a:xfrm>
          <a:prstGeom prst="lef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064943" y="2342609"/>
            <a:ext cx="1404552" cy="369332"/>
          </a:xfrm>
          <a:prstGeom prst="rect">
            <a:avLst/>
          </a:prstGeom>
        </p:spPr>
        <p:txBody>
          <a:bodyPr wrap="none">
            <a:spAutoFit/>
          </a:bodyPr>
          <a:lstStyle/>
          <a:p>
            <a:r>
              <a:rPr lang="en-US" altLang="zh-CN" dirty="0"/>
              <a:t>dependency</a:t>
            </a:r>
            <a:endParaRPr lang="zh-CN" altLang="en-US" dirty="0"/>
          </a:p>
        </p:txBody>
      </p:sp>
    </p:spTree>
    <p:extLst>
      <p:ext uri="{BB962C8B-B14F-4D97-AF65-F5344CB8AC3E}">
        <p14:creationId xmlns:p14="http://schemas.microsoft.com/office/powerpoint/2010/main" val="260569984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Anomaly</a:t>
            </a:r>
            <a:r>
              <a:rPr kumimoji="1" lang="zh-CN" altLang="en-US" sz="4000" dirty="0"/>
              <a:t> </a:t>
            </a:r>
            <a:r>
              <a:rPr kumimoji="1" lang="en-US" altLang="zh-CN" sz="4000" dirty="0"/>
              <a:t>Detection</a:t>
            </a:r>
            <a:endParaRPr kumimoji="1" lang="zh-CN" altLang="en-US" sz="4000" dirty="0"/>
          </a:p>
        </p:txBody>
      </p:sp>
      <p:sp>
        <p:nvSpPr>
          <p:cNvPr id="4" name="矩形 3"/>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4</a:t>
            </a:fld>
            <a:endParaRPr kumimoji="1" lang="zh-CN" altLang="en-US"/>
          </a:p>
        </p:txBody>
      </p:sp>
      <p:sp>
        <p:nvSpPr>
          <p:cNvPr id="29" name="文本框 28">
            <a:extLst>
              <a:ext uri="{FF2B5EF4-FFF2-40B4-BE49-F238E27FC236}">
                <a16:creationId xmlns:a16="http://schemas.microsoft.com/office/drawing/2014/main" id="{99816BF1-4E03-4B00-80EF-DFFA254A19C9}"/>
              </a:ext>
            </a:extLst>
          </p:cNvPr>
          <p:cNvSpPr txBox="1"/>
          <p:nvPr/>
        </p:nvSpPr>
        <p:spPr>
          <a:xfrm>
            <a:off x="1325109" y="2315804"/>
            <a:ext cx="9170035" cy="523220"/>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Graph</a:t>
            </a:r>
            <a:r>
              <a:rPr lang="zh-CN" altLang="en-US" sz="28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2018,</a:t>
            </a:r>
            <a:r>
              <a:rPr lang="zh-CN" altLang="en-US" sz="2800" baseline="30000" dirty="0">
                <a:solidFill>
                  <a:prstClr val="black"/>
                </a:solidFill>
              </a:rPr>
              <a:t> </a:t>
            </a:r>
            <a:r>
              <a:rPr lang="en-US" altLang="zh-CN" sz="2800" baseline="30000" dirty="0">
                <a:solidFill>
                  <a:prstClr val="black"/>
                </a:solidFill>
              </a:rPr>
              <a:t>AI</a:t>
            </a:r>
            <a:r>
              <a:rPr lang="zh-CN" altLang="en-US" sz="2800" baseline="30000" dirty="0">
                <a:solidFill>
                  <a:prstClr val="black"/>
                </a:solidFill>
              </a:rPr>
              <a:t> </a:t>
            </a:r>
            <a:r>
              <a:rPr lang="en-US" altLang="zh-CN" sz="2800" baseline="30000" dirty="0">
                <a:solidFill>
                  <a:prstClr val="black"/>
                </a:solidFill>
              </a:rPr>
              <a:t>Magazine</a:t>
            </a:r>
            <a:r>
              <a:rPr lang="zh-CN" altLang="en-US" sz="2800" baseline="30000" dirty="0">
                <a:solidFill>
                  <a:prstClr val="black"/>
                </a:solidFill>
              </a:rPr>
              <a:t> </a:t>
            </a:r>
            <a:r>
              <a:rPr lang="en-US" altLang="zh-CN" sz="2800" baseline="30000" dirty="0">
                <a:solidFill>
                  <a:prstClr val="black"/>
                </a:solidFill>
              </a:rPr>
              <a:t>2014]</a:t>
            </a:r>
            <a:endParaRPr lang="zh-CN" altLang="en-US" sz="2800" baseline="30000" dirty="0">
              <a:solidFill>
                <a:prstClr val="black"/>
              </a:solidFill>
            </a:endParaRPr>
          </a:p>
        </p:txBody>
      </p:sp>
      <p:sp>
        <p:nvSpPr>
          <p:cNvPr id="30" name="文本框 29">
            <a:extLst>
              <a:ext uri="{FF2B5EF4-FFF2-40B4-BE49-F238E27FC236}">
                <a16:creationId xmlns:a16="http://schemas.microsoft.com/office/drawing/2014/main" id="{99816BF1-4E03-4B00-80EF-DFFA254A19C9}"/>
              </a:ext>
            </a:extLst>
          </p:cNvPr>
          <p:cNvSpPr txBox="1"/>
          <p:nvPr/>
        </p:nvSpPr>
        <p:spPr>
          <a:xfrm>
            <a:off x="1325109" y="3714919"/>
            <a:ext cx="9170035" cy="523220"/>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Log</a:t>
            </a:r>
            <a:r>
              <a:rPr lang="zh-CN" altLang="en-US" sz="2800" dirty="0">
                <a:solidFill>
                  <a:prstClr val="black"/>
                </a:solidFill>
              </a:rPr>
              <a:t> </a:t>
            </a:r>
            <a:r>
              <a:rPr lang="en-US" altLang="zh-CN" sz="2800" dirty="0">
                <a:solidFill>
                  <a:prstClr val="black"/>
                </a:solidFill>
              </a:rPr>
              <a:t>Messages</a:t>
            </a:r>
            <a:r>
              <a:rPr lang="zh-CN" altLang="en-US" sz="28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2016,</a:t>
            </a:r>
            <a:r>
              <a:rPr lang="zh-CN" altLang="en-US" sz="2800" baseline="300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2017]</a:t>
            </a:r>
            <a:endParaRPr lang="zh-CN" altLang="en-US" sz="2800" baseline="30000" dirty="0">
              <a:solidFill>
                <a:prstClr val="black"/>
              </a:solidFill>
            </a:endParaRPr>
          </a:p>
        </p:txBody>
      </p:sp>
      <p:sp>
        <p:nvSpPr>
          <p:cNvPr id="31" name="文本框 30">
            <a:extLst>
              <a:ext uri="{FF2B5EF4-FFF2-40B4-BE49-F238E27FC236}">
                <a16:creationId xmlns:a16="http://schemas.microsoft.com/office/drawing/2014/main" id="{99816BF1-4E03-4B00-80EF-DFFA254A19C9}"/>
              </a:ext>
            </a:extLst>
          </p:cNvPr>
          <p:cNvSpPr txBox="1"/>
          <p:nvPr/>
        </p:nvSpPr>
        <p:spPr>
          <a:xfrm>
            <a:off x="1325109" y="5098116"/>
            <a:ext cx="9170035" cy="523220"/>
          </a:xfrm>
          <a:prstGeom prst="rect">
            <a:avLst/>
          </a:prstGeom>
          <a:noFill/>
        </p:spPr>
        <p:txBody>
          <a:bodyPr wrap="square" rtlCol="0">
            <a:spAutoFit/>
          </a:bodyPr>
          <a:lstStyle/>
          <a:p>
            <a:pPr marL="457200" lvl="0" indent="-457200">
              <a:buFont typeface="Arial" charset="0"/>
              <a:buChar char="•"/>
            </a:pPr>
            <a:r>
              <a:rPr lang="en-US" altLang="zh-CN" sz="2800" dirty="0">
                <a:solidFill>
                  <a:prstClr val="black"/>
                </a:solidFill>
              </a:rPr>
              <a:t>Time</a:t>
            </a:r>
            <a:r>
              <a:rPr lang="zh-CN" altLang="en-US" sz="2800" dirty="0">
                <a:solidFill>
                  <a:prstClr val="black"/>
                </a:solidFill>
              </a:rPr>
              <a:t> </a:t>
            </a:r>
            <a:r>
              <a:rPr lang="en-US" altLang="zh-CN" sz="2800" dirty="0">
                <a:solidFill>
                  <a:prstClr val="black"/>
                </a:solidFill>
              </a:rPr>
              <a:t>Series</a:t>
            </a:r>
            <a:r>
              <a:rPr lang="zh-CN" altLang="en-US" sz="28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2015,</a:t>
            </a:r>
            <a:r>
              <a:rPr lang="zh-CN" altLang="en-US" sz="2800" baseline="300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2017,</a:t>
            </a:r>
            <a:r>
              <a:rPr lang="zh-CN" altLang="en-US" sz="2800" baseline="30000" dirty="0">
                <a:solidFill>
                  <a:prstClr val="black"/>
                </a:solidFill>
              </a:rPr>
              <a:t> </a:t>
            </a:r>
            <a:r>
              <a:rPr lang="en-US" altLang="zh-CN" sz="2800" baseline="30000" dirty="0">
                <a:solidFill>
                  <a:prstClr val="black"/>
                </a:solidFill>
              </a:rPr>
              <a:t>SIGKDD</a:t>
            </a:r>
            <a:r>
              <a:rPr lang="zh-CN" altLang="en-US" sz="2800" baseline="30000" dirty="0">
                <a:solidFill>
                  <a:prstClr val="black"/>
                </a:solidFill>
              </a:rPr>
              <a:t> </a:t>
            </a:r>
            <a:r>
              <a:rPr lang="en-US" altLang="zh-CN" sz="2800" baseline="30000" dirty="0">
                <a:solidFill>
                  <a:prstClr val="black"/>
                </a:solidFill>
              </a:rPr>
              <a:t>2018]</a:t>
            </a:r>
            <a:endParaRPr lang="zh-CN" altLang="en-US" sz="2800" baseline="30000" dirty="0">
              <a:solidFill>
                <a:prstClr val="black"/>
              </a:solidFill>
            </a:endParaRPr>
          </a:p>
        </p:txBody>
      </p:sp>
      <p:sp>
        <p:nvSpPr>
          <p:cNvPr id="8" name="文本框 7">
            <a:extLst>
              <a:ext uri="{FF2B5EF4-FFF2-40B4-BE49-F238E27FC236}">
                <a16:creationId xmlns:a16="http://schemas.microsoft.com/office/drawing/2014/main" id="{99816BF1-4E03-4B00-80EF-DFFA254A19C9}"/>
              </a:ext>
            </a:extLst>
          </p:cNvPr>
          <p:cNvSpPr txBox="1"/>
          <p:nvPr/>
        </p:nvSpPr>
        <p:spPr>
          <a:xfrm>
            <a:off x="8399952" y="4605646"/>
            <a:ext cx="3058623" cy="400110"/>
          </a:xfrm>
          <a:prstGeom prst="rect">
            <a:avLst/>
          </a:prstGeom>
          <a:noFill/>
        </p:spPr>
        <p:txBody>
          <a:bodyPr wrap="square" rtlCol="0">
            <a:spAutoFit/>
          </a:bodyPr>
          <a:lstStyle/>
          <a:p>
            <a:pPr lvl="0"/>
            <a:r>
              <a:rPr lang="en-US" altLang="zh-CN" sz="2000" dirty="0" err="1">
                <a:solidFill>
                  <a:prstClr val="black"/>
                </a:solidFill>
              </a:rPr>
              <a:t>Univariate</a:t>
            </a:r>
            <a:r>
              <a:rPr lang="zh-CN" altLang="en-US" sz="2000" dirty="0">
                <a:solidFill>
                  <a:prstClr val="black"/>
                </a:solidFill>
              </a:rPr>
              <a:t> </a:t>
            </a:r>
            <a:r>
              <a:rPr lang="en-US" altLang="zh-CN" sz="2000" dirty="0">
                <a:solidFill>
                  <a:prstClr val="black"/>
                </a:solidFill>
              </a:rPr>
              <a:t>Time</a:t>
            </a:r>
            <a:r>
              <a:rPr lang="zh-CN" altLang="en-US" sz="2000" dirty="0">
                <a:solidFill>
                  <a:prstClr val="black"/>
                </a:solidFill>
              </a:rPr>
              <a:t> </a:t>
            </a:r>
            <a:r>
              <a:rPr lang="en-US" altLang="zh-CN" sz="2000" dirty="0">
                <a:solidFill>
                  <a:prstClr val="black"/>
                </a:solidFill>
              </a:rPr>
              <a:t>Series</a:t>
            </a:r>
            <a:endParaRPr lang="zh-CN" altLang="en-US" sz="2000" baseline="30000" dirty="0">
              <a:solidFill>
                <a:prstClr val="black"/>
              </a:solidFill>
            </a:endParaRPr>
          </a:p>
        </p:txBody>
      </p:sp>
      <p:sp>
        <p:nvSpPr>
          <p:cNvPr id="9" name="文本框 8">
            <a:extLst>
              <a:ext uri="{FF2B5EF4-FFF2-40B4-BE49-F238E27FC236}">
                <a16:creationId xmlns:a16="http://schemas.microsoft.com/office/drawing/2014/main" id="{99816BF1-4E03-4B00-80EF-DFFA254A19C9}"/>
              </a:ext>
            </a:extLst>
          </p:cNvPr>
          <p:cNvSpPr txBox="1"/>
          <p:nvPr/>
        </p:nvSpPr>
        <p:spPr>
          <a:xfrm>
            <a:off x="8399952" y="5588733"/>
            <a:ext cx="2950248" cy="400110"/>
          </a:xfrm>
          <a:prstGeom prst="rect">
            <a:avLst/>
          </a:prstGeom>
          <a:noFill/>
        </p:spPr>
        <p:txBody>
          <a:bodyPr wrap="square" rtlCol="0">
            <a:spAutoFit/>
          </a:bodyPr>
          <a:lstStyle/>
          <a:p>
            <a:pPr lvl="0"/>
            <a:r>
              <a:rPr lang="en-US" altLang="zh-CN" sz="2000" dirty="0" err="1">
                <a:solidFill>
                  <a:prstClr val="black"/>
                </a:solidFill>
              </a:rPr>
              <a:t>Mutivariate</a:t>
            </a:r>
            <a:r>
              <a:rPr lang="zh-CN" altLang="en-US" sz="2000" dirty="0">
                <a:solidFill>
                  <a:prstClr val="black"/>
                </a:solidFill>
              </a:rPr>
              <a:t> </a:t>
            </a:r>
            <a:r>
              <a:rPr lang="en-US" altLang="zh-CN" sz="2000" dirty="0">
                <a:solidFill>
                  <a:prstClr val="black"/>
                </a:solidFill>
              </a:rPr>
              <a:t>Time</a:t>
            </a:r>
            <a:r>
              <a:rPr lang="zh-CN" altLang="en-US" sz="2000" dirty="0">
                <a:solidFill>
                  <a:prstClr val="black"/>
                </a:solidFill>
              </a:rPr>
              <a:t> </a:t>
            </a:r>
            <a:r>
              <a:rPr lang="en-US" altLang="zh-CN" sz="2000" dirty="0">
                <a:solidFill>
                  <a:prstClr val="black"/>
                </a:solidFill>
              </a:rPr>
              <a:t>Series</a:t>
            </a:r>
            <a:endParaRPr lang="zh-CN" altLang="en-US" sz="2000" baseline="30000" dirty="0">
              <a:solidFill>
                <a:prstClr val="black"/>
              </a:solidFill>
            </a:endParaRPr>
          </a:p>
        </p:txBody>
      </p:sp>
      <p:sp>
        <p:nvSpPr>
          <p:cNvPr id="5" name="左大括号 4"/>
          <p:cNvSpPr/>
          <p:nvPr/>
        </p:nvSpPr>
        <p:spPr>
          <a:xfrm>
            <a:off x="8186738" y="4938796"/>
            <a:ext cx="213214" cy="80925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092376334"/>
      </p:ext>
    </p:extLst>
  </p:cSld>
  <p:clrMapOvr>
    <a:masterClrMapping/>
  </p:clrMapOvr>
  <p:transition spd="slow" advClick="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077200" y="6448252"/>
            <a:ext cx="2133600" cy="365125"/>
          </a:xfrm>
        </p:spPr>
        <p:txBody>
          <a:bodyPr/>
          <a:lstStyle/>
          <a:p>
            <a:fld id="{0C913308-F349-4B6D-A68A-DD1791B4A57B}" type="slidenum">
              <a:rPr lang="zh-CN" altLang="en-US" smtClean="0"/>
              <a:pPr/>
              <a:t>40</a:t>
            </a:fld>
            <a:endParaRPr lang="zh-CN" altLang="en-US" dirty="0"/>
          </a:p>
        </p:txBody>
      </p:sp>
      <p:sp>
        <p:nvSpPr>
          <p:cNvPr id="5" name="矩形 4"/>
          <p:cNvSpPr/>
          <p:nvPr/>
        </p:nvSpPr>
        <p:spPr>
          <a:xfrm>
            <a:off x="1979816" y="1844825"/>
            <a:ext cx="8148632" cy="6740307"/>
          </a:xfrm>
          <a:prstGeom prst="rect">
            <a:avLst/>
          </a:prstGeom>
        </p:spPr>
        <p:txBody>
          <a:bodyPr wrap="square">
            <a:spAutoFit/>
          </a:bodyPr>
          <a:lstStyle/>
          <a:p>
            <a:pPr marL="342900" indent="-342900">
              <a:buFont typeface="Arial" charset="0"/>
              <a:buChar char="•"/>
            </a:pPr>
            <a:r>
              <a:rPr kumimoji="1" lang="en-US" altLang="zh-CN" sz="2400" dirty="0"/>
              <a:t>Intuition: Cluster Machines first, then run DL for each cluster</a:t>
            </a:r>
          </a:p>
          <a:p>
            <a:pPr marL="342900" indent="-342900">
              <a:buFont typeface="Arial" charset="0"/>
              <a:buChar char="•"/>
            </a:pPr>
            <a:endParaRPr kumimoji="1" lang="en-US" altLang="zh-CN" sz="2400" dirty="0"/>
          </a:p>
          <a:p>
            <a:pPr marL="342900" indent="-342900">
              <a:buFont typeface="Arial" charset="0"/>
              <a:buChar char="•"/>
            </a:pPr>
            <a:r>
              <a:rPr kumimoji="1" lang="en-US" altLang="zh-CN" sz="2400" dirty="0"/>
              <a:t>Challenge 1: </a:t>
            </a:r>
            <a:r>
              <a:rPr lang="en-US" altLang="zh-CN" sz="2400" dirty="0"/>
              <a:t>clustering </a:t>
            </a:r>
            <a:r>
              <a:rPr lang="zh-CN" altLang="en-US" sz="2400" dirty="0"/>
              <a:t>               </a:t>
            </a:r>
            <a:r>
              <a:rPr lang="en-US" altLang="zh-CN" sz="2400" dirty="0"/>
              <a:t>model training</a:t>
            </a:r>
          </a:p>
          <a:p>
            <a:pPr marL="800100" lvl="1" indent="-342900">
              <a:buFont typeface="Arial" charset="0"/>
              <a:buChar char="•"/>
            </a:pPr>
            <a:r>
              <a:rPr lang="en-US" altLang="zh-CN" sz="2400" dirty="0"/>
              <a:t>Clustering cannot run on high-dimensional data</a:t>
            </a:r>
          </a:p>
          <a:p>
            <a:pPr marL="800100" lvl="1" indent="-342900">
              <a:buFont typeface="Arial" charset="0"/>
              <a:buChar char="•"/>
            </a:pPr>
            <a:r>
              <a:rPr lang="en-US" altLang="zh-CN" sz="2400" dirty="0"/>
              <a:t>DL cannot run on whole dataset without clustering</a:t>
            </a:r>
          </a:p>
          <a:p>
            <a:pPr marL="800100" lvl="1" indent="-342900">
              <a:buFont typeface="Arial" charset="0"/>
              <a:buChar char="•"/>
            </a:pPr>
            <a:r>
              <a:rPr lang="en-US" altLang="zh-CN" sz="2400" dirty="0"/>
              <a:t>Solution: Synthetic framework </a:t>
            </a:r>
          </a:p>
          <a:p>
            <a:pPr marL="342900" indent="-342900">
              <a:buFont typeface="Arial" charset="0"/>
              <a:buChar char="•"/>
            </a:pPr>
            <a:r>
              <a:rPr kumimoji="1" lang="en-US" altLang="zh-CN" sz="2400" dirty="0"/>
              <a:t>Challenge 2: </a:t>
            </a:r>
            <a:r>
              <a:rPr lang="en-US" altLang="zh-CN" sz="2400" dirty="0"/>
              <a:t>High dimension of time domain</a:t>
            </a:r>
          </a:p>
          <a:p>
            <a:pPr marL="800100" lvl="1" indent="-342900">
              <a:buFont typeface="Arial" charset="0"/>
              <a:buChar char="•"/>
            </a:pPr>
            <a:r>
              <a:rPr lang="en-US" altLang="zh-CN" sz="2400" dirty="0"/>
              <a:t>Hard to cluster even KPI is compressed</a:t>
            </a:r>
          </a:p>
          <a:p>
            <a:pPr marL="800100" lvl="1" indent="-342900">
              <a:buFont typeface="Arial" charset="0"/>
              <a:buChar char="•"/>
            </a:pPr>
            <a:r>
              <a:rPr lang="en-US" altLang="zh-CN" sz="2400" dirty="0"/>
              <a:t>Solution: compress sequence to z-distribution</a:t>
            </a:r>
          </a:p>
          <a:p>
            <a:pPr marL="342900" indent="-342900">
              <a:buFont typeface="Arial" charset="0"/>
              <a:buChar char="•"/>
            </a:pPr>
            <a:r>
              <a:rPr lang="en-US" altLang="zh-CN" sz="2400" dirty="0">
                <a:solidFill>
                  <a:srgbClr val="FF0000"/>
                </a:solidFill>
              </a:rPr>
              <a:t>Challenge 3: </a:t>
            </a:r>
            <a:r>
              <a:rPr kumimoji="1" lang="en-US" altLang="zh-CN" sz="2400" dirty="0">
                <a:solidFill>
                  <a:srgbClr val="FF0000"/>
                </a:solidFill>
              </a:rPr>
              <a:t>Neural network training method</a:t>
            </a:r>
            <a:endParaRPr lang="en-US" altLang="zh-CN" sz="2400" dirty="0"/>
          </a:p>
          <a:p>
            <a:pPr marL="800100" lvl="1" indent="-342900">
              <a:buFont typeface="Arial" charset="0"/>
              <a:buChar char="•"/>
            </a:pPr>
            <a:r>
              <a:rPr lang="en-US" altLang="zh-CN" sz="2400" dirty="0"/>
              <a:t>Solution: </a:t>
            </a:r>
            <a:r>
              <a:rPr lang="en-US" altLang="zh-CN" sz="2400" dirty="0">
                <a:solidFill>
                  <a:srgbClr val="FF0000"/>
                </a:solidFill>
              </a:rPr>
              <a:t>fine-tuning</a:t>
            </a:r>
            <a:r>
              <a:rPr lang="en-US" altLang="zh-CN" sz="2400" dirty="0"/>
              <a:t> </a:t>
            </a:r>
            <a:r>
              <a:rPr lang="en-US" altLang="zh-CN" sz="2400" dirty="0">
                <a:solidFill>
                  <a:srgbClr val="FF0000"/>
                </a:solidFill>
              </a:rPr>
              <a:t>strategy</a:t>
            </a:r>
          </a:p>
          <a:p>
            <a:pPr marL="800100" lvl="1" indent="-342900">
              <a:buFont typeface="Arial" charset="0"/>
              <a:buChar char="•"/>
            </a:pPr>
            <a:r>
              <a:rPr kumimoji="1" lang="en-US" altLang="zh-CN" sz="2400" dirty="0"/>
              <a:t>Freeze RNN and tune dense layers</a:t>
            </a:r>
          </a:p>
          <a:p>
            <a:pPr marL="800100" lvl="1" indent="-342900">
              <a:buFont typeface="Arial" charset="0"/>
              <a:buChar char="•"/>
            </a:pPr>
            <a:endParaRPr lang="en-US" altLang="zh-CN" sz="2400" dirty="0">
              <a:solidFill>
                <a:srgbClr val="FF0000"/>
              </a:solidFill>
            </a:endParaRPr>
          </a:p>
          <a:p>
            <a:pPr marL="800100" lvl="1" indent="-342900">
              <a:buFont typeface="Arial" charset="0"/>
              <a:buChar char="•"/>
            </a:pPr>
            <a:endParaRPr lang="en-US" altLang="zh-CN" sz="2400" dirty="0">
              <a:solidFill>
                <a:srgbClr val="FF0000"/>
              </a:solidFill>
            </a:endParaRPr>
          </a:p>
          <a:p>
            <a:pPr marL="800100" lvl="1" indent="-342900">
              <a:buFont typeface="Arial" charset="0"/>
              <a:buChar char="•"/>
            </a:pPr>
            <a:endParaRPr lang="en-US" altLang="zh-CN" sz="2400" dirty="0">
              <a:solidFill>
                <a:srgbClr val="FF0000"/>
              </a:solidFill>
            </a:endParaRPr>
          </a:p>
          <a:p>
            <a:pPr marL="342900" indent="-342900">
              <a:buFont typeface="Arial" charset="0"/>
              <a:buChar char="•"/>
            </a:pPr>
            <a:endParaRPr lang="en-US" altLang="zh-CN" sz="2400" dirty="0"/>
          </a:p>
          <a:p>
            <a:pPr marL="342900" indent="-342900">
              <a:buFont typeface="Arial" charset="0"/>
              <a:buChar char="•"/>
            </a:pPr>
            <a:endParaRPr lang="en-US" altLang="zh-CN" sz="2400" dirty="0">
              <a:solidFill>
                <a:srgbClr val="FF0000"/>
              </a:solidFill>
            </a:endParaRPr>
          </a:p>
        </p:txBody>
      </p:sp>
      <p:sp>
        <p:nvSpPr>
          <p:cNvPr id="6" name="标题 1"/>
          <p:cNvSpPr txBox="1">
            <a:spLocks/>
          </p:cNvSpPr>
          <p:nvPr/>
        </p:nvSpPr>
        <p:spPr>
          <a:xfrm>
            <a:off x="2133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en-US" altLang="zh-CN" sz="3600" b="1" dirty="0"/>
              <a:t>Intuition and Challenges</a:t>
            </a:r>
            <a:endParaRPr kumimoji="1" lang="zh-CN" altLang="en-US" sz="3600" b="1" dirty="0"/>
          </a:p>
        </p:txBody>
      </p:sp>
      <p:sp>
        <p:nvSpPr>
          <p:cNvPr id="3" name="左右箭头 2"/>
          <p:cNvSpPr/>
          <p:nvPr/>
        </p:nvSpPr>
        <p:spPr>
          <a:xfrm>
            <a:off x="5303912" y="2708920"/>
            <a:ext cx="864096" cy="288032"/>
          </a:xfrm>
          <a:prstGeom prst="lef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5064943" y="2342609"/>
            <a:ext cx="1404552" cy="369332"/>
          </a:xfrm>
          <a:prstGeom prst="rect">
            <a:avLst/>
          </a:prstGeom>
        </p:spPr>
        <p:txBody>
          <a:bodyPr wrap="none">
            <a:spAutoFit/>
          </a:bodyPr>
          <a:lstStyle/>
          <a:p>
            <a:r>
              <a:rPr lang="en-US" altLang="zh-CN" dirty="0"/>
              <a:t>dependency</a:t>
            </a:r>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622" y="5507140"/>
            <a:ext cx="3333156" cy="1306237"/>
          </a:xfrm>
          <a:prstGeom prst="rect">
            <a:avLst/>
          </a:prstGeom>
        </p:spPr>
      </p:pic>
    </p:spTree>
    <p:extLst>
      <p:ext uri="{BB962C8B-B14F-4D97-AF65-F5344CB8AC3E}">
        <p14:creationId xmlns:p14="http://schemas.microsoft.com/office/powerpoint/2010/main" val="3325851893"/>
      </p:ext>
    </p:extLst>
  </p:cSld>
  <p:clrMapOvr>
    <a:masterClrMapping/>
  </p:clrMapOvr>
  <p:transition spd="slow" advClick="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atin typeface="Times" charset="0"/>
                <a:ea typeface="Times" charset="0"/>
                <a:cs typeface="Times" charset="0"/>
              </a:rPr>
              <a:t>Outline</a:t>
            </a:r>
            <a:endParaRPr lang="zh-CN" altLang="en-US" sz="3000" dirty="0">
              <a:latin typeface="Times" charset="0"/>
              <a:ea typeface="Times" charset="0"/>
              <a:cs typeface="Times" charset="0"/>
            </a:endParaRPr>
          </a:p>
        </p:txBody>
      </p:sp>
      <p:sp>
        <p:nvSpPr>
          <p:cNvPr id="17" name="椭圆 16"/>
          <p:cNvSpPr/>
          <p:nvPr/>
        </p:nvSpPr>
        <p:spPr>
          <a:xfrm>
            <a:off x="2927649"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椭圆 17"/>
          <p:cNvSpPr/>
          <p:nvPr/>
        </p:nvSpPr>
        <p:spPr>
          <a:xfrm>
            <a:off x="4710360" y="3140968"/>
            <a:ext cx="951271" cy="929148"/>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658064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椭圆 19"/>
          <p:cNvSpPr/>
          <p:nvPr/>
        </p:nvSpPr>
        <p:spPr>
          <a:xfrm>
            <a:off x="845092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文本框 20"/>
          <p:cNvSpPr txBox="1"/>
          <p:nvPr/>
        </p:nvSpPr>
        <p:spPr>
          <a:xfrm>
            <a:off x="2642137" y="4519292"/>
            <a:ext cx="1502334" cy="415498"/>
          </a:xfrm>
          <a:prstGeom prst="rect">
            <a:avLst/>
          </a:prstGeom>
          <a:noFill/>
        </p:spPr>
        <p:txBody>
          <a:bodyPr wrap="none" rtlCol="0">
            <a:spAutoFit/>
          </a:bodyPr>
          <a:lstStyle/>
          <a:p>
            <a:r>
              <a:rPr kumimoji="1" lang="en-US" altLang="zh-CN" sz="2100" dirty="0">
                <a:latin typeface="Times" charset="0"/>
                <a:ea typeface="Times" charset="0"/>
                <a:cs typeface="Times" charset="0"/>
              </a:rPr>
              <a:t>Background</a:t>
            </a:r>
            <a:endParaRPr kumimoji="1" lang="zh-CN" altLang="en-US" sz="2100" dirty="0">
              <a:latin typeface="Times" charset="0"/>
              <a:ea typeface="Times" charset="0"/>
              <a:cs typeface="Times" charset="0"/>
            </a:endParaRPr>
          </a:p>
        </p:txBody>
      </p:sp>
      <p:sp>
        <p:nvSpPr>
          <p:cNvPr id="22" name="文本框 21"/>
          <p:cNvSpPr txBox="1"/>
          <p:nvPr/>
        </p:nvSpPr>
        <p:spPr>
          <a:xfrm>
            <a:off x="4727849" y="4519292"/>
            <a:ext cx="947695" cy="415498"/>
          </a:xfrm>
          <a:prstGeom prst="rect">
            <a:avLst/>
          </a:prstGeom>
          <a:noFill/>
        </p:spPr>
        <p:txBody>
          <a:bodyPr wrap="none" rtlCol="0">
            <a:spAutoFit/>
          </a:bodyPr>
          <a:lstStyle/>
          <a:p>
            <a:r>
              <a:rPr kumimoji="1" lang="en-US" altLang="zh-CN" sz="2100">
                <a:latin typeface="Times" charset="0"/>
                <a:ea typeface="Times" charset="0"/>
                <a:cs typeface="Times" charset="0"/>
              </a:rPr>
              <a:t>Design</a:t>
            </a:r>
            <a:endParaRPr kumimoji="1" lang="zh-CN" altLang="en-US" sz="2100" dirty="0">
              <a:latin typeface="Times" charset="0"/>
              <a:ea typeface="Times" charset="0"/>
              <a:cs typeface="Times" charset="0"/>
            </a:endParaRPr>
          </a:p>
        </p:txBody>
      </p:sp>
      <p:sp>
        <p:nvSpPr>
          <p:cNvPr id="23" name="文本框 22"/>
          <p:cNvSpPr txBox="1"/>
          <p:nvPr/>
        </p:nvSpPr>
        <p:spPr>
          <a:xfrm>
            <a:off x="6394313" y="4519292"/>
            <a:ext cx="1354858" cy="415498"/>
          </a:xfrm>
          <a:prstGeom prst="rect">
            <a:avLst/>
          </a:prstGeom>
          <a:noFill/>
        </p:spPr>
        <p:txBody>
          <a:bodyPr wrap="none" rtlCol="0">
            <a:spAutoFit/>
          </a:bodyPr>
          <a:lstStyle/>
          <a:p>
            <a:r>
              <a:rPr kumimoji="1" lang="en-US" altLang="zh-CN" sz="2100" dirty="0">
                <a:latin typeface="Times" charset="0"/>
                <a:ea typeface="Times" charset="0"/>
                <a:cs typeface="Times" charset="0"/>
              </a:rPr>
              <a:t>Evaluation</a:t>
            </a:r>
            <a:endParaRPr kumimoji="1" lang="zh-CN" altLang="en-US" sz="2100" dirty="0">
              <a:latin typeface="Times" charset="0"/>
              <a:ea typeface="Times" charset="0"/>
              <a:cs typeface="Times" charset="0"/>
            </a:endParaRPr>
          </a:p>
        </p:txBody>
      </p:sp>
      <p:sp>
        <p:nvSpPr>
          <p:cNvPr id="24" name="文本框 23"/>
          <p:cNvSpPr txBox="1"/>
          <p:nvPr/>
        </p:nvSpPr>
        <p:spPr>
          <a:xfrm>
            <a:off x="8049070" y="4519292"/>
            <a:ext cx="1754968" cy="415498"/>
          </a:xfrm>
          <a:prstGeom prst="rect">
            <a:avLst/>
          </a:prstGeom>
          <a:noFill/>
        </p:spPr>
        <p:txBody>
          <a:bodyPr wrap="square" rtlCol="0">
            <a:spAutoFit/>
          </a:bodyPr>
          <a:lstStyle/>
          <a:p>
            <a:pPr algn="ctr"/>
            <a:r>
              <a:rPr kumimoji="1" lang="en-US" altLang="zh-CN" sz="2100" dirty="0">
                <a:latin typeface="Times" charset="0"/>
                <a:ea typeface="Times" charset="0"/>
                <a:cs typeface="Times" charset="0"/>
              </a:rPr>
              <a:t>Conclusion</a:t>
            </a:r>
            <a:endParaRPr kumimoji="1" lang="zh-CN" altLang="en-US" sz="2100" dirty="0">
              <a:latin typeface="Times" charset="0"/>
              <a:ea typeface="Times" charset="0"/>
              <a:cs typeface="Times" charset="0"/>
            </a:endParaRPr>
          </a:p>
        </p:txBody>
      </p:sp>
      <p:sp>
        <p:nvSpPr>
          <p:cNvPr id="25" name="Shape 2592"/>
          <p:cNvSpPr/>
          <p:nvPr/>
        </p:nvSpPr>
        <p:spPr>
          <a:xfrm>
            <a:off x="4968059" y="3396048"/>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6" name="Shape 2575"/>
          <p:cNvSpPr/>
          <p:nvPr/>
        </p:nvSpPr>
        <p:spPr>
          <a:xfrm>
            <a:off x="6863633" y="3396047"/>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7" name="Shape 2618"/>
          <p:cNvSpPr/>
          <p:nvPr/>
        </p:nvSpPr>
        <p:spPr>
          <a:xfrm>
            <a:off x="8717078" y="3396027"/>
            <a:ext cx="418952" cy="41901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8" name="Shape 2537"/>
          <p:cNvSpPr/>
          <p:nvPr/>
        </p:nvSpPr>
        <p:spPr>
          <a:xfrm>
            <a:off x="3231876" y="3396047"/>
            <a:ext cx="342812" cy="41899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41</a:t>
            </a:fld>
            <a:endParaRPr kumimoji="1" lang="zh-CN" altLang="en-US"/>
          </a:p>
        </p:txBody>
      </p:sp>
    </p:spTree>
    <p:extLst>
      <p:ext uri="{BB962C8B-B14F-4D97-AF65-F5344CB8AC3E}">
        <p14:creationId xmlns:p14="http://schemas.microsoft.com/office/powerpoint/2010/main" val="944399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Framework of model training</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
        <p:nvSpPr>
          <p:cNvPr id="8" name="文本框 7"/>
          <p:cNvSpPr txBox="1"/>
          <p:nvPr/>
        </p:nvSpPr>
        <p:spPr>
          <a:xfrm>
            <a:off x="3863753" y="625879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Framework of model training</a:t>
            </a:r>
            <a:endParaRPr kumimoji="1" lang="zh-CN" altLang="en-US" sz="1600" i="1" dirty="0">
              <a:latin typeface="Times New Roman" charset="0"/>
              <a:ea typeface="Times New Roman" charset="0"/>
              <a:cs typeface="Times New Roman"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854" y="1844824"/>
            <a:ext cx="3990807" cy="4318258"/>
          </a:xfrm>
          <a:prstGeom prst="rect">
            <a:avLst/>
          </a:prstGeom>
        </p:spPr>
      </p:pic>
    </p:spTree>
    <p:extLst>
      <p:ext uri="{BB962C8B-B14F-4D97-AF65-F5344CB8AC3E}">
        <p14:creationId xmlns:p14="http://schemas.microsoft.com/office/powerpoint/2010/main" val="1790345498"/>
      </p:ext>
    </p:extLst>
  </p:cSld>
  <p:clrMapOvr>
    <a:masterClrMapping/>
  </p:clrMapOvr>
  <p:transition spd="slow"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Framework of model training</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sp>
        <p:nvSpPr>
          <p:cNvPr id="8" name="文本框 7"/>
          <p:cNvSpPr txBox="1"/>
          <p:nvPr/>
        </p:nvSpPr>
        <p:spPr>
          <a:xfrm>
            <a:off x="1775521" y="625879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Framework of model training</a:t>
            </a:r>
            <a:endParaRPr kumimoji="1" lang="zh-CN" altLang="en-US" sz="1600" i="1" dirty="0">
              <a:latin typeface="Times New Roman" charset="0"/>
              <a:ea typeface="Times New Roman" charset="0"/>
              <a:cs typeface="Times New Roman"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844824"/>
            <a:ext cx="3990807" cy="4318258"/>
          </a:xfrm>
          <a:prstGeom prst="rect">
            <a:avLst/>
          </a:prstGeom>
        </p:spPr>
      </p:pic>
      <p:sp>
        <p:nvSpPr>
          <p:cNvPr id="3" name="矩形 2"/>
          <p:cNvSpPr/>
          <p:nvPr/>
        </p:nvSpPr>
        <p:spPr>
          <a:xfrm>
            <a:off x="2279576" y="2780928"/>
            <a:ext cx="2736304"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6096000" y="2420889"/>
            <a:ext cx="3381728" cy="2062103"/>
          </a:xfrm>
          <a:prstGeom prst="rect">
            <a:avLst/>
          </a:prstGeom>
        </p:spPr>
        <p:txBody>
          <a:bodyPr wrap="square">
            <a:spAutoFit/>
          </a:bodyPr>
          <a:lstStyle/>
          <a:p>
            <a:pPr marL="342900" indent="-342900">
              <a:buFont typeface="Arial" charset="0"/>
              <a:buChar char="•"/>
            </a:pPr>
            <a:r>
              <a:rPr kumimoji="1" lang="en-US" altLang="zh-CN" sz="2800" dirty="0">
                <a:solidFill>
                  <a:prstClr val="black"/>
                </a:solidFill>
              </a:rPr>
              <a:t>Sampling strategy:</a:t>
            </a:r>
          </a:p>
          <a:p>
            <a:pPr marL="342900" indent="-342900">
              <a:buFont typeface="Arial" charset="0"/>
              <a:buChar char="•"/>
            </a:pPr>
            <a:endParaRPr kumimoji="1" lang="en-US" altLang="zh-CN" sz="2800" dirty="0">
              <a:solidFill>
                <a:prstClr val="black"/>
              </a:solidFill>
            </a:endParaRPr>
          </a:p>
          <a:p>
            <a:pPr marL="800100" lvl="1" indent="-342900">
              <a:buFont typeface="Arial" charset="0"/>
              <a:buChar char="•"/>
            </a:pPr>
            <a:r>
              <a:rPr kumimoji="1" lang="en-US" altLang="zh-CN" sz="2400" dirty="0">
                <a:solidFill>
                  <a:prstClr val="black"/>
                </a:solidFill>
              </a:rPr>
              <a:t>Machine sampling</a:t>
            </a:r>
          </a:p>
          <a:p>
            <a:pPr marL="800100" lvl="1" indent="-342900">
              <a:buFont typeface="Arial" charset="0"/>
              <a:buChar char="•"/>
            </a:pPr>
            <a:endParaRPr kumimoji="1" lang="en-US" altLang="zh-CN" sz="2400" dirty="0">
              <a:solidFill>
                <a:prstClr val="black"/>
              </a:solidFill>
            </a:endParaRPr>
          </a:p>
          <a:p>
            <a:pPr marL="800100" lvl="1" indent="-342900">
              <a:buFont typeface="Arial" charset="0"/>
              <a:buChar char="•"/>
            </a:pPr>
            <a:r>
              <a:rPr kumimoji="1" lang="en-US" altLang="zh-CN" sz="2400" dirty="0">
                <a:solidFill>
                  <a:prstClr val="black"/>
                </a:solidFill>
              </a:rPr>
              <a:t>Time sampling</a:t>
            </a:r>
            <a:endParaRPr lang="zh-CN" altLang="en-US" sz="2000" dirty="0"/>
          </a:p>
        </p:txBody>
      </p:sp>
    </p:spTree>
    <p:extLst>
      <p:ext uri="{BB962C8B-B14F-4D97-AF65-F5344CB8AC3E}">
        <p14:creationId xmlns:p14="http://schemas.microsoft.com/office/powerpoint/2010/main" val="4236866598"/>
      </p:ext>
    </p:extLst>
  </p:cSld>
  <p:clrMapOvr>
    <a:masterClrMapping/>
  </p:clrMapOvr>
  <p:transition spd="slow" advClick="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Framework of model training</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sp>
        <p:nvSpPr>
          <p:cNvPr id="8" name="文本框 7"/>
          <p:cNvSpPr txBox="1"/>
          <p:nvPr/>
        </p:nvSpPr>
        <p:spPr>
          <a:xfrm>
            <a:off x="1775521" y="625879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Framework of model training</a:t>
            </a:r>
            <a:endParaRPr kumimoji="1" lang="zh-CN" altLang="en-US" sz="1600" i="1" dirty="0">
              <a:latin typeface="Times New Roman" charset="0"/>
              <a:ea typeface="Times New Roman" charset="0"/>
              <a:cs typeface="Times New Roman"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844824"/>
            <a:ext cx="3990807" cy="4318258"/>
          </a:xfrm>
          <a:prstGeom prst="rect">
            <a:avLst/>
          </a:prstGeom>
        </p:spPr>
      </p:pic>
      <p:sp>
        <p:nvSpPr>
          <p:cNvPr id="6" name="矩形 5"/>
          <p:cNvSpPr/>
          <p:nvPr/>
        </p:nvSpPr>
        <p:spPr>
          <a:xfrm>
            <a:off x="2279576" y="3524523"/>
            <a:ext cx="273630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7" name="矩形 6"/>
              <p:cNvSpPr/>
              <p:nvPr/>
            </p:nvSpPr>
            <p:spPr>
              <a:xfrm>
                <a:off x="6107878" y="2535288"/>
                <a:ext cx="3588523" cy="461665"/>
              </a:xfrm>
              <a:prstGeom prst="rect">
                <a:avLst/>
              </a:prstGeom>
            </p:spPr>
            <p:txBody>
              <a:bodyPr wrap="square">
                <a:spAutoFit/>
              </a:bodyPr>
              <a:lstStyle/>
              <a:p>
                <a:pPr lvl="1" algn="ct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𝒙</m:t>
                        </m:r>
                      </m:e>
                      <m:sub>
                        <m:r>
                          <a:rPr kumimoji="1" lang="en-US" altLang="zh-CN" sz="2400" b="1" i="1">
                            <a:latin typeface="Cambria Math" charset="0"/>
                            <a:ea typeface="Times" charset="0"/>
                            <a:cs typeface="Times" charset="0"/>
                          </a:rPr>
                          <m:t>𝒕</m:t>
                        </m:r>
                      </m:sub>
                    </m:sSub>
                  </m:oMath>
                </a14:m>
                <a:r>
                  <a:rPr lang="en-US" altLang="zh-CN" sz="2400" dirty="0">
                    <a:ea typeface="Times" charset="0"/>
                    <a:cs typeface="Times" charset="0"/>
                  </a:rPr>
                  <a:t> sequence</a:t>
                </a:r>
              </a:p>
            </p:txBody>
          </p:sp>
        </mc:Choice>
        <mc:Fallback>
          <p:sp>
            <p:nvSpPr>
              <p:cNvPr id="7" name="矩形 6"/>
              <p:cNvSpPr>
                <a:spLocks noRot="1" noChangeAspect="1" noMove="1" noResize="1" noEditPoints="1" noAdjustHandles="1" noChangeArrowheads="1" noChangeShapeType="1" noTextEdit="1"/>
              </p:cNvSpPr>
              <p:nvPr/>
            </p:nvSpPr>
            <p:spPr>
              <a:xfrm>
                <a:off x="6107878" y="2535288"/>
                <a:ext cx="3588523" cy="461665"/>
              </a:xfrm>
              <a:prstGeom prst="rect">
                <a:avLst/>
              </a:prstGeom>
              <a:blipFill>
                <a:blip r:embed="rId4"/>
                <a:stretch>
                  <a:fillRect t="-10526" b="-23684"/>
                </a:stretch>
              </a:blipFill>
            </p:spPr>
            <p:txBody>
              <a:bodyPr/>
              <a:lstStyle/>
              <a:p>
                <a:r>
                  <a:rPr lang="en-US">
                    <a:noFill/>
                  </a:rPr>
                  <a:t> </a:t>
                </a:r>
              </a:p>
            </p:txBody>
          </p:sp>
        </mc:Fallback>
      </mc:AlternateContent>
      <p:sp>
        <p:nvSpPr>
          <p:cNvPr id="3" name="下箭头 2"/>
          <p:cNvSpPr/>
          <p:nvPr/>
        </p:nvSpPr>
        <p:spPr>
          <a:xfrm>
            <a:off x="8077200" y="3170584"/>
            <a:ext cx="179040" cy="576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9" name="矩形 8"/>
              <p:cNvSpPr/>
              <p:nvPr/>
            </p:nvSpPr>
            <p:spPr>
              <a:xfrm>
                <a:off x="6107878" y="3831432"/>
                <a:ext cx="3588523" cy="461665"/>
              </a:xfrm>
              <a:prstGeom prst="rect">
                <a:avLst/>
              </a:prstGeom>
            </p:spPr>
            <p:txBody>
              <a:bodyPr wrap="square">
                <a:spAutoFit/>
              </a:bodyPr>
              <a:lstStyle/>
              <a:p>
                <a:pPr lvl="1" algn="ct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𝒛</m:t>
                        </m:r>
                      </m:e>
                      <m:sub>
                        <m:r>
                          <a:rPr kumimoji="1" lang="en-US" altLang="zh-CN" sz="2400" b="1" i="1">
                            <a:latin typeface="Cambria Math" charset="0"/>
                            <a:ea typeface="Times" charset="0"/>
                            <a:cs typeface="Times" charset="0"/>
                          </a:rPr>
                          <m:t>𝒕</m:t>
                        </m:r>
                      </m:sub>
                    </m:sSub>
                  </m:oMath>
                </a14:m>
                <a:r>
                  <a:rPr lang="en-US" altLang="zh-CN" sz="2400" dirty="0">
                    <a:ea typeface="Times" charset="0"/>
                    <a:cs typeface="Times" charset="0"/>
                  </a:rPr>
                  <a:t> sequence</a:t>
                </a:r>
              </a:p>
            </p:txBody>
          </p:sp>
        </mc:Choice>
        <mc:Fallback>
          <p:sp>
            <p:nvSpPr>
              <p:cNvPr id="9" name="矩形 8"/>
              <p:cNvSpPr>
                <a:spLocks noRot="1" noChangeAspect="1" noMove="1" noResize="1" noEditPoints="1" noAdjustHandles="1" noChangeArrowheads="1" noChangeShapeType="1" noTextEdit="1"/>
              </p:cNvSpPr>
              <p:nvPr/>
            </p:nvSpPr>
            <p:spPr>
              <a:xfrm>
                <a:off x="6107878" y="3831432"/>
                <a:ext cx="3588523" cy="461665"/>
              </a:xfrm>
              <a:prstGeom prst="rect">
                <a:avLst/>
              </a:prstGeom>
              <a:blipFill>
                <a:blip r:embed="rId5"/>
                <a:stretch>
                  <a:fillRect t="-10811" b="-27027"/>
                </a:stretch>
              </a:blipFill>
            </p:spPr>
            <p:txBody>
              <a:bodyPr/>
              <a:lstStyle/>
              <a:p>
                <a:r>
                  <a:rPr lang="en-US">
                    <a:noFill/>
                  </a:rPr>
                  <a:t> </a:t>
                </a:r>
              </a:p>
            </p:txBody>
          </p:sp>
        </mc:Fallback>
      </mc:AlternateContent>
      <p:sp>
        <p:nvSpPr>
          <p:cNvPr id="10" name="下箭头 9"/>
          <p:cNvSpPr/>
          <p:nvPr/>
        </p:nvSpPr>
        <p:spPr>
          <a:xfrm>
            <a:off x="8077200" y="4437176"/>
            <a:ext cx="179040" cy="576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11" name="矩形 10"/>
              <p:cNvSpPr/>
              <p:nvPr/>
            </p:nvSpPr>
            <p:spPr>
              <a:xfrm>
                <a:off x="6168009" y="4974502"/>
                <a:ext cx="3588523" cy="461665"/>
              </a:xfrm>
              <a:prstGeom prst="rect">
                <a:avLst/>
              </a:prstGeom>
            </p:spPr>
            <p:txBody>
              <a:bodyPr wrap="square">
                <a:spAutoFit/>
              </a:bodyPr>
              <a:lstStyle/>
              <a:p>
                <a:pPr lvl="1" algn="ct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𝒛</m:t>
                        </m:r>
                      </m:e>
                      <m:sub>
                        <m:r>
                          <a:rPr kumimoji="1" lang="en-US" altLang="zh-CN" sz="2400" b="1" i="1">
                            <a:latin typeface="Cambria Math" charset="0"/>
                            <a:ea typeface="Times" charset="0"/>
                            <a:cs typeface="Times" charset="0"/>
                          </a:rPr>
                          <m:t>𝒕</m:t>
                        </m:r>
                      </m:sub>
                    </m:sSub>
                  </m:oMath>
                </a14:m>
                <a:r>
                  <a:rPr lang="en-US" altLang="zh-CN" sz="2400" dirty="0">
                    <a:ea typeface="Times" charset="0"/>
                    <a:cs typeface="Times" charset="0"/>
                  </a:rPr>
                  <a:t> distribution</a:t>
                </a:r>
              </a:p>
            </p:txBody>
          </p:sp>
        </mc:Choice>
        <mc:Fallback>
          <p:sp>
            <p:nvSpPr>
              <p:cNvPr id="11" name="矩形 10"/>
              <p:cNvSpPr>
                <a:spLocks noRot="1" noChangeAspect="1" noMove="1" noResize="1" noEditPoints="1" noAdjustHandles="1" noChangeArrowheads="1" noChangeShapeType="1" noTextEdit="1"/>
              </p:cNvSpPr>
              <p:nvPr/>
            </p:nvSpPr>
            <p:spPr>
              <a:xfrm>
                <a:off x="6168009" y="4974502"/>
                <a:ext cx="3588523" cy="461665"/>
              </a:xfrm>
              <a:prstGeom prst="rect">
                <a:avLst/>
              </a:prstGeom>
              <a:blipFill>
                <a:blip r:embed="rId6"/>
                <a:stretch>
                  <a:fillRect t="-10526" b="-26316"/>
                </a:stretch>
              </a:blipFill>
            </p:spPr>
            <p:txBody>
              <a:bodyPr/>
              <a:lstStyle/>
              <a:p>
                <a:r>
                  <a:rPr lang="en-US">
                    <a:noFill/>
                  </a:rPr>
                  <a:t> </a:t>
                </a:r>
              </a:p>
            </p:txBody>
          </p:sp>
        </mc:Fallback>
      </mc:AlternateContent>
    </p:spTree>
    <p:extLst>
      <p:ext uri="{BB962C8B-B14F-4D97-AF65-F5344CB8AC3E}">
        <p14:creationId xmlns:p14="http://schemas.microsoft.com/office/powerpoint/2010/main" val="330931393"/>
      </p:ext>
    </p:extLst>
  </p:cSld>
  <p:clrMapOvr>
    <a:masterClrMapping/>
  </p:clrMapOvr>
  <p:transition spd="slow" advClick="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Framework of model training</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
        <p:nvSpPr>
          <p:cNvPr id="8" name="文本框 7"/>
          <p:cNvSpPr txBox="1"/>
          <p:nvPr/>
        </p:nvSpPr>
        <p:spPr>
          <a:xfrm>
            <a:off x="1775521" y="625879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Framework of model training</a:t>
            </a:r>
            <a:endParaRPr kumimoji="1" lang="zh-CN" altLang="en-US" sz="1600" i="1" dirty="0">
              <a:latin typeface="Times New Roman" charset="0"/>
              <a:ea typeface="Times New Roman" charset="0"/>
              <a:cs typeface="Times New Roman"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844824"/>
            <a:ext cx="3990807" cy="4318258"/>
          </a:xfrm>
          <a:prstGeom prst="rect">
            <a:avLst/>
          </a:prstGeom>
        </p:spPr>
      </p:pic>
      <p:sp>
        <p:nvSpPr>
          <p:cNvPr id="6" name="矩形 5"/>
          <p:cNvSpPr/>
          <p:nvPr/>
        </p:nvSpPr>
        <p:spPr>
          <a:xfrm>
            <a:off x="2279576" y="4149080"/>
            <a:ext cx="27363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13" name="矩形 12"/>
              <p:cNvSpPr/>
              <p:nvPr/>
            </p:nvSpPr>
            <p:spPr>
              <a:xfrm>
                <a:off x="6096001" y="2420889"/>
                <a:ext cx="3588523" cy="461665"/>
              </a:xfrm>
              <a:prstGeom prst="rect">
                <a:avLst/>
              </a:prstGeom>
            </p:spPr>
            <p:txBody>
              <a:bodyPr wrap="square">
                <a:spAutoFit/>
              </a:bodyPr>
              <a:lstStyle/>
              <a:p>
                <a:pPr lvl="1" algn="ct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𝒛</m:t>
                        </m:r>
                      </m:e>
                      <m:sub>
                        <m:r>
                          <a:rPr kumimoji="1" lang="en-US" altLang="zh-CN" sz="2400" b="1" i="1">
                            <a:latin typeface="Cambria Math" charset="0"/>
                            <a:ea typeface="Times" charset="0"/>
                            <a:cs typeface="Times" charset="0"/>
                          </a:rPr>
                          <m:t>𝒕</m:t>
                        </m:r>
                      </m:sub>
                    </m:sSub>
                  </m:oMath>
                </a14:m>
                <a:r>
                  <a:rPr lang="en-US" altLang="zh-CN" sz="2400" dirty="0">
                    <a:ea typeface="Times" charset="0"/>
                    <a:cs typeface="Times" charset="0"/>
                  </a:rPr>
                  <a:t> distribution</a:t>
                </a:r>
              </a:p>
            </p:txBody>
          </p:sp>
        </mc:Choice>
        <mc:Fallback>
          <p:sp>
            <p:nvSpPr>
              <p:cNvPr id="13" name="矩形 12"/>
              <p:cNvSpPr>
                <a:spLocks noRot="1" noChangeAspect="1" noMove="1" noResize="1" noEditPoints="1" noAdjustHandles="1" noChangeArrowheads="1" noChangeShapeType="1" noTextEdit="1"/>
              </p:cNvSpPr>
              <p:nvPr/>
            </p:nvSpPr>
            <p:spPr>
              <a:xfrm>
                <a:off x="6096001" y="2420889"/>
                <a:ext cx="3588523" cy="461665"/>
              </a:xfrm>
              <a:prstGeom prst="rect">
                <a:avLst/>
              </a:prstGeom>
              <a:blipFill>
                <a:blip r:embed="rId4"/>
                <a:stretch>
                  <a:fillRect t="-10526" b="-26316"/>
                </a:stretch>
              </a:blipFill>
            </p:spPr>
            <p:txBody>
              <a:bodyPr/>
              <a:lstStyle/>
              <a:p>
                <a:r>
                  <a:rPr lang="en-US">
                    <a:noFill/>
                  </a:rPr>
                  <a:t> </a:t>
                </a:r>
              </a:p>
            </p:txBody>
          </p:sp>
        </mc:Fallback>
      </mc:AlternateContent>
      <p:sp>
        <p:nvSpPr>
          <p:cNvPr id="14" name="下箭头 13"/>
          <p:cNvSpPr/>
          <p:nvPr/>
        </p:nvSpPr>
        <p:spPr>
          <a:xfrm>
            <a:off x="8065323" y="3056185"/>
            <a:ext cx="179040" cy="576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6096001" y="3717033"/>
            <a:ext cx="3588523" cy="461665"/>
          </a:xfrm>
          <a:prstGeom prst="rect">
            <a:avLst/>
          </a:prstGeom>
        </p:spPr>
        <p:txBody>
          <a:bodyPr wrap="square">
            <a:spAutoFit/>
          </a:bodyPr>
          <a:lstStyle/>
          <a:p>
            <a:pPr lvl="1" algn="ctr"/>
            <a:r>
              <a:rPr lang="en-US" altLang="zh-CN" sz="2400" dirty="0">
                <a:ea typeface="Times" charset="0"/>
                <a:cs typeface="Times" charset="0"/>
              </a:rPr>
              <a:t>distance matrix</a:t>
            </a:r>
          </a:p>
        </p:txBody>
      </p:sp>
      <p:sp>
        <p:nvSpPr>
          <p:cNvPr id="16" name="下箭头 15"/>
          <p:cNvSpPr/>
          <p:nvPr/>
        </p:nvSpPr>
        <p:spPr>
          <a:xfrm>
            <a:off x="8065323" y="4322777"/>
            <a:ext cx="179040" cy="576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6156132" y="4860103"/>
            <a:ext cx="3588523" cy="461665"/>
          </a:xfrm>
          <a:prstGeom prst="rect">
            <a:avLst/>
          </a:prstGeom>
        </p:spPr>
        <p:txBody>
          <a:bodyPr wrap="square">
            <a:spAutoFit/>
          </a:bodyPr>
          <a:lstStyle/>
          <a:p>
            <a:pPr lvl="1" algn="ctr"/>
            <a:r>
              <a:rPr lang="en-US" altLang="zh-CN" sz="2400" dirty="0">
                <a:ea typeface="Times" charset="0"/>
                <a:cs typeface="Times" charset="0"/>
              </a:rPr>
              <a:t>clustering results</a:t>
            </a:r>
          </a:p>
        </p:txBody>
      </p:sp>
      <p:sp>
        <p:nvSpPr>
          <p:cNvPr id="3" name="矩形 2"/>
          <p:cNvSpPr/>
          <p:nvPr/>
        </p:nvSpPr>
        <p:spPr>
          <a:xfrm>
            <a:off x="8375779" y="3120611"/>
            <a:ext cx="2167581" cy="369332"/>
          </a:xfrm>
          <a:prstGeom prst="rect">
            <a:avLst/>
          </a:prstGeom>
        </p:spPr>
        <p:txBody>
          <a:bodyPr wrap="none">
            <a:spAutoFit/>
          </a:bodyPr>
          <a:lstStyle/>
          <a:p>
            <a:r>
              <a:rPr lang="en-US" altLang="zh-CN" kern="0" dirty="0">
                <a:solidFill>
                  <a:srgbClr val="000000"/>
                </a:solidFill>
                <a:latin typeface="Times" charset="0"/>
                <a:ea typeface="DengXian" charset="-122"/>
                <a:cs typeface="Times" charset="0"/>
              </a:rPr>
              <a:t>Wasserstein distance</a:t>
            </a:r>
            <a:r>
              <a:rPr lang="zh-CN" altLang="zh-CN" dirty="0"/>
              <a:t> </a:t>
            </a:r>
            <a:endParaRPr lang="zh-CN" altLang="en-US" dirty="0"/>
          </a:p>
        </p:txBody>
      </p:sp>
      <p:sp>
        <p:nvSpPr>
          <p:cNvPr id="18" name="矩形 17"/>
          <p:cNvSpPr/>
          <p:nvPr/>
        </p:nvSpPr>
        <p:spPr>
          <a:xfrm>
            <a:off x="8375778" y="4324454"/>
            <a:ext cx="1627369" cy="369332"/>
          </a:xfrm>
          <a:prstGeom prst="rect">
            <a:avLst/>
          </a:prstGeom>
        </p:spPr>
        <p:txBody>
          <a:bodyPr wrap="none">
            <a:spAutoFit/>
          </a:bodyPr>
          <a:lstStyle/>
          <a:p>
            <a:r>
              <a:rPr lang="en-US" altLang="zh-CN" kern="0" dirty="0">
                <a:solidFill>
                  <a:srgbClr val="000000"/>
                </a:solidFill>
                <a:latin typeface="Times" charset="0"/>
                <a:ea typeface="DengXian" charset="-122"/>
                <a:cs typeface="Times" charset="0"/>
              </a:rPr>
              <a:t>HAC algorithm</a:t>
            </a:r>
            <a:endParaRPr lang="zh-CN" altLang="en-US" dirty="0"/>
          </a:p>
        </p:txBody>
      </p:sp>
    </p:spTree>
    <p:extLst>
      <p:ext uri="{BB962C8B-B14F-4D97-AF65-F5344CB8AC3E}">
        <p14:creationId xmlns:p14="http://schemas.microsoft.com/office/powerpoint/2010/main" val="608529698"/>
      </p:ext>
    </p:extLst>
  </p:cSld>
  <p:clrMapOvr>
    <a:masterClrMapping/>
  </p:clrMapOvr>
  <p:transition spd="slow" advClick="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Framework of model training</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sp>
        <p:nvSpPr>
          <p:cNvPr id="8" name="文本框 7"/>
          <p:cNvSpPr txBox="1"/>
          <p:nvPr/>
        </p:nvSpPr>
        <p:spPr>
          <a:xfrm>
            <a:off x="1775521" y="625879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Framework of model training</a:t>
            </a:r>
            <a:endParaRPr kumimoji="1" lang="zh-CN" altLang="en-US" sz="1600" i="1" dirty="0">
              <a:latin typeface="Times New Roman" charset="0"/>
              <a:ea typeface="Times New Roman" charset="0"/>
              <a:cs typeface="Times New Roman"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844824"/>
            <a:ext cx="3990807" cy="4318258"/>
          </a:xfrm>
          <a:prstGeom prst="rect">
            <a:avLst/>
          </a:prstGeom>
        </p:spPr>
      </p:pic>
      <p:sp>
        <p:nvSpPr>
          <p:cNvPr id="6" name="矩形 5"/>
          <p:cNvSpPr/>
          <p:nvPr/>
        </p:nvSpPr>
        <p:spPr>
          <a:xfrm>
            <a:off x="2279576" y="4725144"/>
            <a:ext cx="2736304"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4564608"/>
            <a:ext cx="3759200" cy="1473200"/>
          </a:xfrm>
          <a:prstGeom prst="rect">
            <a:avLst/>
          </a:prstGeom>
        </p:spPr>
      </p:pic>
      <p:sp>
        <p:nvSpPr>
          <p:cNvPr id="9" name="矩形 8"/>
          <p:cNvSpPr/>
          <p:nvPr/>
        </p:nvSpPr>
        <p:spPr>
          <a:xfrm>
            <a:off x="6096000" y="2348881"/>
            <a:ext cx="4114800" cy="2062103"/>
          </a:xfrm>
          <a:prstGeom prst="rect">
            <a:avLst/>
          </a:prstGeom>
        </p:spPr>
        <p:txBody>
          <a:bodyPr wrap="square">
            <a:spAutoFit/>
          </a:bodyPr>
          <a:lstStyle/>
          <a:p>
            <a:pPr marL="342900" indent="-342900">
              <a:buFont typeface="Arial" charset="0"/>
              <a:buChar char="•"/>
            </a:pPr>
            <a:r>
              <a:rPr kumimoji="1" lang="en-US" altLang="zh-CN" sz="2800" dirty="0">
                <a:solidFill>
                  <a:prstClr val="black"/>
                </a:solidFill>
              </a:rPr>
              <a:t>Fine-tuning strategy:</a:t>
            </a:r>
          </a:p>
          <a:p>
            <a:pPr marL="342900" indent="-342900">
              <a:buFont typeface="Arial" charset="0"/>
              <a:buChar char="•"/>
            </a:pPr>
            <a:endParaRPr kumimoji="1" lang="en-US" altLang="zh-CN" sz="2800" dirty="0">
              <a:solidFill>
                <a:prstClr val="black"/>
              </a:solidFill>
            </a:endParaRPr>
          </a:p>
          <a:p>
            <a:pPr marL="800100" lvl="1" indent="-342900">
              <a:buFont typeface="Arial" charset="0"/>
              <a:buChar char="•"/>
            </a:pPr>
            <a:r>
              <a:rPr kumimoji="1" lang="en-US" altLang="zh-CN" sz="2400" dirty="0">
                <a:solidFill>
                  <a:prstClr val="black"/>
                </a:solidFill>
              </a:rPr>
              <a:t>RNN: fixed</a:t>
            </a:r>
          </a:p>
          <a:p>
            <a:pPr marL="800100" lvl="1" indent="-342900">
              <a:buFont typeface="Arial" charset="0"/>
              <a:buChar char="•"/>
            </a:pPr>
            <a:endParaRPr kumimoji="1" lang="en-US" altLang="zh-CN" sz="2400" dirty="0">
              <a:solidFill>
                <a:prstClr val="black"/>
              </a:solidFill>
            </a:endParaRPr>
          </a:p>
          <a:p>
            <a:pPr marL="800100" lvl="1" indent="-342900">
              <a:buFont typeface="Arial" charset="0"/>
              <a:buChar char="•"/>
            </a:pPr>
            <a:r>
              <a:rPr kumimoji="1" lang="en-US" altLang="zh-CN" sz="2400" dirty="0">
                <a:solidFill>
                  <a:prstClr val="black"/>
                </a:solidFill>
              </a:rPr>
              <a:t>Dense layers: tuned</a:t>
            </a:r>
            <a:endParaRPr lang="zh-CN" altLang="en-US" sz="2000" dirty="0"/>
          </a:p>
        </p:txBody>
      </p:sp>
    </p:spTree>
    <p:extLst>
      <p:ext uri="{BB962C8B-B14F-4D97-AF65-F5344CB8AC3E}">
        <p14:creationId xmlns:p14="http://schemas.microsoft.com/office/powerpoint/2010/main" val="787904758"/>
      </p:ext>
    </p:extLst>
  </p:cSld>
  <p:clrMapOvr>
    <a:masterClrMapping/>
  </p:clrMapOvr>
  <p:transition spd="slow"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System architecture </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47</a:t>
            </a:fld>
            <a:endParaRPr lang="zh-CN" altLang="en-US" dirty="0"/>
          </a:p>
        </p:txBody>
      </p:sp>
      <p:sp>
        <p:nvSpPr>
          <p:cNvPr id="8" name="文本框 7"/>
          <p:cNvSpPr txBox="1"/>
          <p:nvPr/>
        </p:nvSpPr>
        <p:spPr>
          <a:xfrm>
            <a:off x="1991545" y="5178678"/>
            <a:ext cx="3975231" cy="338554"/>
          </a:xfrm>
          <a:prstGeom prst="rect">
            <a:avLst/>
          </a:prstGeom>
          <a:noFill/>
        </p:spPr>
        <p:txBody>
          <a:bodyPr wrap="square" rtlCol="0">
            <a:spAutoFit/>
          </a:bodyPr>
          <a:lstStyle/>
          <a:p>
            <a:pPr algn="ctr"/>
            <a:r>
              <a:rPr kumimoji="1" lang="en-US" altLang="zh-CN" sz="1600" dirty="0">
                <a:latin typeface="Times New Roman" charset="0"/>
                <a:ea typeface="Times New Roman" charset="0"/>
                <a:cs typeface="Times New Roman" charset="0"/>
              </a:rPr>
              <a:t>System architecture </a:t>
            </a:r>
            <a:endParaRPr kumimoji="1" lang="zh-CN" altLang="en-US" sz="1600" i="1" dirty="0">
              <a:latin typeface="Times New Roman" charset="0"/>
              <a:ea typeface="Times New Roman" charset="0"/>
              <a:cs typeface="Times New Roman"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489" y="2708920"/>
            <a:ext cx="4796033" cy="2277740"/>
          </a:xfrm>
          <a:prstGeom prst="rect">
            <a:avLst/>
          </a:prstGeom>
        </p:spPr>
      </p:pic>
      <p:sp>
        <p:nvSpPr>
          <p:cNvPr id="9" name="矩形 8"/>
          <p:cNvSpPr/>
          <p:nvPr/>
        </p:nvSpPr>
        <p:spPr>
          <a:xfrm>
            <a:off x="6600056" y="2492896"/>
            <a:ext cx="3852936" cy="2308324"/>
          </a:xfrm>
          <a:prstGeom prst="rect">
            <a:avLst/>
          </a:prstGeom>
        </p:spPr>
        <p:txBody>
          <a:bodyPr wrap="square">
            <a:spAutoFit/>
          </a:bodyPr>
          <a:lstStyle/>
          <a:p>
            <a:pPr marL="342900" indent="-342900">
              <a:buAutoNum type="arabicPeriod"/>
            </a:pPr>
            <a:r>
              <a:rPr lang="en-US" altLang="zh-CN" sz="2400" dirty="0">
                <a:ea typeface="Times" charset="0"/>
                <a:cs typeface="Times" charset="0"/>
              </a:rPr>
              <a:t>Data preprocessing</a:t>
            </a:r>
          </a:p>
          <a:p>
            <a:pPr marL="342900" indent="-342900">
              <a:buAutoNum type="arabicPeriod"/>
            </a:pPr>
            <a:endParaRPr lang="en-US" altLang="zh-CN" sz="2400" dirty="0">
              <a:ea typeface="Times" charset="0"/>
              <a:cs typeface="Times" charset="0"/>
            </a:endParaRPr>
          </a:p>
          <a:p>
            <a:pPr marL="342900" indent="-342900">
              <a:buFont typeface="+mj-lt"/>
              <a:buAutoNum type="arabicPeriod"/>
            </a:pPr>
            <a:r>
              <a:rPr lang="en-US" altLang="zh-CN" sz="2400" dirty="0">
                <a:ea typeface="Times" charset="0"/>
                <a:cs typeface="Times" charset="0"/>
              </a:rPr>
              <a:t>Offline model training</a:t>
            </a:r>
          </a:p>
          <a:p>
            <a:pPr marL="342900" indent="-342900">
              <a:buFont typeface="+mj-lt"/>
              <a:buAutoNum type="arabicPeriod"/>
            </a:pPr>
            <a:endParaRPr lang="en-US" altLang="zh-CN" sz="2400" dirty="0">
              <a:ea typeface="Times" charset="0"/>
              <a:cs typeface="Times" charset="0"/>
            </a:endParaRPr>
          </a:p>
          <a:p>
            <a:pPr marL="342900" indent="-342900">
              <a:buFont typeface="+mj-lt"/>
              <a:buAutoNum type="arabicPeriod"/>
            </a:pPr>
            <a:r>
              <a:rPr lang="en-US" altLang="zh-CN" sz="2400" dirty="0">
                <a:ea typeface="Times" charset="0"/>
                <a:cs typeface="Times" charset="0"/>
              </a:rPr>
              <a:t>Online anomaly detection</a:t>
            </a:r>
          </a:p>
        </p:txBody>
      </p:sp>
    </p:spTree>
    <p:extLst>
      <p:ext uri="{BB962C8B-B14F-4D97-AF65-F5344CB8AC3E}">
        <p14:creationId xmlns:p14="http://schemas.microsoft.com/office/powerpoint/2010/main" val="2981760312"/>
      </p:ext>
    </p:extLst>
  </p:cSld>
  <p:clrMapOvr>
    <a:masterClrMapping/>
  </p:clrMapOvr>
  <p:transition spd="slow" advClick="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Labeling tools</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48</a:t>
            </a:fld>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5" y="1636170"/>
            <a:ext cx="7220811" cy="4672875"/>
          </a:xfrm>
          <a:prstGeom prst="rect">
            <a:avLst/>
          </a:prstGeom>
        </p:spPr>
      </p:pic>
      <p:sp>
        <p:nvSpPr>
          <p:cNvPr id="7" name="矩形 6"/>
          <p:cNvSpPr/>
          <p:nvPr/>
        </p:nvSpPr>
        <p:spPr>
          <a:xfrm>
            <a:off x="4511824" y="6402814"/>
            <a:ext cx="2940228" cy="338554"/>
          </a:xfrm>
          <a:prstGeom prst="rect">
            <a:avLst/>
          </a:prstGeom>
        </p:spPr>
        <p:txBody>
          <a:bodyPr wrap="none">
            <a:spAutoFit/>
          </a:bodyPr>
          <a:lstStyle/>
          <a:p>
            <a:r>
              <a:rPr lang="en-US" altLang="zh-CN" sz="1600" dirty="0">
                <a:latin typeface="NimbusRomNo9L" charset="0"/>
              </a:rPr>
              <a:t>The interface of the labeling tool </a:t>
            </a:r>
            <a:endParaRPr lang="en-US" altLang="zh-CN" sz="1600" dirty="0"/>
          </a:p>
        </p:txBody>
      </p:sp>
      <p:sp>
        <p:nvSpPr>
          <p:cNvPr id="8" name="矩形 7"/>
          <p:cNvSpPr/>
          <p:nvPr/>
        </p:nvSpPr>
        <p:spPr>
          <a:xfrm>
            <a:off x="8832305" y="1844824"/>
            <a:ext cx="740091" cy="4032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543511800"/>
      </p:ext>
    </p:extLst>
  </p:cSld>
  <p:clrMapOvr>
    <a:masterClrMapping/>
  </p:clrMapOvr>
  <p:transition spd="slow" advClick="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atin typeface="Times" charset="0"/>
                <a:ea typeface="Times" charset="0"/>
                <a:cs typeface="Times" charset="0"/>
              </a:rPr>
              <a:t>Outline</a:t>
            </a:r>
            <a:endParaRPr lang="zh-CN" altLang="en-US" sz="3000" dirty="0">
              <a:latin typeface="Times" charset="0"/>
              <a:ea typeface="Times" charset="0"/>
              <a:cs typeface="Times" charset="0"/>
            </a:endParaRPr>
          </a:p>
        </p:txBody>
      </p:sp>
      <p:sp>
        <p:nvSpPr>
          <p:cNvPr id="17" name="椭圆 16"/>
          <p:cNvSpPr/>
          <p:nvPr/>
        </p:nvSpPr>
        <p:spPr>
          <a:xfrm>
            <a:off x="2927649"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椭圆 17"/>
          <p:cNvSpPr/>
          <p:nvPr/>
        </p:nvSpPr>
        <p:spPr>
          <a:xfrm>
            <a:off x="471036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6580640" y="3140968"/>
            <a:ext cx="951271" cy="929148"/>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椭圆 19"/>
          <p:cNvSpPr/>
          <p:nvPr/>
        </p:nvSpPr>
        <p:spPr>
          <a:xfrm>
            <a:off x="845092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文本框 20"/>
          <p:cNvSpPr txBox="1"/>
          <p:nvPr/>
        </p:nvSpPr>
        <p:spPr>
          <a:xfrm>
            <a:off x="2642137" y="4519292"/>
            <a:ext cx="1502334" cy="415498"/>
          </a:xfrm>
          <a:prstGeom prst="rect">
            <a:avLst/>
          </a:prstGeom>
          <a:noFill/>
        </p:spPr>
        <p:txBody>
          <a:bodyPr wrap="none" rtlCol="0">
            <a:spAutoFit/>
          </a:bodyPr>
          <a:lstStyle/>
          <a:p>
            <a:r>
              <a:rPr kumimoji="1" lang="en-US" altLang="zh-CN" sz="2100" dirty="0">
                <a:latin typeface="Times" charset="0"/>
                <a:ea typeface="Times" charset="0"/>
                <a:cs typeface="Times" charset="0"/>
              </a:rPr>
              <a:t>Background</a:t>
            </a:r>
            <a:endParaRPr kumimoji="1" lang="zh-CN" altLang="en-US" sz="2100" dirty="0">
              <a:latin typeface="Times" charset="0"/>
              <a:ea typeface="Times" charset="0"/>
              <a:cs typeface="Times" charset="0"/>
            </a:endParaRPr>
          </a:p>
        </p:txBody>
      </p:sp>
      <p:sp>
        <p:nvSpPr>
          <p:cNvPr id="22" name="文本框 21"/>
          <p:cNvSpPr txBox="1"/>
          <p:nvPr/>
        </p:nvSpPr>
        <p:spPr>
          <a:xfrm>
            <a:off x="4727849" y="4519292"/>
            <a:ext cx="947695" cy="415498"/>
          </a:xfrm>
          <a:prstGeom prst="rect">
            <a:avLst/>
          </a:prstGeom>
          <a:noFill/>
        </p:spPr>
        <p:txBody>
          <a:bodyPr wrap="none" rtlCol="0">
            <a:spAutoFit/>
          </a:bodyPr>
          <a:lstStyle/>
          <a:p>
            <a:r>
              <a:rPr kumimoji="1" lang="en-US" altLang="zh-CN" sz="2100">
                <a:latin typeface="Times" charset="0"/>
                <a:ea typeface="Times" charset="0"/>
                <a:cs typeface="Times" charset="0"/>
              </a:rPr>
              <a:t>Design</a:t>
            </a:r>
            <a:endParaRPr kumimoji="1" lang="zh-CN" altLang="en-US" sz="2100" dirty="0">
              <a:latin typeface="Times" charset="0"/>
              <a:ea typeface="Times" charset="0"/>
              <a:cs typeface="Times" charset="0"/>
            </a:endParaRPr>
          </a:p>
        </p:txBody>
      </p:sp>
      <p:sp>
        <p:nvSpPr>
          <p:cNvPr id="23" name="文本框 22"/>
          <p:cNvSpPr txBox="1"/>
          <p:nvPr/>
        </p:nvSpPr>
        <p:spPr>
          <a:xfrm>
            <a:off x="6394313" y="4519292"/>
            <a:ext cx="1354858" cy="415498"/>
          </a:xfrm>
          <a:prstGeom prst="rect">
            <a:avLst/>
          </a:prstGeom>
          <a:noFill/>
        </p:spPr>
        <p:txBody>
          <a:bodyPr wrap="none" rtlCol="0">
            <a:spAutoFit/>
          </a:bodyPr>
          <a:lstStyle/>
          <a:p>
            <a:r>
              <a:rPr kumimoji="1" lang="en-US" altLang="zh-CN" sz="2100" dirty="0">
                <a:latin typeface="Times" charset="0"/>
                <a:ea typeface="Times" charset="0"/>
                <a:cs typeface="Times" charset="0"/>
              </a:rPr>
              <a:t>Evaluation</a:t>
            </a:r>
            <a:endParaRPr kumimoji="1" lang="zh-CN" altLang="en-US" sz="2100" dirty="0">
              <a:latin typeface="Times" charset="0"/>
              <a:ea typeface="Times" charset="0"/>
              <a:cs typeface="Times" charset="0"/>
            </a:endParaRPr>
          </a:p>
        </p:txBody>
      </p:sp>
      <p:sp>
        <p:nvSpPr>
          <p:cNvPr id="24" name="文本框 23"/>
          <p:cNvSpPr txBox="1"/>
          <p:nvPr/>
        </p:nvSpPr>
        <p:spPr>
          <a:xfrm>
            <a:off x="8049070" y="4519292"/>
            <a:ext cx="1754968" cy="415498"/>
          </a:xfrm>
          <a:prstGeom prst="rect">
            <a:avLst/>
          </a:prstGeom>
          <a:noFill/>
        </p:spPr>
        <p:txBody>
          <a:bodyPr wrap="square" rtlCol="0">
            <a:spAutoFit/>
          </a:bodyPr>
          <a:lstStyle/>
          <a:p>
            <a:pPr algn="ctr"/>
            <a:r>
              <a:rPr kumimoji="1" lang="en-US" altLang="zh-CN" sz="2100" dirty="0">
                <a:latin typeface="Times" charset="0"/>
                <a:ea typeface="Times" charset="0"/>
                <a:cs typeface="Times" charset="0"/>
              </a:rPr>
              <a:t>Conclusion</a:t>
            </a:r>
            <a:endParaRPr kumimoji="1" lang="zh-CN" altLang="en-US" sz="2100" dirty="0">
              <a:latin typeface="Times" charset="0"/>
              <a:ea typeface="Times" charset="0"/>
              <a:cs typeface="Times" charset="0"/>
            </a:endParaRPr>
          </a:p>
        </p:txBody>
      </p:sp>
      <p:sp>
        <p:nvSpPr>
          <p:cNvPr id="25" name="Shape 2592"/>
          <p:cNvSpPr/>
          <p:nvPr/>
        </p:nvSpPr>
        <p:spPr>
          <a:xfrm>
            <a:off x="4968059" y="3396048"/>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6" name="Shape 2575"/>
          <p:cNvSpPr/>
          <p:nvPr/>
        </p:nvSpPr>
        <p:spPr>
          <a:xfrm>
            <a:off x="6863633" y="3396047"/>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7" name="Shape 2618"/>
          <p:cNvSpPr/>
          <p:nvPr/>
        </p:nvSpPr>
        <p:spPr>
          <a:xfrm>
            <a:off x="8717078" y="3396027"/>
            <a:ext cx="418952" cy="41901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8" name="Shape 2537"/>
          <p:cNvSpPr/>
          <p:nvPr/>
        </p:nvSpPr>
        <p:spPr>
          <a:xfrm>
            <a:off x="3231876" y="3396047"/>
            <a:ext cx="342812" cy="41899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49</a:t>
            </a:fld>
            <a:endParaRPr kumimoji="1" lang="zh-CN" altLang="en-US"/>
          </a:p>
        </p:txBody>
      </p:sp>
    </p:spTree>
    <p:extLst>
      <p:ext uri="{BB962C8B-B14F-4D97-AF65-F5344CB8AC3E}">
        <p14:creationId xmlns:p14="http://schemas.microsoft.com/office/powerpoint/2010/main" val="3425793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文本框 114"/>
          <p:cNvSpPr txBox="1"/>
          <p:nvPr/>
        </p:nvSpPr>
        <p:spPr>
          <a:xfrm>
            <a:off x="757081" y="2612238"/>
            <a:ext cx="1200970" cy="461665"/>
          </a:xfrm>
          <a:prstGeom prst="rect">
            <a:avLst/>
          </a:prstGeom>
          <a:noFill/>
        </p:spPr>
        <p:txBody>
          <a:bodyPr wrap="none" rtlCol="0">
            <a:spAutoFit/>
          </a:bodyPr>
          <a:lstStyle/>
          <a:p>
            <a:r>
              <a:rPr lang="en-US" altLang="zh-CN" sz="2400" b="1" dirty="0">
                <a:solidFill>
                  <a:srgbClr val="7F7F7F"/>
                </a:solidFill>
              </a:rPr>
              <a:t>Entities</a:t>
            </a:r>
            <a:endParaRPr lang="zh-CN" altLang="en-US" sz="2400" b="1" dirty="0">
              <a:solidFill>
                <a:srgbClr val="7F7F7F"/>
              </a:solidFill>
            </a:endParaRPr>
          </a:p>
        </p:txBody>
      </p:sp>
      <p:sp>
        <p:nvSpPr>
          <p:cNvPr id="116" name="文本框 115"/>
          <p:cNvSpPr txBox="1"/>
          <p:nvPr/>
        </p:nvSpPr>
        <p:spPr>
          <a:xfrm>
            <a:off x="312247" y="5448837"/>
            <a:ext cx="2090637" cy="461665"/>
          </a:xfrm>
          <a:prstGeom prst="rect">
            <a:avLst/>
          </a:prstGeom>
          <a:noFill/>
        </p:spPr>
        <p:txBody>
          <a:bodyPr wrap="none" rtlCol="0">
            <a:spAutoFit/>
          </a:bodyPr>
          <a:lstStyle/>
          <a:p>
            <a:pPr algn="ctr"/>
            <a:r>
              <a:rPr lang="en-US" altLang="zh-CN" sz="2400" b="1" dirty="0">
                <a:solidFill>
                  <a:srgbClr val="7F7F7F"/>
                </a:solidFill>
              </a:rPr>
              <a:t>Multi-metrics</a:t>
            </a:r>
            <a:endParaRPr lang="zh-CN" altLang="en-US" sz="2400" b="1" dirty="0">
              <a:solidFill>
                <a:srgbClr val="7F7F7F"/>
              </a:solidFill>
            </a:endParaRPr>
          </a:p>
        </p:txBody>
      </p:sp>
      <p:pic>
        <p:nvPicPr>
          <p:cNvPr id="1026" name="Picture 2" descr="http://bpic.588ku.com/element_origin_min_pic/17/12/10/f3a922341f915c092e3461cd7acdcd4c.jpg%21/fwfh/804x968/quality/90/unsharp/true/compress/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885" y="2260536"/>
            <a:ext cx="939902" cy="1133667"/>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直接箭头连接符 147"/>
          <p:cNvCxnSpPr>
            <a:cxnSpLocks/>
          </p:cNvCxnSpPr>
          <p:nvPr/>
        </p:nvCxnSpPr>
        <p:spPr>
          <a:xfrm>
            <a:off x="9219326" y="3995374"/>
            <a:ext cx="0" cy="636627"/>
          </a:xfrm>
          <a:prstGeom prst="straightConnector1">
            <a:avLst/>
          </a:prstGeom>
          <a:ln w="19050">
            <a:solidFill>
              <a:srgbClr val="B06FE7"/>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0040516" y="2355351"/>
            <a:ext cx="1152939" cy="1107996"/>
          </a:xfrm>
          <a:prstGeom prst="rect">
            <a:avLst/>
          </a:prstGeom>
          <a:noFill/>
        </p:spPr>
        <p:txBody>
          <a:bodyPr wrap="square" rtlCol="0">
            <a:spAutoFit/>
          </a:bodyPr>
          <a:lstStyle/>
          <a:p>
            <a:r>
              <a:rPr kumimoji="1" lang="is-IS" altLang="zh-CN" sz="6600" dirty="0">
                <a:solidFill>
                  <a:srgbClr val="999999"/>
                </a:solidFill>
              </a:rPr>
              <a:t>…</a:t>
            </a:r>
            <a:endParaRPr kumimoji="1" lang="zh-CN" altLang="en-US" sz="6600" dirty="0">
              <a:solidFill>
                <a:srgbClr val="999999"/>
              </a:solidFill>
            </a:endParaRPr>
          </a:p>
        </p:txBody>
      </p:sp>
      <p:sp>
        <p:nvSpPr>
          <p:cNvPr id="128" name="文本框 127"/>
          <p:cNvSpPr txBox="1"/>
          <p:nvPr/>
        </p:nvSpPr>
        <p:spPr>
          <a:xfrm>
            <a:off x="10040515" y="5125672"/>
            <a:ext cx="1152939" cy="1107996"/>
          </a:xfrm>
          <a:prstGeom prst="rect">
            <a:avLst/>
          </a:prstGeom>
          <a:noFill/>
        </p:spPr>
        <p:txBody>
          <a:bodyPr wrap="square" rtlCol="0">
            <a:spAutoFit/>
          </a:bodyPr>
          <a:lstStyle/>
          <a:p>
            <a:r>
              <a:rPr kumimoji="1" lang="is-IS" altLang="zh-CN" sz="6600" dirty="0">
                <a:solidFill>
                  <a:srgbClr val="999999"/>
                </a:solidFill>
              </a:rPr>
              <a:t>…</a:t>
            </a:r>
            <a:endParaRPr kumimoji="1" lang="zh-CN" altLang="en-US" sz="6600" dirty="0">
              <a:solidFill>
                <a:srgbClr val="999999"/>
              </a:solidFill>
            </a:endParaRPr>
          </a:p>
        </p:txBody>
      </p:sp>
      <p:pic>
        <p:nvPicPr>
          <p:cNvPr id="1028" name="Picture 4" descr="http://img1.imgtn.bdimg.com/it/u=2802574351,2250544527&amp;fm=214&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786" y="2243241"/>
            <a:ext cx="857866" cy="1214677"/>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a:stretch>
            <a:fillRect/>
          </a:stretch>
        </p:blipFill>
        <p:spPr>
          <a:xfrm>
            <a:off x="6680415" y="2243241"/>
            <a:ext cx="1149316" cy="1151647"/>
          </a:xfrm>
          <a:prstGeom prst="rect">
            <a:avLst/>
          </a:prstGeom>
        </p:spPr>
      </p:pic>
      <p:pic>
        <p:nvPicPr>
          <p:cNvPr id="1040" name="Picture 16" descr="http://thumbs.dreamstime.com/b/%E4%BC%A0%E6%9F%93%E5%AA%92-%E5%BC%95%E6%93%8E-508203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9000" y="2301094"/>
            <a:ext cx="1131177" cy="1131177"/>
          </a:xfrm>
          <a:prstGeom prst="rect">
            <a:avLst/>
          </a:prstGeom>
          <a:noFill/>
          <a:extLst>
            <a:ext uri="{909E8E84-426E-40DD-AFC4-6F175D3DCCD1}">
              <a14:hiddenFill xmlns:a14="http://schemas.microsoft.com/office/drawing/2010/main">
                <a:solidFill>
                  <a:srgbClr val="FFFFFF"/>
                </a:solidFill>
              </a14:hiddenFill>
            </a:ext>
          </a:extLst>
        </p:spPr>
      </p:pic>
      <p:sp>
        <p:nvSpPr>
          <p:cNvPr id="129" name="文本框 128"/>
          <p:cNvSpPr txBox="1"/>
          <p:nvPr/>
        </p:nvSpPr>
        <p:spPr>
          <a:xfrm>
            <a:off x="2576973" y="3401634"/>
            <a:ext cx="1620957" cy="338554"/>
          </a:xfrm>
          <a:prstGeom prst="rect">
            <a:avLst/>
          </a:prstGeom>
          <a:noFill/>
        </p:spPr>
        <p:txBody>
          <a:bodyPr wrap="none" rtlCol="0">
            <a:spAutoFit/>
          </a:bodyPr>
          <a:lstStyle/>
          <a:p>
            <a:r>
              <a:rPr lang="en-US" altLang="zh-CN" sz="1600" b="1" dirty="0">
                <a:solidFill>
                  <a:srgbClr val="7F7F7F"/>
                </a:solidFill>
              </a:rPr>
              <a:t>Server</a:t>
            </a:r>
            <a:r>
              <a:rPr lang="zh-CN" altLang="en-US" sz="1600" b="1" dirty="0">
                <a:solidFill>
                  <a:srgbClr val="7F7F7F"/>
                </a:solidFill>
              </a:rPr>
              <a:t> </a:t>
            </a:r>
            <a:r>
              <a:rPr lang="en-US" altLang="zh-CN" sz="1600" b="1" dirty="0">
                <a:solidFill>
                  <a:srgbClr val="7F7F7F"/>
                </a:solidFill>
              </a:rPr>
              <a:t>Machine</a:t>
            </a:r>
            <a:endParaRPr lang="zh-CN" altLang="en-US" sz="1600" b="1" dirty="0">
              <a:solidFill>
                <a:srgbClr val="7F7F7F"/>
              </a:solidFill>
            </a:endParaRPr>
          </a:p>
        </p:txBody>
      </p:sp>
      <p:sp>
        <p:nvSpPr>
          <p:cNvPr id="130" name="文本框 129"/>
          <p:cNvSpPr txBox="1"/>
          <p:nvPr/>
        </p:nvSpPr>
        <p:spPr>
          <a:xfrm>
            <a:off x="4701492" y="3428852"/>
            <a:ext cx="1188146" cy="338554"/>
          </a:xfrm>
          <a:prstGeom prst="rect">
            <a:avLst/>
          </a:prstGeom>
          <a:noFill/>
        </p:spPr>
        <p:txBody>
          <a:bodyPr wrap="none" rtlCol="0">
            <a:spAutoFit/>
          </a:bodyPr>
          <a:lstStyle/>
          <a:p>
            <a:r>
              <a:rPr lang="en-US" altLang="zh-CN" sz="1600" b="1">
                <a:solidFill>
                  <a:srgbClr val="7F7F7F"/>
                </a:solidFill>
              </a:rPr>
              <a:t>SpaceCraft</a:t>
            </a:r>
            <a:endParaRPr lang="zh-CN" altLang="en-US" sz="1600" b="1" dirty="0">
              <a:solidFill>
                <a:srgbClr val="7F7F7F"/>
              </a:solidFill>
            </a:endParaRPr>
          </a:p>
        </p:txBody>
      </p:sp>
      <p:sp>
        <p:nvSpPr>
          <p:cNvPr id="131" name="文本框 130"/>
          <p:cNvSpPr txBox="1"/>
          <p:nvPr/>
        </p:nvSpPr>
        <p:spPr>
          <a:xfrm>
            <a:off x="6490035" y="3401634"/>
            <a:ext cx="1587294" cy="584775"/>
          </a:xfrm>
          <a:prstGeom prst="rect">
            <a:avLst/>
          </a:prstGeom>
          <a:noFill/>
        </p:spPr>
        <p:txBody>
          <a:bodyPr wrap="none" rtlCol="0">
            <a:spAutoFit/>
          </a:bodyPr>
          <a:lstStyle/>
          <a:p>
            <a:pPr algn="ctr"/>
            <a:r>
              <a:rPr lang="en-US" altLang="zh-CN" sz="1600" b="1" dirty="0">
                <a:solidFill>
                  <a:srgbClr val="7F7F7F"/>
                </a:solidFill>
              </a:rPr>
              <a:t>Robot-assisted</a:t>
            </a:r>
            <a:endParaRPr lang="zh-CN" altLang="en-US" sz="1600" b="1" dirty="0">
              <a:solidFill>
                <a:srgbClr val="7F7F7F"/>
              </a:solidFill>
            </a:endParaRPr>
          </a:p>
          <a:p>
            <a:pPr algn="ctr"/>
            <a:r>
              <a:rPr lang="en-US" altLang="zh-CN" sz="1600" b="1" dirty="0">
                <a:solidFill>
                  <a:srgbClr val="7F7F7F"/>
                </a:solidFill>
              </a:rPr>
              <a:t>System</a:t>
            </a:r>
            <a:endParaRPr lang="zh-CN" altLang="en-US" sz="1600" b="1" dirty="0">
              <a:solidFill>
                <a:srgbClr val="7F7F7F"/>
              </a:solidFill>
            </a:endParaRPr>
          </a:p>
        </p:txBody>
      </p:sp>
      <p:sp>
        <p:nvSpPr>
          <p:cNvPr id="133" name="文本框 132"/>
          <p:cNvSpPr txBox="1"/>
          <p:nvPr/>
        </p:nvSpPr>
        <p:spPr>
          <a:xfrm>
            <a:off x="8779505" y="3418959"/>
            <a:ext cx="816249" cy="338554"/>
          </a:xfrm>
          <a:prstGeom prst="rect">
            <a:avLst/>
          </a:prstGeom>
          <a:noFill/>
        </p:spPr>
        <p:txBody>
          <a:bodyPr wrap="none" rtlCol="0">
            <a:spAutoFit/>
          </a:bodyPr>
          <a:lstStyle/>
          <a:p>
            <a:pPr algn="ctr"/>
            <a:r>
              <a:rPr lang="en-US" altLang="zh-CN" sz="1600" b="1" dirty="0">
                <a:solidFill>
                  <a:srgbClr val="7F7F7F"/>
                </a:solidFill>
              </a:rPr>
              <a:t>Engine</a:t>
            </a:r>
            <a:endParaRPr lang="zh-CN" altLang="en-US" sz="1600" b="1" dirty="0">
              <a:solidFill>
                <a:srgbClr val="7F7F7F"/>
              </a:solidFill>
            </a:endParaRPr>
          </a:p>
        </p:txBody>
      </p:sp>
      <p:sp>
        <p:nvSpPr>
          <p:cNvPr id="8" name="圆角矩形 7"/>
          <p:cNvSpPr/>
          <p:nvPr/>
        </p:nvSpPr>
        <p:spPr>
          <a:xfrm>
            <a:off x="2409923" y="5075601"/>
            <a:ext cx="1766781" cy="1208139"/>
          </a:xfrm>
          <a:prstGeom prst="roundRect">
            <a:avLst/>
          </a:prstGeom>
          <a:noFill/>
          <a:ln w="254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rPr>
              <a:t>CPU</a:t>
            </a:r>
            <a:r>
              <a:rPr kumimoji="1" lang="zh-CN" altLang="en-US" sz="1600" dirty="0">
                <a:solidFill>
                  <a:schemeClr val="tx1"/>
                </a:solidFill>
              </a:rPr>
              <a:t> </a:t>
            </a:r>
            <a:r>
              <a:rPr kumimoji="1" lang="en-US" altLang="zh-CN" sz="1600" dirty="0">
                <a:solidFill>
                  <a:schemeClr val="tx1"/>
                </a:solidFill>
              </a:rPr>
              <a:t>Load</a:t>
            </a:r>
            <a:endParaRPr kumimoji="1" lang="zh-CN" altLang="en-US" sz="1600" dirty="0">
              <a:solidFill>
                <a:schemeClr val="tx1"/>
              </a:solidFill>
            </a:endParaRPr>
          </a:p>
          <a:p>
            <a:pPr algn="ctr"/>
            <a:r>
              <a:rPr kumimoji="1" lang="en-US" altLang="zh-CN" sz="1600" dirty="0">
                <a:solidFill>
                  <a:schemeClr val="tx1"/>
                </a:solidFill>
              </a:rPr>
              <a:t>Network</a:t>
            </a:r>
            <a:r>
              <a:rPr kumimoji="1" lang="zh-CN" altLang="en-US" sz="1600" dirty="0">
                <a:solidFill>
                  <a:schemeClr val="tx1"/>
                </a:solidFill>
              </a:rPr>
              <a:t> </a:t>
            </a:r>
            <a:r>
              <a:rPr kumimoji="1" lang="en-US" altLang="zh-CN" sz="1600" dirty="0">
                <a:solidFill>
                  <a:schemeClr val="tx1"/>
                </a:solidFill>
              </a:rPr>
              <a:t>Usage</a:t>
            </a:r>
            <a:endParaRPr kumimoji="1" lang="zh-CN" altLang="en-US" sz="1600" dirty="0">
              <a:solidFill>
                <a:schemeClr val="tx1"/>
              </a:solidFill>
            </a:endParaRPr>
          </a:p>
          <a:p>
            <a:pPr algn="ctr"/>
            <a:r>
              <a:rPr kumimoji="1" lang="en-US" altLang="zh-CN" sz="1600" dirty="0">
                <a:solidFill>
                  <a:schemeClr val="tx1"/>
                </a:solidFill>
              </a:rPr>
              <a:t>Memory</a:t>
            </a:r>
            <a:r>
              <a:rPr kumimoji="1" lang="zh-CN" altLang="en-US" sz="1600" dirty="0">
                <a:solidFill>
                  <a:schemeClr val="tx1"/>
                </a:solidFill>
              </a:rPr>
              <a:t> </a:t>
            </a:r>
            <a:r>
              <a:rPr kumimoji="1" lang="en-US" altLang="zh-CN" sz="1600" dirty="0">
                <a:solidFill>
                  <a:schemeClr val="tx1"/>
                </a:solidFill>
              </a:rPr>
              <a:t>Usage</a:t>
            </a:r>
            <a:endParaRPr kumimoji="1" lang="zh-CN" altLang="en-US" sz="1600" dirty="0">
              <a:solidFill>
                <a:schemeClr val="tx1"/>
              </a:solidFill>
            </a:endParaRPr>
          </a:p>
          <a:p>
            <a:pPr algn="ctr"/>
            <a:r>
              <a:rPr kumimoji="1" lang="is-IS" altLang="zh-CN" sz="1600" dirty="0">
                <a:solidFill>
                  <a:schemeClr val="tx1"/>
                </a:solidFill>
              </a:rPr>
              <a:t>…</a:t>
            </a:r>
            <a:endParaRPr kumimoji="1" lang="zh-CN" altLang="en-US" sz="1600" dirty="0">
              <a:solidFill>
                <a:schemeClr val="tx1"/>
              </a:solidFill>
            </a:endParaRPr>
          </a:p>
        </p:txBody>
      </p:sp>
      <p:sp>
        <p:nvSpPr>
          <p:cNvPr id="134" name="圆角矩形 133"/>
          <p:cNvSpPr/>
          <p:nvPr/>
        </p:nvSpPr>
        <p:spPr>
          <a:xfrm>
            <a:off x="4407338" y="5075602"/>
            <a:ext cx="1766781" cy="1208139"/>
          </a:xfrm>
          <a:prstGeom prst="roundRect">
            <a:avLst/>
          </a:prstGeom>
          <a:noFill/>
          <a:ln w="254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rPr>
              <a:t>Radiation</a:t>
            </a:r>
            <a:endParaRPr kumimoji="1" lang="zh-CN" altLang="en-US" sz="1600" dirty="0">
              <a:solidFill>
                <a:schemeClr val="tx1"/>
              </a:solidFill>
            </a:endParaRPr>
          </a:p>
          <a:p>
            <a:pPr algn="ctr"/>
            <a:r>
              <a:rPr kumimoji="1" lang="en-US" altLang="zh-CN" sz="1600" dirty="0">
                <a:solidFill>
                  <a:schemeClr val="tx1"/>
                </a:solidFill>
              </a:rPr>
              <a:t>Temperature</a:t>
            </a:r>
            <a:endParaRPr kumimoji="1" lang="zh-CN" altLang="en-US" sz="1600" dirty="0">
              <a:solidFill>
                <a:schemeClr val="tx1"/>
              </a:solidFill>
            </a:endParaRPr>
          </a:p>
          <a:p>
            <a:pPr algn="ctr"/>
            <a:r>
              <a:rPr kumimoji="1" lang="en-US" altLang="zh-CN" sz="1600" dirty="0">
                <a:solidFill>
                  <a:schemeClr val="tx1"/>
                </a:solidFill>
              </a:rPr>
              <a:t>Power</a:t>
            </a:r>
            <a:endParaRPr kumimoji="1" lang="zh-CN" altLang="en-US" sz="1600" dirty="0">
              <a:solidFill>
                <a:schemeClr val="tx1"/>
              </a:solidFill>
            </a:endParaRPr>
          </a:p>
          <a:p>
            <a:pPr algn="ctr"/>
            <a:r>
              <a:rPr kumimoji="1" lang="is-IS" altLang="zh-CN" sz="1600" dirty="0">
                <a:solidFill>
                  <a:schemeClr val="tx1"/>
                </a:solidFill>
              </a:rPr>
              <a:t>…</a:t>
            </a:r>
            <a:endParaRPr kumimoji="1" lang="zh-CN" altLang="en-US" sz="1600" dirty="0">
              <a:solidFill>
                <a:schemeClr val="tx1"/>
              </a:solidFill>
            </a:endParaRPr>
          </a:p>
        </p:txBody>
      </p:sp>
      <p:sp>
        <p:nvSpPr>
          <p:cNvPr id="135" name="圆角矩形 134"/>
          <p:cNvSpPr/>
          <p:nvPr/>
        </p:nvSpPr>
        <p:spPr>
          <a:xfrm>
            <a:off x="6371682" y="5085356"/>
            <a:ext cx="1766781" cy="1208139"/>
          </a:xfrm>
          <a:prstGeom prst="roundRect">
            <a:avLst/>
          </a:prstGeom>
          <a:noFill/>
          <a:ln w="254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rPr>
              <a:t>Kinematic</a:t>
            </a:r>
            <a:endParaRPr kumimoji="1" lang="zh-CN" altLang="en-US" sz="1600" dirty="0">
              <a:solidFill>
                <a:schemeClr val="tx1"/>
              </a:solidFill>
            </a:endParaRPr>
          </a:p>
          <a:p>
            <a:pPr algn="ctr"/>
            <a:r>
              <a:rPr kumimoji="1" lang="en-US" altLang="zh-CN" sz="1600" dirty="0">
                <a:solidFill>
                  <a:schemeClr val="tx1"/>
                </a:solidFill>
              </a:rPr>
              <a:t>Visual</a:t>
            </a:r>
            <a:endParaRPr kumimoji="1" lang="zh-CN" altLang="en-US" sz="1600" dirty="0">
              <a:solidFill>
                <a:schemeClr val="tx1"/>
              </a:solidFill>
            </a:endParaRPr>
          </a:p>
          <a:p>
            <a:pPr algn="ctr"/>
            <a:r>
              <a:rPr kumimoji="1" lang="en-US" altLang="zh-CN" sz="1600" dirty="0">
                <a:solidFill>
                  <a:schemeClr val="tx1"/>
                </a:solidFill>
              </a:rPr>
              <a:t>Haptic</a:t>
            </a:r>
            <a:endParaRPr kumimoji="1" lang="zh-CN" altLang="en-US" sz="1600" dirty="0">
              <a:solidFill>
                <a:schemeClr val="tx1"/>
              </a:solidFill>
            </a:endParaRPr>
          </a:p>
          <a:p>
            <a:pPr algn="ctr"/>
            <a:r>
              <a:rPr kumimoji="1" lang="is-IS" altLang="zh-CN" sz="1600" dirty="0">
                <a:solidFill>
                  <a:schemeClr val="tx1"/>
                </a:solidFill>
              </a:rPr>
              <a:t>…</a:t>
            </a:r>
            <a:endParaRPr kumimoji="1" lang="zh-CN" altLang="en-US" sz="1600" dirty="0">
              <a:solidFill>
                <a:schemeClr val="tx1"/>
              </a:solidFill>
            </a:endParaRPr>
          </a:p>
        </p:txBody>
      </p:sp>
      <p:sp>
        <p:nvSpPr>
          <p:cNvPr id="144" name="圆角矩形 143"/>
          <p:cNvSpPr/>
          <p:nvPr/>
        </p:nvSpPr>
        <p:spPr>
          <a:xfrm>
            <a:off x="8304238" y="5075602"/>
            <a:ext cx="1766781" cy="1208139"/>
          </a:xfrm>
          <a:prstGeom prst="roundRect">
            <a:avLst/>
          </a:prstGeom>
          <a:noFill/>
          <a:ln w="254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rPr>
              <a:t>Accelerator</a:t>
            </a:r>
            <a:endParaRPr kumimoji="1" lang="zh-CN" altLang="en-US" sz="1600" dirty="0">
              <a:solidFill>
                <a:schemeClr val="tx1"/>
              </a:solidFill>
            </a:endParaRPr>
          </a:p>
          <a:p>
            <a:pPr algn="ctr"/>
            <a:r>
              <a:rPr kumimoji="1" lang="en-US" altLang="zh-CN" sz="1600" dirty="0">
                <a:solidFill>
                  <a:schemeClr val="tx1"/>
                </a:solidFill>
              </a:rPr>
              <a:t>Torque</a:t>
            </a:r>
            <a:endParaRPr kumimoji="1" lang="zh-CN" altLang="en-US" sz="1600" dirty="0">
              <a:solidFill>
                <a:schemeClr val="tx1"/>
              </a:solidFill>
            </a:endParaRPr>
          </a:p>
          <a:p>
            <a:pPr algn="ctr"/>
            <a:r>
              <a:rPr kumimoji="1" lang="en-US" altLang="zh-CN" sz="1600" dirty="0">
                <a:solidFill>
                  <a:schemeClr val="tx1"/>
                </a:solidFill>
              </a:rPr>
              <a:t>Temperature</a:t>
            </a:r>
            <a:endParaRPr kumimoji="1" lang="zh-CN" altLang="en-US" sz="1600" dirty="0">
              <a:solidFill>
                <a:schemeClr val="tx1"/>
              </a:solidFill>
            </a:endParaRPr>
          </a:p>
          <a:p>
            <a:pPr algn="ctr"/>
            <a:r>
              <a:rPr kumimoji="1" lang="is-IS" altLang="zh-CN" sz="1600" dirty="0">
                <a:solidFill>
                  <a:schemeClr val="tx1"/>
                </a:solidFill>
              </a:rPr>
              <a:t>…</a:t>
            </a:r>
            <a:endParaRPr kumimoji="1" lang="zh-CN" altLang="en-US" sz="1600" dirty="0">
              <a:solidFill>
                <a:schemeClr val="tx1"/>
              </a:solidFill>
            </a:endParaRPr>
          </a:p>
        </p:txBody>
      </p:sp>
      <p:cxnSp>
        <p:nvCxnSpPr>
          <p:cNvPr id="146" name="直接箭头连接符 147"/>
          <p:cNvCxnSpPr>
            <a:cxnSpLocks/>
          </p:cNvCxnSpPr>
          <p:nvPr/>
        </p:nvCxnSpPr>
        <p:spPr>
          <a:xfrm>
            <a:off x="7283682" y="4035349"/>
            <a:ext cx="0" cy="636627"/>
          </a:xfrm>
          <a:prstGeom prst="straightConnector1">
            <a:avLst/>
          </a:prstGeom>
          <a:ln w="19050">
            <a:solidFill>
              <a:srgbClr val="B06FE7"/>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7"/>
          <p:cNvCxnSpPr>
            <a:cxnSpLocks/>
          </p:cNvCxnSpPr>
          <p:nvPr/>
        </p:nvCxnSpPr>
        <p:spPr>
          <a:xfrm>
            <a:off x="5290728" y="4044314"/>
            <a:ext cx="0" cy="636627"/>
          </a:xfrm>
          <a:prstGeom prst="straightConnector1">
            <a:avLst/>
          </a:prstGeom>
          <a:ln w="19050">
            <a:solidFill>
              <a:srgbClr val="B06FE7"/>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7"/>
          <p:cNvCxnSpPr>
            <a:cxnSpLocks/>
          </p:cNvCxnSpPr>
          <p:nvPr/>
        </p:nvCxnSpPr>
        <p:spPr>
          <a:xfrm>
            <a:off x="3382719" y="4059373"/>
            <a:ext cx="0" cy="636627"/>
          </a:xfrm>
          <a:prstGeom prst="straightConnector1">
            <a:avLst/>
          </a:prstGeom>
          <a:ln w="19050">
            <a:solidFill>
              <a:srgbClr val="B06FE7"/>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Entities</a:t>
            </a:r>
            <a:r>
              <a:rPr lang="zh-CN" altLang="en-US" sz="4000" dirty="0"/>
              <a:t> </a:t>
            </a:r>
            <a:r>
              <a:rPr lang="en-US" altLang="zh-CN" sz="4000" dirty="0"/>
              <a:t>with</a:t>
            </a:r>
            <a:r>
              <a:rPr lang="zh-CN" altLang="en-US" sz="4000" dirty="0"/>
              <a:t> </a:t>
            </a:r>
            <a:r>
              <a:rPr lang="en-US" altLang="zh-CN" sz="4000" dirty="0"/>
              <a:t>monitored</a:t>
            </a:r>
            <a:r>
              <a:rPr lang="zh-CN" altLang="en-US" sz="4000" dirty="0"/>
              <a:t> </a:t>
            </a:r>
            <a:r>
              <a:rPr lang="en-US" altLang="zh-CN" sz="4000" dirty="0"/>
              <a:t>multivariate</a:t>
            </a:r>
            <a:r>
              <a:rPr lang="zh-CN" altLang="en-US" sz="4000" dirty="0"/>
              <a:t> </a:t>
            </a:r>
            <a:r>
              <a:rPr lang="en-US" altLang="zh-CN" sz="4000" dirty="0"/>
              <a:t>time</a:t>
            </a:r>
            <a:r>
              <a:rPr lang="zh-CN" altLang="en-US" sz="4000" dirty="0"/>
              <a:t> </a:t>
            </a:r>
            <a:r>
              <a:rPr lang="en-US" altLang="zh-CN" sz="4000" dirty="0"/>
              <a:t>series</a:t>
            </a:r>
            <a:endParaRPr lang="zh-CN" altLang="en-US" sz="4000" dirty="0"/>
          </a:p>
        </p:txBody>
      </p:sp>
      <p:sp>
        <p:nvSpPr>
          <p:cNvPr id="4" name="幻灯片编号占位符 3"/>
          <p:cNvSpPr>
            <a:spLocks noGrp="1"/>
          </p:cNvSpPr>
          <p:nvPr>
            <p:ph type="sldNum" sz="quarter" idx="12"/>
          </p:nvPr>
        </p:nvSpPr>
        <p:spPr/>
        <p:txBody>
          <a:bodyPr/>
          <a:lstStyle/>
          <a:p>
            <a:fld id="{74257851-9E16-46AC-9BC9-5AB3D32DCC82}" type="slidenum">
              <a:rPr lang="zh-CN" altLang="en-US" smtClean="0"/>
              <a:t>5</a:t>
            </a:fld>
            <a:endParaRPr lang="zh-CN" altLang="en-US"/>
          </a:p>
        </p:txBody>
      </p:sp>
    </p:spTree>
    <p:extLst>
      <p:ext uri="{BB962C8B-B14F-4D97-AF65-F5344CB8AC3E}">
        <p14:creationId xmlns:p14="http://schemas.microsoft.com/office/powerpoint/2010/main" val="13670986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750"/>
                                        <p:tgtEl>
                                          <p:spTgt spid="10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blinds(horizontal)">
                                      <p:cBhvr>
                                        <p:cTn id="15" dur="75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linds(horizontal)">
                                      <p:cBhvr>
                                        <p:cTn id="20" dur="750"/>
                                        <p:tgtEl>
                                          <p:spTgt spid="10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blinds(horizontal)">
                                      <p:cBhvr>
                                        <p:cTn id="23" dur="750"/>
                                        <p:tgtEl>
                                          <p:spTgt spid="13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750"/>
                                        <p:tgtEl>
                                          <p:spTgt spid="7"/>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blinds(horizontal)">
                                      <p:cBhvr>
                                        <p:cTn id="31" dur="750"/>
                                        <p:tgtEl>
                                          <p:spTgt spid="1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40"/>
                                        </p:tgtEl>
                                        <p:attrNameLst>
                                          <p:attrName>style.visibility</p:attrName>
                                        </p:attrNameLst>
                                      </p:cBhvr>
                                      <p:to>
                                        <p:strVal val="visible"/>
                                      </p:to>
                                    </p:set>
                                    <p:animEffect transition="in" filter="blinds(horizontal)">
                                      <p:cBhvr>
                                        <p:cTn id="36" dur="750"/>
                                        <p:tgtEl>
                                          <p:spTgt spid="1040"/>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blinds(horizontal)">
                                      <p:cBhvr>
                                        <p:cTn id="39" dur="750"/>
                                        <p:tgtEl>
                                          <p:spTgt spid="13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iterate type="lt">
                                    <p:tmPct val="10000"/>
                                  </p:iterate>
                                  <p:childTnLst>
                                    <p:set>
                                      <p:cBhvr>
                                        <p:cTn id="48" dur="1" fill="hold">
                                          <p:stCondLst>
                                            <p:cond delay="0"/>
                                          </p:stCondLst>
                                        </p:cTn>
                                        <p:tgtEl>
                                          <p:spTgt spid="116"/>
                                        </p:tgtEl>
                                        <p:attrNameLst>
                                          <p:attrName>style.visibility</p:attrName>
                                        </p:attrNameLst>
                                      </p:cBhvr>
                                      <p:to>
                                        <p:strVal val="visible"/>
                                      </p:to>
                                    </p:set>
                                    <p:animEffect transition="in" filter="fade">
                                      <p:cBhvr>
                                        <p:cTn id="49" dur="500"/>
                                        <p:tgtEl>
                                          <p:spTgt spid="116"/>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49"/>
                                        </p:tgtEl>
                                        <p:attrNameLst>
                                          <p:attrName>style.visibility</p:attrName>
                                        </p:attrNameLst>
                                      </p:cBhvr>
                                      <p:to>
                                        <p:strVal val="visible"/>
                                      </p:to>
                                    </p:set>
                                    <p:animEffect transition="in" filter="strips(downLeft)">
                                      <p:cBhvr>
                                        <p:cTn id="54" dur="500"/>
                                        <p:tgtEl>
                                          <p:spTgt spid="14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75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strips(downLeft)">
                                      <p:cBhvr>
                                        <p:cTn id="64" dur="500"/>
                                        <p:tgtEl>
                                          <p:spTgt spid="14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34"/>
                                        </p:tgtEl>
                                        <p:attrNameLst>
                                          <p:attrName>style.visibility</p:attrName>
                                        </p:attrNameLst>
                                      </p:cBhvr>
                                      <p:to>
                                        <p:strVal val="visible"/>
                                      </p:to>
                                    </p:set>
                                    <p:animEffect transition="in" filter="blinds(horizontal)">
                                      <p:cBhvr>
                                        <p:cTn id="69" dur="750"/>
                                        <p:tgtEl>
                                          <p:spTgt spid="134"/>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strips(downLeft)">
                                      <p:cBhvr>
                                        <p:cTn id="74" dur="500"/>
                                        <p:tgtEl>
                                          <p:spTgt spid="14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blinds(horizontal)">
                                      <p:cBhvr>
                                        <p:cTn id="79" dur="750"/>
                                        <p:tgtEl>
                                          <p:spTgt spid="135"/>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strips(downLeft)">
                                      <p:cBhvr>
                                        <p:cTn id="84" dur="500"/>
                                        <p:tgtEl>
                                          <p:spTgt spid="90"/>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44"/>
                                        </p:tgtEl>
                                        <p:attrNameLst>
                                          <p:attrName>style.visibility</p:attrName>
                                        </p:attrNameLst>
                                      </p:cBhvr>
                                      <p:to>
                                        <p:strVal val="visible"/>
                                      </p:to>
                                    </p:set>
                                    <p:animEffect transition="in" filter="blinds(horizontal)">
                                      <p:cBhvr>
                                        <p:cTn id="89" dur="750"/>
                                        <p:tgtEl>
                                          <p:spTgt spid="14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blinds(horizontal)">
                                      <p:cBhvr>
                                        <p:cTn id="9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2" grpId="0"/>
      <p:bldP spid="128" grpId="0"/>
      <p:bldP spid="129" grpId="0"/>
      <p:bldP spid="130" grpId="0"/>
      <p:bldP spid="131" grpId="1"/>
      <p:bldP spid="133" grpId="1"/>
      <p:bldP spid="8" grpId="0" animBg="1"/>
      <p:bldP spid="134" grpId="0" animBg="1"/>
      <p:bldP spid="135" grpId="0" animBg="1"/>
      <p:bldP spid="14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Dataset</a:t>
            </a:r>
            <a:r>
              <a:rPr kumimoji="1" lang="zh-CN" altLang="en-US" sz="3600" b="1" dirty="0"/>
              <a:t> </a:t>
            </a:r>
            <a:r>
              <a:rPr kumimoji="1" lang="en-US" altLang="zh-CN" sz="3600" b="1" dirty="0"/>
              <a:t>&amp;</a:t>
            </a:r>
            <a:r>
              <a:rPr kumimoji="1" lang="zh-CN" altLang="en-US" sz="3600" b="1" dirty="0"/>
              <a:t> </a:t>
            </a:r>
            <a:r>
              <a:rPr kumimoji="1" lang="en-US" altLang="zh-CN" sz="3600" b="1" dirty="0"/>
              <a:t>performance</a:t>
            </a:r>
            <a:r>
              <a:rPr kumimoji="1" lang="zh-CN" altLang="en-US" sz="3600" b="1" dirty="0"/>
              <a:t> </a:t>
            </a:r>
            <a:r>
              <a:rPr kumimoji="1" lang="en-US" altLang="zh-CN" sz="3600" b="1" dirty="0"/>
              <a:t>metrics</a:t>
            </a:r>
            <a:endParaRPr kumimoji="1" lang="zh-CN" altLang="en-US" sz="36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50</a:t>
            </a:fld>
            <a:endParaRPr lang="zh-CN" altLang="en-US" dirty="0"/>
          </a:p>
        </p:txBody>
      </p:sp>
      <p:sp>
        <p:nvSpPr>
          <p:cNvPr id="5" name="内容占位符 4"/>
          <p:cNvSpPr>
            <a:spLocks noGrp="1"/>
          </p:cNvSpPr>
          <p:nvPr>
            <p:ph idx="1"/>
          </p:nvPr>
        </p:nvSpPr>
        <p:spPr>
          <a:xfrm>
            <a:off x="1981200" y="1600201"/>
            <a:ext cx="7931224" cy="5121274"/>
          </a:xfrm>
        </p:spPr>
        <p:txBody>
          <a:bodyPr>
            <a:normAutofit/>
          </a:bodyPr>
          <a:lstStyle/>
          <a:p>
            <a:r>
              <a:rPr kumimoji="1" lang="en-US" altLang="zh-CN" sz="2400" b="1" dirty="0"/>
              <a:t>Dataset:</a:t>
            </a:r>
            <a:endParaRPr kumimoji="1" lang="zh-CN" altLang="en-US" sz="2400" b="1" dirty="0"/>
          </a:p>
          <a:p>
            <a:pPr lvl="1"/>
            <a:r>
              <a:rPr kumimoji="1" lang="en-US" altLang="zh-CN" dirty="0"/>
              <a:t># Machine entities:</a:t>
            </a:r>
            <a:r>
              <a:rPr kumimoji="1" lang="zh-CN" altLang="en-US" dirty="0"/>
              <a:t> </a:t>
            </a:r>
            <a:r>
              <a:rPr kumimoji="1" lang="en-US" altLang="zh-CN" dirty="0"/>
              <a:t>533</a:t>
            </a:r>
          </a:p>
          <a:p>
            <a:pPr lvl="1"/>
            <a:r>
              <a:rPr kumimoji="1" lang="en-US" altLang="zh-CN" dirty="0"/>
              <a:t>Dimension</a:t>
            </a:r>
            <a:r>
              <a:rPr kumimoji="1" lang="zh-CN" altLang="en-US" dirty="0"/>
              <a:t> </a:t>
            </a:r>
            <a:r>
              <a:rPr kumimoji="1" lang="en-US" altLang="zh-CN" dirty="0"/>
              <a:t>of</a:t>
            </a:r>
            <a:r>
              <a:rPr kumimoji="1" lang="zh-CN" altLang="en-US" dirty="0"/>
              <a:t> </a:t>
            </a:r>
            <a:r>
              <a:rPr kumimoji="1" lang="en-US" altLang="zh-CN" dirty="0"/>
              <a:t>each</a:t>
            </a:r>
            <a:r>
              <a:rPr kumimoji="1" lang="zh-CN" altLang="en-US" dirty="0"/>
              <a:t> </a:t>
            </a:r>
            <a:r>
              <a:rPr kumimoji="1" lang="en-US" altLang="zh-CN" dirty="0"/>
              <a:t>machine entity:</a:t>
            </a:r>
            <a:r>
              <a:rPr kumimoji="1" lang="zh-CN" altLang="en-US" dirty="0"/>
              <a:t> </a:t>
            </a:r>
            <a:r>
              <a:rPr kumimoji="1" lang="en-US" altLang="zh-CN" dirty="0"/>
              <a:t>49 KPIs x 37440</a:t>
            </a:r>
            <a:r>
              <a:rPr kumimoji="1" lang="zh-CN" altLang="en-US" dirty="0"/>
              <a:t> </a:t>
            </a:r>
            <a:r>
              <a:rPr kumimoji="1" lang="en-US" altLang="zh-CN" dirty="0"/>
              <a:t>time points (frequency:</a:t>
            </a:r>
            <a:r>
              <a:rPr kumimoji="1" lang="zh-CN" altLang="en-US" dirty="0"/>
              <a:t> </a:t>
            </a:r>
            <a:r>
              <a:rPr kumimoji="1" lang="en-US" altLang="zh-CN" dirty="0"/>
              <a:t>30s, 13 days)</a:t>
            </a:r>
            <a:endParaRPr kumimoji="1" lang="zh-CN" altLang="en-US" dirty="0"/>
          </a:p>
          <a:p>
            <a:pPr lvl="1"/>
            <a:r>
              <a:rPr kumimoji="1" lang="en-US" altLang="zh-CN" dirty="0"/>
              <a:t>Training</a:t>
            </a:r>
            <a:r>
              <a:rPr kumimoji="1" lang="zh-CN" altLang="en-US" dirty="0"/>
              <a:t> </a:t>
            </a:r>
            <a:r>
              <a:rPr kumimoji="1" lang="en-US" altLang="zh-CN" dirty="0"/>
              <a:t>=</a:t>
            </a:r>
            <a:r>
              <a:rPr kumimoji="1" lang="zh-CN" altLang="en-US" dirty="0"/>
              <a:t> </a:t>
            </a:r>
            <a:r>
              <a:rPr kumimoji="1" lang="en-US" altLang="zh-CN" dirty="0"/>
              <a:t>first 5 days,</a:t>
            </a:r>
            <a:r>
              <a:rPr kumimoji="1" lang="zh-CN" altLang="en-US" dirty="0"/>
              <a:t> </a:t>
            </a:r>
            <a:r>
              <a:rPr kumimoji="1" lang="en-US" altLang="zh-CN" dirty="0"/>
              <a:t>Testing</a:t>
            </a:r>
            <a:r>
              <a:rPr kumimoji="1" lang="zh-CN" altLang="en-US" dirty="0"/>
              <a:t> </a:t>
            </a:r>
            <a:r>
              <a:rPr kumimoji="1" lang="en-US" altLang="zh-CN" dirty="0"/>
              <a:t>=</a:t>
            </a:r>
            <a:r>
              <a:rPr kumimoji="1" lang="zh-CN" altLang="en-US" dirty="0"/>
              <a:t> </a:t>
            </a:r>
            <a:r>
              <a:rPr kumimoji="1" lang="en-US" altLang="zh-CN" dirty="0"/>
              <a:t>last 8 days</a:t>
            </a:r>
            <a:endParaRPr kumimoji="1" lang="zh-CN" altLang="en-US" b="1" dirty="0"/>
          </a:p>
          <a:p>
            <a:r>
              <a:rPr kumimoji="1" lang="en-US" altLang="zh-CN" sz="2400" b="1" dirty="0"/>
              <a:t>Metrics:</a:t>
            </a:r>
            <a:endParaRPr kumimoji="1" lang="zh-CN" altLang="en-US" sz="2400" b="1" dirty="0"/>
          </a:p>
          <a:p>
            <a:pPr lvl="1"/>
            <a:r>
              <a:rPr kumimoji="1" lang="en-US" altLang="zh-CN" dirty="0"/>
              <a:t>F1, Precision, Recall:</a:t>
            </a:r>
            <a:r>
              <a:rPr kumimoji="1" lang="zh-CN" altLang="en-US" dirty="0"/>
              <a:t> </a:t>
            </a:r>
            <a:r>
              <a:rPr kumimoji="1" lang="en-US" altLang="zh-CN" dirty="0"/>
              <a:t>average of all machine entities.</a:t>
            </a:r>
          </a:p>
          <a:p>
            <a:pPr lvl="1"/>
            <a:r>
              <a:rPr kumimoji="1" lang="en-US" altLang="zh-CN" dirty="0"/>
              <a:t>Model training time</a:t>
            </a:r>
            <a:endParaRPr kumimoji="1" lang="zh-CN" altLang="en-US" dirty="0"/>
          </a:p>
        </p:txBody>
      </p:sp>
    </p:spTree>
    <p:extLst>
      <p:ext uri="{BB962C8B-B14F-4D97-AF65-F5344CB8AC3E}">
        <p14:creationId xmlns:p14="http://schemas.microsoft.com/office/powerpoint/2010/main" val="3957941268"/>
      </p:ext>
    </p:extLst>
  </p:cSld>
  <p:clrMapOvr>
    <a:masterClrMapping/>
  </p:clrMapOvr>
  <p:transition spd="slow" advClick="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590968" y="1736813"/>
            <a:ext cx="4318799" cy="4824536"/>
          </a:xfrm>
        </p:spPr>
        <p:txBody>
          <a:bodyPr>
            <a:normAutofit/>
          </a:bodyPr>
          <a:lstStyle/>
          <a:p>
            <a:r>
              <a:rPr kumimoji="1" lang="en-US" altLang="zh-CN" sz="2400" b="1" dirty="0"/>
              <a:t>Scalability</a:t>
            </a:r>
          </a:p>
          <a:p>
            <a:pPr lvl="1"/>
            <a:r>
              <a:rPr kumimoji="1" lang="en-US" altLang="zh-CN" dirty="0">
                <a:solidFill>
                  <a:srgbClr val="FF0000"/>
                </a:solidFill>
              </a:rPr>
              <a:t>Pre-training: </a:t>
            </a:r>
            <a:r>
              <a:rPr lang="en-US" altLang="zh-CN" dirty="0">
                <a:solidFill>
                  <a:srgbClr val="FF0000"/>
                </a:solidFill>
              </a:rPr>
              <a:t>fixed (5493s</a:t>
            </a:r>
            <a:r>
              <a:rPr kumimoji="1" lang="en-US" altLang="zh-CN" dirty="0">
                <a:solidFill>
                  <a:srgbClr val="FF0000"/>
                </a:solidFill>
              </a:rPr>
              <a:t>)</a:t>
            </a: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51</a:t>
            </a:fld>
            <a:endParaRPr lang="zh-CN" altLang="en-US" dirty="0"/>
          </a:p>
        </p:txBody>
      </p:sp>
      <p:pic>
        <p:nvPicPr>
          <p:cNvPr id="11" name="图片 10"/>
          <p:cNvPicPr>
            <a:picLocks noChangeAspect="1"/>
          </p:cNvPicPr>
          <p:nvPr/>
        </p:nvPicPr>
        <p:blipFill>
          <a:blip r:embed="rId3"/>
          <a:stretch>
            <a:fillRect/>
          </a:stretch>
        </p:blipFill>
        <p:spPr>
          <a:xfrm>
            <a:off x="5688432" y="2003366"/>
            <a:ext cx="4872065" cy="1556635"/>
          </a:xfrm>
          <a:prstGeom prst="rect">
            <a:avLst/>
          </a:prstGeom>
        </p:spPr>
      </p:pic>
      <p:pic>
        <p:nvPicPr>
          <p:cNvPr id="12" name="图片 11"/>
          <p:cNvPicPr>
            <a:picLocks noChangeAspect="1"/>
          </p:cNvPicPr>
          <p:nvPr/>
        </p:nvPicPr>
        <p:blipFill>
          <a:blip r:embed="rId4"/>
          <a:stretch>
            <a:fillRect/>
          </a:stretch>
        </p:blipFill>
        <p:spPr>
          <a:xfrm>
            <a:off x="6192487" y="4355402"/>
            <a:ext cx="3888432" cy="1022035"/>
          </a:xfrm>
          <a:prstGeom prst="rect">
            <a:avLst/>
          </a:prstGeom>
        </p:spPr>
      </p:pic>
      <p:sp>
        <p:nvSpPr>
          <p:cNvPr id="5" name="矩形 4"/>
          <p:cNvSpPr/>
          <p:nvPr/>
        </p:nvSpPr>
        <p:spPr>
          <a:xfrm>
            <a:off x="5904455" y="3564306"/>
            <a:ext cx="4320376" cy="584775"/>
          </a:xfrm>
          <a:prstGeom prst="rect">
            <a:avLst/>
          </a:prstGeom>
        </p:spPr>
        <p:txBody>
          <a:bodyPr wrap="square">
            <a:spAutoFit/>
          </a:bodyPr>
          <a:lstStyle/>
          <a:p>
            <a:pPr algn="ctr"/>
            <a:r>
              <a:rPr lang="en-US" altLang="zh-CN" sz="1600" dirty="0">
                <a:latin typeface="NimbusRomNo9L" charset="0"/>
              </a:rPr>
              <a:t>The execution time of each step under different numbers of machine entities </a:t>
            </a:r>
            <a:endParaRPr lang="en-US" altLang="zh-CN" sz="1600" dirty="0"/>
          </a:p>
        </p:txBody>
      </p:sp>
      <p:sp>
        <p:nvSpPr>
          <p:cNvPr id="8" name="矩形 7"/>
          <p:cNvSpPr/>
          <p:nvPr/>
        </p:nvSpPr>
        <p:spPr>
          <a:xfrm>
            <a:off x="5976567" y="5419189"/>
            <a:ext cx="4320376" cy="584775"/>
          </a:xfrm>
          <a:prstGeom prst="rect">
            <a:avLst/>
          </a:prstGeom>
        </p:spPr>
        <p:txBody>
          <a:bodyPr wrap="square">
            <a:spAutoFit/>
          </a:bodyPr>
          <a:lstStyle/>
          <a:p>
            <a:pPr algn="ctr"/>
            <a:r>
              <a:rPr lang="en-US" altLang="zh-CN" sz="1600" dirty="0">
                <a:latin typeface="NimbusRomNo9L" charset="0"/>
              </a:rPr>
              <a:t>F1, Precision, and Recall scores of CTF without and with alerting</a:t>
            </a:r>
            <a:endParaRPr lang="en-US" altLang="zh-CN" sz="1600" dirty="0"/>
          </a:p>
        </p:txBody>
      </p:sp>
      <p:sp>
        <p:nvSpPr>
          <p:cNvPr id="9" name="矩形 8"/>
          <p:cNvSpPr/>
          <p:nvPr/>
        </p:nvSpPr>
        <p:spPr>
          <a:xfrm>
            <a:off x="5976566" y="2420888"/>
            <a:ext cx="4320377"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190165643"/>
      </p:ext>
    </p:extLst>
  </p:cSld>
  <p:clrMapOvr>
    <a:masterClrMapping/>
  </p:clrMapOvr>
  <p:transition spd="slow" advClick="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838200" y="1794264"/>
            <a:ext cx="4318799" cy="4824536"/>
          </a:xfrm>
        </p:spPr>
        <p:txBody>
          <a:bodyPr>
            <a:normAutofit/>
          </a:bodyPr>
          <a:lstStyle/>
          <a:p>
            <a:r>
              <a:rPr kumimoji="1" lang="en-US" altLang="zh-CN" sz="2400" b="1" dirty="0"/>
              <a:t>Scalability</a:t>
            </a:r>
          </a:p>
          <a:p>
            <a:pPr lvl="1"/>
            <a:r>
              <a:rPr kumimoji="1" lang="en-US" altLang="zh-CN" dirty="0"/>
              <a:t>Pre-training: </a:t>
            </a:r>
            <a:r>
              <a:rPr lang="en-US" altLang="zh-CN" dirty="0"/>
              <a:t>fixed (5493s</a:t>
            </a:r>
            <a:r>
              <a:rPr kumimoji="1" lang="en-US" altLang="zh-CN" dirty="0"/>
              <a:t>)</a:t>
            </a:r>
          </a:p>
          <a:p>
            <a:pPr lvl="1"/>
            <a:r>
              <a:rPr kumimoji="1" lang="en-US" altLang="zh-CN" dirty="0">
                <a:solidFill>
                  <a:srgbClr val="FF0000"/>
                </a:solidFill>
              </a:rPr>
              <a:t>feature extraction: 0.3s / machine</a:t>
            </a:r>
          </a:p>
          <a:p>
            <a:pPr lvl="1"/>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52</a:t>
            </a:fld>
            <a:endParaRPr lang="zh-CN" altLang="en-US" dirty="0"/>
          </a:p>
        </p:txBody>
      </p:sp>
      <p:pic>
        <p:nvPicPr>
          <p:cNvPr id="11" name="图片 10"/>
          <p:cNvPicPr>
            <a:picLocks noChangeAspect="1"/>
          </p:cNvPicPr>
          <p:nvPr/>
        </p:nvPicPr>
        <p:blipFill>
          <a:blip r:embed="rId3"/>
          <a:stretch>
            <a:fillRect/>
          </a:stretch>
        </p:blipFill>
        <p:spPr>
          <a:xfrm>
            <a:off x="5688432" y="2003366"/>
            <a:ext cx="4872065" cy="1556635"/>
          </a:xfrm>
          <a:prstGeom prst="rect">
            <a:avLst/>
          </a:prstGeom>
        </p:spPr>
      </p:pic>
      <p:pic>
        <p:nvPicPr>
          <p:cNvPr id="12" name="图片 11"/>
          <p:cNvPicPr>
            <a:picLocks noChangeAspect="1"/>
          </p:cNvPicPr>
          <p:nvPr/>
        </p:nvPicPr>
        <p:blipFill>
          <a:blip r:embed="rId4"/>
          <a:stretch>
            <a:fillRect/>
          </a:stretch>
        </p:blipFill>
        <p:spPr>
          <a:xfrm>
            <a:off x="6192487" y="4355402"/>
            <a:ext cx="3888432" cy="1022035"/>
          </a:xfrm>
          <a:prstGeom prst="rect">
            <a:avLst/>
          </a:prstGeom>
        </p:spPr>
      </p:pic>
      <p:sp>
        <p:nvSpPr>
          <p:cNvPr id="5" name="矩形 4"/>
          <p:cNvSpPr/>
          <p:nvPr/>
        </p:nvSpPr>
        <p:spPr>
          <a:xfrm>
            <a:off x="5904455" y="3564306"/>
            <a:ext cx="4320376" cy="584775"/>
          </a:xfrm>
          <a:prstGeom prst="rect">
            <a:avLst/>
          </a:prstGeom>
        </p:spPr>
        <p:txBody>
          <a:bodyPr wrap="square">
            <a:spAutoFit/>
          </a:bodyPr>
          <a:lstStyle/>
          <a:p>
            <a:pPr algn="ctr"/>
            <a:r>
              <a:rPr lang="en-US" altLang="zh-CN" sz="1600" dirty="0">
                <a:latin typeface="NimbusRomNo9L" charset="0"/>
              </a:rPr>
              <a:t>The execution time of each step under different numbers of machine entities </a:t>
            </a:r>
            <a:endParaRPr lang="en-US" altLang="zh-CN" sz="1600" dirty="0"/>
          </a:p>
        </p:txBody>
      </p:sp>
      <p:sp>
        <p:nvSpPr>
          <p:cNvPr id="8" name="矩形 7"/>
          <p:cNvSpPr/>
          <p:nvPr/>
        </p:nvSpPr>
        <p:spPr>
          <a:xfrm>
            <a:off x="5976567" y="5419189"/>
            <a:ext cx="4320376" cy="584775"/>
          </a:xfrm>
          <a:prstGeom prst="rect">
            <a:avLst/>
          </a:prstGeom>
        </p:spPr>
        <p:txBody>
          <a:bodyPr wrap="square">
            <a:spAutoFit/>
          </a:bodyPr>
          <a:lstStyle/>
          <a:p>
            <a:pPr algn="ctr"/>
            <a:r>
              <a:rPr lang="en-US" altLang="zh-CN" sz="1600" dirty="0">
                <a:latin typeface="NimbusRomNo9L" charset="0"/>
              </a:rPr>
              <a:t>F1, Precision, and Recall scores of CTF without and with alerting</a:t>
            </a:r>
            <a:endParaRPr lang="en-US" altLang="zh-CN" sz="1600" dirty="0"/>
          </a:p>
        </p:txBody>
      </p:sp>
      <p:sp>
        <p:nvSpPr>
          <p:cNvPr id="9" name="矩形 8"/>
          <p:cNvSpPr/>
          <p:nvPr/>
        </p:nvSpPr>
        <p:spPr>
          <a:xfrm>
            <a:off x="5807969" y="2564904"/>
            <a:ext cx="448897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45517599"/>
      </p:ext>
    </p:extLst>
  </p:cSld>
  <p:clrMapOvr>
    <a:masterClrMapping/>
  </p:clrMapOvr>
  <p:transition spd="slow" advClick="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472434" y="1736813"/>
            <a:ext cx="4318799" cy="4824536"/>
          </a:xfrm>
        </p:spPr>
        <p:txBody>
          <a:bodyPr>
            <a:normAutofit/>
          </a:bodyPr>
          <a:lstStyle/>
          <a:p>
            <a:r>
              <a:rPr kumimoji="1" lang="en-US" altLang="zh-CN" sz="2400" b="1" dirty="0"/>
              <a:t>Scalability</a:t>
            </a:r>
          </a:p>
          <a:p>
            <a:pPr lvl="1"/>
            <a:r>
              <a:rPr kumimoji="1" lang="en-US" altLang="zh-CN" dirty="0"/>
              <a:t>Pre-training: </a:t>
            </a:r>
            <a:r>
              <a:rPr lang="en-US" altLang="zh-CN" dirty="0"/>
              <a:t>fixed (5493s</a:t>
            </a:r>
            <a:r>
              <a:rPr kumimoji="1" lang="en-US" altLang="zh-CN" dirty="0"/>
              <a:t>)</a:t>
            </a:r>
          </a:p>
          <a:p>
            <a:pPr lvl="1"/>
            <a:r>
              <a:rPr kumimoji="1" lang="en-US" altLang="zh-CN" dirty="0"/>
              <a:t>feature extraction: 0.3s / machine</a:t>
            </a:r>
          </a:p>
          <a:p>
            <a:pPr lvl="1"/>
            <a:r>
              <a:rPr kumimoji="1" lang="en-US" altLang="zh-CN" dirty="0"/>
              <a:t>Clustering: much smaller</a:t>
            </a:r>
          </a:p>
          <a:p>
            <a:pPr lvl="1"/>
            <a:r>
              <a:rPr kumimoji="1" lang="en-US" altLang="zh-CN" dirty="0">
                <a:solidFill>
                  <a:srgbClr val="FF0000"/>
                </a:solidFill>
              </a:rPr>
              <a:t>Fine-tuning: 448s / model</a:t>
            </a:r>
          </a:p>
          <a:p>
            <a:pPr lvl="1"/>
            <a:endParaRPr kumimoji="1" lang="en-US" altLang="zh-CN" dirty="0"/>
          </a:p>
          <a:p>
            <a:pPr lvl="1"/>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53</a:t>
            </a:fld>
            <a:endParaRPr lang="zh-CN" altLang="en-US" dirty="0"/>
          </a:p>
        </p:txBody>
      </p:sp>
      <p:pic>
        <p:nvPicPr>
          <p:cNvPr id="11" name="图片 10"/>
          <p:cNvPicPr>
            <a:picLocks noChangeAspect="1"/>
          </p:cNvPicPr>
          <p:nvPr/>
        </p:nvPicPr>
        <p:blipFill>
          <a:blip r:embed="rId3"/>
          <a:stretch>
            <a:fillRect/>
          </a:stretch>
        </p:blipFill>
        <p:spPr>
          <a:xfrm>
            <a:off x="5688432" y="2003366"/>
            <a:ext cx="4872065" cy="1556635"/>
          </a:xfrm>
          <a:prstGeom prst="rect">
            <a:avLst/>
          </a:prstGeom>
        </p:spPr>
      </p:pic>
      <p:pic>
        <p:nvPicPr>
          <p:cNvPr id="12" name="图片 11"/>
          <p:cNvPicPr>
            <a:picLocks noChangeAspect="1"/>
          </p:cNvPicPr>
          <p:nvPr/>
        </p:nvPicPr>
        <p:blipFill>
          <a:blip r:embed="rId4"/>
          <a:stretch>
            <a:fillRect/>
          </a:stretch>
        </p:blipFill>
        <p:spPr>
          <a:xfrm>
            <a:off x="6192487" y="4355402"/>
            <a:ext cx="3888432" cy="1022035"/>
          </a:xfrm>
          <a:prstGeom prst="rect">
            <a:avLst/>
          </a:prstGeom>
        </p:spPr>
      </p:pic>
      <p:sp>
        <p:nvSpPr>
          <p:cNvPr id="5" name="矩形 4"/>
          <p:cNvSpPr/>
          <p:nvPr/>
        </p:nvSpPr>
        <p:spPr>
          <a:xfrm>
            <a:off x="5904455" y="3564306"/>
            <a:ext cx="4320376" cy="584775"/>
          </a:xfrm>
          <a:prstGeom prst="rect">
            <a:avLst/>
          </a:prstGeom>
        </p:spPr>
        <p:txBody>
          <a:bodyPr wrap="square">
            <a:spAutoFit/>
          </a:bodyPr>
          <a:lstStyle/>
          <a:p>
            <a:pPr algn="ctr"/>
            <a:r>
              <a:rPr lang="en-US" altLang="zh-CN" sz="1600" dirty="0">
                <a:latin typeface="NimbusRomNo9L" charset="0"/>
              </a:rPr>
              <a:t>The execution time of each step under different numbers of machine entities </a:t>
            </a:r>
            <a:endParaRPr lang="en-US" altLang="zh-CN" sz="1600" dirty="0"/>
          </a:p>
        </p:txBody>
      </p:sp>
      <p:sp>
        <p:nvSpPr>
          <p:cNvPr id="8" name="矩形 7"/>
          <p:cNvSpPr/>
          <p:nvPr/>
        </p:nvSpPr>
        <p:spPr>
          <a:xfrm>
            <a:off x="5976567" y="5419189"/>
            <a:ext cx="4320376" cy="584775"/>
          </a:xfrm>
          <a:prstGeom prst="rect">
            <a:avLst/>
          </a:prstGeom>
        </p:spPr>
        <p:txBody>
          <a:bodyPr wrap="square">
            <a:spAutoFit/>
          </a:bodyPr>
          <a:lstStyle/>
          <a:p>
            <a:pPr algn="ctr"/>
            <a:r>
              <a:rPr lang="en-US" altLang="zh-CN" sz="1600" dirty="0">
                <a:latin typeface="NimbusRomNo9L" charset="0"/>
              </a:rPr>
              <a:t>F1, Precision, and Recall scores of CTF without and with alerting</a:t>
            </a:r>
            <a:endParaRPr lang="en-US" altLang="zh-CN" sz="1600" dirty="0"/>
          </a:p>
        </p:txBody>
      </p:sp>
      <p:sp>
        <p:nvSpPr>
          <p:cNvPr id="9" name="矩形 8"/>
          <p:cNvSpPr/>
          <p:nvPr/>
        </p:nvSpPr>
        <p:spPr>
          <a:xfrm>
            <a:off x="5807969" y="2902232"/>
            <a:ext cx="448897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342610301"/>
      </p:ext>
    </p:extLst>
  </p:cSld>
  <p:clrMapOvr>
    <a:masterClrMapping/>
  </p:clrMapOvr>
  <p:transition spd="slow" advClick="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13792"/>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1657768" y="1714376"/>
            <a:ext cx="4318799" cy="4824536"/>
          </a:xfrm>
        </p:spPr>
        <p:txBody>
          <a:bodyPr>
            <a:normAutofit/>
          </a:bodyPr>
          <a:lstStyle/>
          <a:p>
            <a:r>
              <a:rPr kumimoji="1" lang="en-US" altLang="zh-CN" b="1" dirty="0"/>
              <a:t>Scalability</a:t>
            </a:r>
          </a:p>
          <a:p>
            <a:pPr lvl="1"/>
            <a:r>
              <a:rPr kumimoji="1" lang="en-US" altLang="zh-CN" sz="2600" dirty="0"/>
              <a:t>Pre-training: </a:t>
            </a:r>
            <a:r>
              <a:rPr lang="en-US" altLang="zh-CN" sz="2600" dirty="0"/>
              <a:t>fixed (5493s</a:t>
            </a:r>
            <a:r>
              <a:rPr kumimoji="1" lang="en-US" altLang="zh-CN" sz="2600" dirty="0"/>
              <a:t>)</a:t>
            </a:r>
          </a:p>
          <a:p>
            <a:pPr lvl="1"/>
            <a:r>
              <a:rPr kumimoji="1" lang="en-US" altLang="zh-CN" sz="2600" dirty="0"/>
              <a:t>feature extraction: 0.3s / machine</a:t>
            </a:r>
          </a:p>
          <a:p>
            <a:pPr lvl="1"/>
            <a:r>
              <a:rPr kumimoji="1" lang="en-US" altLang="zh-CN" sz="2600" dirty="0"/>
              <a:t>Clustering: much smaller</a:t>
            </a:r>
          </a:p>
          <a:p>
            <a:pPr lvl="1"/>
            <a:r>
              <a:rPr kumimoji="1" lang="en-US" altLang="zh-CN" sz="2600" dirty="0"/>
              <a:t>Fine-tuning: 448s / model</a:t>
            </a:r>
          </a:p>
          <a:p>
            <a:r>
              <a:rPr lang="en-US" altLang="zh-CN" b="1" dirty="0"/>
              <a:t>Effectiveness</a:t>
            </a:r>
            <a:r>
              <a:rPr lang="en-US" altLang="zh-CN" dirty="0"/>
              <a:t> </a:t>
            </a:r>
          </a:p>
          <a:p>
            <a:pPr lvl="1"/>
            <a:r>
              <a:rPr kumimoji="1" lang="en-US" altLang="zh-CN" sz="2600" dirty="0">
                <a:solidFill>
                  <a:srgbClr val="FF0000"/>
                </a:solidFill>
              </a:rPr>
              <a:t>F1: 0.830-&gt;0.892</a:t>
            </a: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54</a:t>
            </a:fld>
            <a:endParaRPr lang="zh-CN" altLang="en-US" dirty="0"/>
          </a:p>
        </p:txBody>
      </p:sp>
      <p:pic>
        <p:nvPicPr>
          <p:cNvPr id="11" name="图片 10"/>
          <p:cNvPicPr>
            <a:picLocks noChangeAspect="1"/>
          </p:cNvPicPr>
          <p:nvPr/>
        </p:nvPicPr>
        <p:blipFill>
          <a:blip r:embed="rId3"/>
          <a:stretch>
            <a:fillRect/>
          </a:stretch>
        </p:blipFill>
        <p:spPr>
          <a:xfrm>
            <a:off x="5688432" y="2003366"/>
            <a:ext cx="4872065" cy="1556635"/>
          </a:xfrm>
          <a:prstGeom prst="rect">
            <a:avLst/>
          </a:prstGeom>
        </p:spPr>
      </p:pic>
      <p:pic>
        <p:nvPicPr>
          <p:cNvPr id="12" name="图片 11"/>
          <p:cNvPicPr>
            <a:picLocks noChangeAspect="1"/>
          </p:cNvPicPr>
          <p:nvPr/>
        </p:nvPicPr>
        <p:blipFill>
          <a:blip r:embed="rId4"/>
          <a:stretch>
            <a:fillRect/>
          </a:stretch>
        </p:blipFill>
        <p:spPr>
          <a:xfrm>
            <a:off x="6192487" y="4355402"/>
            <a:ext cx="3888432" cy="1022035"/>
          </a:xfrm>
          <a:prstGeom prst="rect">
            <a:avLst/>
          </a:prstGeom>
        </p:spPr>
      </p:pic>
      <p:sp>
        <p:nvSpPr>
          <p:cNvPr id="5" name="矩形 4"/>
          <p:cNvSpPr/>
          <p:nvPr/>
        </p:nvSpPr>
        <p:spPr>
          <a:xfrm>
            <a:off x="5904455" y="3564306"/>
            <a:ext cx="4320376" cy="584775"/>
          </a:xfrm>
          <a:prstGeom prst="rect">
            <a:avLst/>
          </a:prstGeom>
        </p:spPr>
        <p:txBody>
          <a:bodyPr wrap="square">
            <a:spAutoFit/>
          </a:bodyPr>
          <a:lstStyle/>
          <a:p>
            <a:pPr algn="ctr"/>
            <a:r>
              <a:rPr lang="en-US" altLang="zh-CN" sz="1600" dirty="0">
                <a:latin typeface="NimbusRomNo9L" charset="0"/>
              </a:rPr>
              <a:t>The execution time of each step under different numbers of machine entities </a:t>
            </a:r>
            <a:endParaRPr lang="en-US" altLang="zh-CN" sz="1600" dirty="0"/>
          </a:p>
        </p:txBody>
      </p:sp>
      <p:sp>
        <p:nvSpPr>
          <p:cNvPr id="8" name="矩形 7"/>
          <p:cNvSpPr/>
          <p:nvPr/>
        </p:nvSpPr>
        <p:spPr>
          <a:xfrm>
            <a:off x="5976567" y="5419189"/>
            <a:ext cx="4320376" cy="584775"/>
          </a:xfrm>
          <a:prstGeom prst="rect">
            <a:avLst/>
          </a:prstGeom>
        </p:spPr>
        <p:txBody>
          <a:bodyPr wrap="square">
            <a:spAutoFit/>
          </a:bodyPr>
          <a:lstStyle/>
          <a:p>
            <a:pPr algn="ctr"/>
            <a:r>
              <a:rPr lang="en-US" altLang="zh-CN" sz="1600" dirty="0">
                <a:latin typeface="NimbusRomNo9L" charset="0"/>
              </a:rPr>
              <a:t>F1, Precision, and Recall scores of CTF without and with alerting</a:t>
            </a:r>
            <a:endParaRPr lang="en-US" altLang="zh-CN" sz="1600" dirty="0"/>
          </a:p>
        </p:txBody>
      </p:sp>
      <p:sp>
        <p:nvSpPr>
          <p:cNvPr id="9" name="矩形 8"/>
          <p:cNvSpPr/>
          <p:nvPr/>
        </p:nvSpPr>
        <p:spPr>
          <a:xfrm>
            <a:off x="7749696" y="4610794"/>
            <a:ext cx="1442649" cy="690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8007504"/>
      </p:ext>
    </p:extLst>
  </p:cSld>
  <p:clrMapOvr>
    <a:masterClrMapping/>
  </p:clrMapOvr>
  <p:transition spd="slow" advClick="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1981201" y="2114854"/>
            <a:ext cx="3935812" cy="3618402"/>
          </a:xfrm>
        </p:spPr>
        <p:txBody>
          <a:bodyPr>
            <a:normAutofit/>
          </a:bodyPr>
          <a:lstStyle/>
          <a:p>
            <a:r>
              <a:rPr kumimoji="1" lang="en-US" altLang="zh-CN" sz="2400" b="1" dirty="0"/>
              <a:t>Validating the Synthetic Framework</a:t>
            </a:r>
          </a:p>
          <a:p>
            <a:pPr lvl="1"/>
            <a:r>
              <a:rPr kumimoji="1" lang="en-US" altLang="zh-CN" dirty="0"/>
              <a:t>One model/machine </a:t>
            </a:r>
          </a:p>
          <a:p>
            <a:pPr lvl="1"/>
            <a:r>
              <a:rPr kumimoji="1" lang="en-US" altLang="zh-CN" dirty="0"/>
              <a:t>One model for all </a:t>
            </a:r>
          </a:p>
          <a:p>
            <a:pPr lvl="1"/>
            <a:r>
              <a:rPr lang="en-US" altLang="zh-CN" dirty="0"/>
              <a:t>CTF w/o transfer </a:t>
            </a:r>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55</a:t>
            </a:fld>
            <a:endParaRPr lang="zh-CN" altLang="en-US" dirty="0">
              <a:solidFill>
                <a:prstClr val="black">
                  <a:tint val="75000"/>
                </a:prstClr>
              </a:solidFill>
            </a:endParaRPr>
          </a:p>
        </p:txBody>
      </p:sp>
      <p:pic>
        <p:nvPicPr>
          <p:cNvPr id="9" name="图片 8"/>
          <p:cNvPicPr>
            <a:picLocks noChangeAspect="1"/>
          </p:cNvPicPr>
          <p:nvPr/>
        </p:nvPicPr>
        <p:blipFill>
          <a:blip r:embed="rId3"/>
          <a:stretch>
            <a:fillRect/>
          </a:stretch>
        </p:blipFill>
        <p:spPr>
          <a:xfrm>
            <a:off x="5949615" y="1772816"/>
            <a:ext cx="4446494" cy="1368152"/>
          </a:xfrm>
          <a:prstGeom prst="rect">
            <a:avLst/>
          </a:prstGeom>
        </p:spPr>
      </p:pic>
      <p:pic>
        <p:nvPicPr>
          <p:cNvPr id="10" name="图片 9"/>
          <p:cNvPicPr>
            <a:picLocks noChangeAspect="1"/>
          </p:cNvPicPr>
          <p:nvPr/>
        </p:nvPicPr>
        <p:blipFill>
          <a:blip r:embed="rId4"/>
          <a:stretch>
            <a:fillRect/>
          </a:stretch>
        </p:blipFill>
        <p:spPr>
          <a:xfrm>
            <a:off x="5951984" y="3501008"/>
            <a:ext cx="4182058" cy="2421192"/>
          </a:xfrm>
          <a:prstGeom prst="rect">
            <a:avLst/>
          </a:prstGeom>
        </p:spPr>
      </p:pic>
      <p:sp>
        <p:nvSpPr>
          <p:cNvPr id="7" name="矩形 6"/>
          <p:cNvSpPr/>
          <p:nvPr/>
        </p:nvSpPr>
        <p:spPr>
          <a:xfrm>
            <a:off x="5917012" y="3018438"/>
            <a:ext cx="4320376" cy="338554"/>
          </a:xfrm>
          <a:prstGeom prst="rect">
            <a:avLst/>
          </a:prstGeom>
        </p:spPr>
        <p:txBody>
          <a:bodyPr wrap="square">
            <a:spAutoFit/>
          </a:bodyPr>
          <a:lstStyle/>
          <a:p>
            <a:pPr algn="ctr"/>
            <a:r>
              <a:rPr lang="en-US" altLang="zh-CN" sz="1600" dirty="0">
                <a:latin typeface="NimbusRomNo9L" charset="0"/>
              </a:rPr>
              <a:t>Comparison with model variations</a:t>
            </a:r>
            <a:endParaRPr lang="en-US" altLang="zh-CN" sz="1600" dirty="0"/>
          </a:p>
        </p:txBody>
      </p:sp>
      <p:sp>
        <p:nvSpPr>
          <p:cNvPr id="5" name="矩形 4"/>
          <p:cNvSpPr/>
          <p:nvPr/>
        </p:nvSpPr>
        <p:spPr>
          <a:xfrm>
            <a:off x="5772472" y="5922201"/>
            <a:ext cx="4572000" cy="584775"/>
          </a:xfrm>
          <a:prstGeom prst="rect">
            <a:avLst/>
          </a:prstGeom>
        </p:spPr>
        <p:txBody>
          <a:bodyPr>
            <a:spAutoFit/>
          </a:bodyPr>
          <a:lstStyle/>
          <a:p>
            <a:pPr algn="ctr"/>
            <a:r>
              <a:rPr lang="en-US" altLang="zh-CN" sz="1600" dirty="0">
                <a:latin typeface="NimbusRomNo9L" charset="0"/>
              </a:rPr>
              <a:t>F1 and training time under different numbers of epochs for CTF w/o transfer </a:t>
            </a:r>
            <a:endParaRPr lang="en-US" altLang="zh-CN" sz="1600" dirty="0"/>
          </a:p>
        </p:txBody>
      </p:sp>
      <p:sp>
        <p:nvSpPr>
          <p:cNvPr id="6" name="TextBox 5">
            <a:extLst>
              <a:ext uri="{FF2B5EF4-FFF2-40B4-BE49-F238E27FC236}">
                <a16:creationId xmlns:a16="http://schemas.microsoft.com/office/drawing/2014/main" id="{539FC763-A0D6-96CE-D671-CFDD8F38601B}"/>
              </a:ext>
            </a:extLst>
          </p:cNvPr>
          <p:cNvSpPr txBox="1"/>
          <p:nvPr/>
        </p:nvSpPr>
        <p:spPr>
          <a:xfrm>
            <a:off x="10626571" y="1772816"/>
            <a:ext cx="1482571" cy="923330"/>
          </a:xfrm>
          <a:prstGeom prst="rect">
            <a:avLst/>
          </a:prstGeom>
          <a:noFill/>
        </p:spPr>
        <p:txBody>
          <a:bodyPr wrap="square" rtlCol="0">
            <a:spAutoFit/>
          </a:bodyPr>
          <a:lstStyle/>
          <a:p>
            <a:r>
              <a:rPr lang="en-US" altLang="zh-CN" dirty="0">
                <a:solidFill>
                  <a:srgbClr val="FF0000"/>
                </a:solidFill>
              </a:rPr>
              <a:t>2</a:t>
            </a:r>
            <a:r>
              <a:rPr lang="zh-CN" altLang="en-US" dirty="0">
                <a:solidFill>
                  <a:srgbClr val="FF0000"/>
                </a:solidFill>
              </a:rPr>
              <a:t> </a:t>
            </a:r>
            <a:r>
              <a:rPr lang="en-US" altLang="zh-CN" dirty="0">
                <a:solidFill>
                  <a:srgbClr val="FF0000"/>
                </a:solidFill>
              </a:rPr>
              <a:t>hours</a:t>
            </a:r>
            <a:r>
              <a:rPr lang="zh-CN" altLang="en-US" dirty="0">
                <a:solidFill>
                  <a:srgbClr val="FF0000"/>
                </a:solidFill>
              </a:rPr>
              <a:t> </a:t>
            </a:r>
            <a:endParaRPr lang="en-US" altLang="zh-CN" dirty="0">
              <a:solidFill>
                <a:srgbClr val="FF0000"/>
              </a:solidFill>
            </a:endParaRPr>
          </a:p>
          <a:p>
            <a:r>
              <a:rPr lang="en-US" altLang="zh-CN" dirty="0">
                <a:solidFill>
                  <a:srgbClr val="FF0000"/>
                </a:solidFill>
              </a:rPr>
              <a:t>vs</a:t>
            </a:r>
          </a:p>
          <a:p>
            <a:r>
              <a:rPr lang="en-US" altLang="zh-CN" dirty="0">
                <a:solidFill>
                  <a:srgbClr val="FF0000"/>
                </a:solidFill>
              </a:rPr>
              <a:t>2</a:t>
            </a:r>
            <a:r>
              <a:rPr lang="zh-CN" altLang="en-US" dirty="0">
                <a:solidFill>
                  <a:srgbClr val="FF0000"/>
                </a:solidFill>
              </a:rPr>
              <a:t> </a:t>
            </a:r>
            <a:r>
              <a:rPr lang="en-US" altLang="zh-CN" dirty="0">
                <a:solidFill>
                  <a:srgbClr val="FF0000"/>
                </a:solidFill>
              </a:rPr>
              <a:t>days</a:t>
            </a:r>
            <a:endParaRPr lang="en-US" dirty="0">
              <a:solidFill>
                <a:srgbClr val="FF0000"/>
              </a:solidFill>
            </a:endParaRPr>
          </a:p>
        </p:txBody>
      </p:sp>
    </p:spTree>
    <p:extLst>
      <p:ext uri="{BB962C8B-B14F-4D97-AF65-F5344CB8AC3E}">
        <p14:creationId xmlns:p14="http://schemas.microsoft.com/office/powerpoint/2010/main" val="2532023703"/>
      </p:ext>
    </p:extLst>
  </p:cSld>
  <p:clrMapOvr>
    <a:masterClrMapping/>
  </p:clrMapOvr>
  <p:transition spd="slow" advClick="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1981201" y="2114854"/>
            <a:ext cx="3935812" cy="3618402"/>
          </a:xfrm>
        </p:spPr>
        <p:txBody>
          <a:bodyPr>
            <a:normAutofit/>
          </a:bodyPr>
          <a:lstStyle/>
          <a:p>
            <a:r>
              <a:rPr kumimoji="1" lang="en-US" altLang="zh-CN" sz="2400" b="1" dirty="0"/>
              <a:t>Validating the Synthetic Framework</a:t>
            </a:r>
          </a:p>
          <a:p>
            <a:pPr lvl="1"/>
            <a:r>
              <a:rPr kumimoji="1" lang="en-US" altLang="zh-CN" dirty="0">
                <a:solidFill>
                  <a:srgbClr val="FF0000"/>
                </a:solidFill>
              </a:rPr>
              <a:t>One model/machine </a:t>
            </a:r>
          </a:p>
          <a:p>
            <a:pPr lvl="1"/>
            <a:r>
              <a:rPr kumimoji="1" lang="en-US" altLang="zh-CN" dirty="0"/>
              <a:t>One model for all </a:t>
            </a:r>
          </a:p>
          <a:p>
            <a:pPr lvl="1"/>
            <a:r>
              <a:rPr lang="en-US" altLang="zh-CN" dirty="0"/>
              <a:t>CTF w/o transfer </a:t>
            </a:r>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56</a:t>
            </a:fld>
            <a:endParaRPr lang="zh-CN" altLang="en-US" dirty="0">
              <a:solidFill>
                <a:prstClr val="black">
                  <a:tint val="75000"/>
                </a:prstClr>
              </a:solidFill>
            </a:endParaRPr>
          </a:p>
        </p:txBody>
      </p:sp>
      <p:pic>
        <p:nvPicPr>
          <p:cNvPr id="9" name="图片 8"/>
          <p:cNvPicPr>
            <a:picLocks noChangeAspect="1"/>
          </p:cNvPicPr>
          <p:nvPr/>
        </p:nvPicPr>
        <p:blipFill>
          <a:blip r:embed="rId3"/>
          <a:stretch>
            <a:fillRect/>
          </a:stretch>
        </p:blipFill>
        <p:spPr>
          <a:xfrm>
            <a:off x="5949615" y="1772816"/>
            <a:ext cx="4446494" cy="1368152"/>
          </a:xfrm>
          <a:prstGeom prst="rect">
            <a:avLst/>
          </a:prstGeom>
        </p:spPr>
      </p:pic>
      <p:pic>
        <p:nvPicPr>
          <p:cNvPr id="10" name="图片 9"/>
          <p:cNvPicPr>
            <a:picLocks noChangeAspect="1"/>
          </p:cNvPicPr>
          <p:nvPr/>
        </p:nvPicPr>
        <p:blipFill>
          <a:blip r:embed="rId4"/>
          <a:stretch>
            <a:fillRect/>
          </a:stretch>
        </p:blipFill>
        <p:spPr>
          <a:xfrm>
            <a:off x="5951984" y="3501008"/>
            <a:ext cx="4182058" cy="2421192"/>
          </a:xfrm>
          <a:prstGeom prst="rect">
            <a:avLst/>
          </a:prstGeom>
        </p:spPr>
      </p:pic>
      <p:sp>
        <p:nvSpPr>
          <p:cNvPr id="7" name="矩形 6"/>
          <p:cNvSpPr/>
          <p:nvPr/>
        </p:nvSpPr>
        <p:spPr>
          <a:xfrm>
            <a:off x="5917012" y="3018438"/>
            <a:ext cx="4320376" cy="338554"/>
          </a:xfrm>
          <a:prstGeom prst="rect">
            <a:avLst/>
          </a:prstGeom>
        </p:spPr>
        <p:txBody>
          <a:bodyPr wrap="square">
            <a:spAutoFit/>
          </a:bodyPr>
          <a:lstStyle/>
          <a:p>
            <a:pPr algn="ctr"/>
            <a:r>
              <a:rPr lang="en-US" altLang="zh-CN" sz="1600" dirty="0">
                <a:latin typeface="NimbusRomNo9L" charset="0"/>
              </a:rPr>
              <a:t>Comparison with model variations</a:t>
            </a:r>
            <a:endParaRPr lang="en-US" altLang="zh-CN" sz="1600" dirty="0"/>
          </a:p>
        </p:txBody>
      </p:sp>
      <p:sp>
        <p:nvSpPr>
          <p:cNvPr id="5" name="矩形 4"/>
          <p:cNvSpPr/>
          <p:nvPr/>
        </p:nvSpPr>
        <p:spPr>
          <a:xfrm>
            <a:off x="5772472" y="5922201"/>
            <a:ext cx="4572000" cy="584775"/>
          </a:xfrm>
          <a:prstGeom prst="rect">
            <a:avLst/>
          </a:prstGeom>
        </p:spPr>
        <p:txBody>
          <a:bodyPr>
            <a:spAutoFit/>
          </a:bodyPr>
          <a:lstStyle/>
          <a:p>
            <a:pPr algn="ctr"/>
            <a:r>
              <a:rPr lang="en-US" altLang="zh-CN" sz="1600" dirty="0">
                <a:latin typeface="NimbusRomNo9L" charset="0"/>
              </a:rPr>
              <a:t>F1 and training time under different numbers of epochs for CTF w/o transfer </a:t>
            </a:r>
            <a:endParaRPr lang="en-US" altLang="zh-CN" sz="1600" dirty="0"/>
          </a:p>
        </p:txBody>
      </p:sp>
      <p:sp>
        <p:nvSpPr>
          <p:cNvPr id="11" name="矩形 10"/>
          <p:cNvSpPr/>
          <p:nvPr/>
        </p:nvSpPr>
        <p:spPr>
          <a:xfrm>
            <a:off x="5917012" y="2312876"/>
            <a:ext cx="448897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916243"/>
      </p:ext>
    </p:extLst>
  </p:cSld>
  <p:clrMapOvr>
    <a:masterClrMapping/>
  </p:clrMapOvr>
  <p:transition spd="slow" advClick="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1981201" y="2114854"/>
            <a:ext cx="3935812" cy="3618402"/>
          </a:xfrm>
        </p:spPr>
        <p:txBody>
          <a:bodyPr>
            <a:normAutofit/>
          </a:bodyPr>
          <a:lstStyle/>
          <a:p>
            <a:r>
              <a:rPr kumimoji="1" lang="en-US" altLang="zh-CN" sz="2400" b="1" dirty="0"/>
              <a:t>Validating the Synthetic Framework</a:t>
            </a:r>
          </a:p>
          <a:p>
            <a:pPr lvl="1"/>
            <a:r>
              <a:rPr kumimoji="1" lang="en-US" altLang="zh-CN" dirty="0"/>
              <a:t>One model/machine </a:t>
            </a:r>
          </a:p>
          <a:p>
            <a:pPr lvl="1"/>
            <a:r>
              <a:rPr kumimoji="1" lang="en-US" altLang="zh-CN" dirty="0">
                <a:solidFill>
                  <a:srgbClr val="FF0000"/>
                </a:solidFill>
              </a:rPr>
              <a:t>One model for all </a:t>
            </a:r>
          </a:p>
          <a:p>
            <a:pPr lvl="1"/>
            <a:r>
              <a:rPr lang="en-US" altLang="zh-CN" dirty="0"/>
              <a:t>CTF w/o transfer </a:t>
            </a:r>
            <a:endParaRPr kumimoji="1" lang="en-US" altLang="zh-CN"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57</a:t>
            </a:fld>
            <a:endParaRPr lang="zh-CN" altLang="en-US" dirty="0">
              <a:solidFill>
                <a:prstClr val="black">
                  <a:tint val="75000"/>
                </a:prstClr>
              </a:solidFill>
            </a:endParaRPr>
          </a:p>
        </p:txBody>
      </p:sp>
      <p:pic>
        <p:nvPicPr>
          <p:cNvPr id="9" name="图片 8"/>
          <p:cNvPicPr>
            <a:picLocks noChangeAspect="1"/>
          </p:cNvPicPr>
          <p:nvPr/>
        </p:nvPicPr>
        <p:blipFill>
          <a:blip r:embed="rId3"/>
          <a:stretch>
            <a:fillRect/>
          </a:stretch>
        </p:blipFill>
        <p:spPr>
          <a:xfrm>
            <a:off x="5949615" y="1772816"/>
            <a:ext cx="4446494" cy="1368152"/>
          </a:xfrm>
          <a:prstGeom prst="rect">
            <a:avLst/>
          </a:prstGeom>
        </p:spPr>
      </p:pic>
      <p:pic>
        <p:nvPicPr>
          <p:cNvPr id="10" name="图片 9"/>
          <p:cNvPicPr>
            <a:picLocks noChangeAspect="1"/>
          </p:cNvPicPr>
          <p:nvPr/>
        </p:nvPicPr>
        <p:blipFill>
          <a:blip r:embed="rId4"/>
          <a:stretch>
            <a:fillRect/>
          </a:stretch>
        </p:blipFill>
        <p:spPr>
          <a:xfrm>
            <a:off x="5951984" y="3501008"/>
            <a:ext cx="4182058" cy="2421192"/>
          </a:xfrm>
          <a:prstGeom prst="rect">
            <a:avLst/>
          </a:prstGeom>
        </p:spPr>
      </p:pic>
      <p:sp>
        <p:nvSpPr>
          <p:cNvPr id="7" name="矩形 6"/>
          <p:cNvSpPr/>
          <p:nvPr/>
        </p:nvSpPr>
        <p:spPr>
          <a:xfrm>
            <a:off x="5917012" y="3018438"/>
            <a:ext cx="4320376" cy="338554"/>
          </a:xfrm>
          <a:prstGeom prst="rect">
            <a:avLst/>
          </a:prstGeom>
        </p:spPr>
        <p:txBody>
          <a:bodyPr wrap="square">
            <a:spAutoFit/>
          </a:bodyPr>
          <a:lstStyle/>
          <a:p>
            <a:pPr algn="ctr"/>
            <a:r>
              <a:rPr lang="en-US" altLang="zh-CN" sz="1600" dirty="0">
                <a:latin typeface="NimbusRomNo9L" charset="0"/>
              </a:rPr>
              <a:t>Comparison with model variations</a:t>
            </a:r>
            <a:endParaRPr lang="en-US" altLang="zh-CN" sz="1600" dirty="0"/>
          </a:p>
        </p:txBody>
      </p:sp>
      <p:sp>
        <p:nvSpPr>
          <p:cNvPr id="5" name="矩形 4"/>
          <p:cNvSpPr/>
          <p:nvPr/>
        </p:nvSpPr>
        <p:spPr>
          <a:xfrm>
            <a:off x="5772472" y="5922201"/>
            <a:ext cx="4572000" cy="584775"/>
          </a:xfrm>
          <a:prstGeom prst="rect">
            <a:avLst/>
          </a:prstGeom>
        </p:spPr>
        <p:txBody>
          <a:bodyPr>
            <a:spAutoFit/>
          </a:bodyPr>
          <a:lstStyle/>
          <a:p>
            <a:pPr algn="ctr"/>
            <a:r>
              <a:rPr lang="en-US" altLang="zh-CN" sz="1600" dirty="0">
                <a:latin typeface="NimbusRomNo9L" charset="0"/>
              </a:rPr>
              <a:t>F1 and training time under different numbers of epochs for CTF w/o transfer </a:t>
            </a:r>
            <a:endParaRPr lang="en-US" altLang="zh-CN" sz="1600" dirty="0"/>
          </a:p>
        </p:txBody>
      </p:sp>
      <p:sp>
        <p:nvSpPr>
          <p:cNvPr id="11" name="矩形 10"/>
          <p:cNvSpPr/>
          <p:nvPr/>
        </p:nvSpPr>
        <p:spPr>
          <a:xfrm>
            <a:off x="5917012" y="2433664"/>
            <a:ext cx="4488974" cy="203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5639017"/>
      </p:ext>
    </p:extLst>
  </p:cSld>
  <p:clrMapOvr>
    <a:masterClrMapping/>
  </p:clrMapOvr>
  <p:transition spd="slow" advClick="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Overall performance</a:t>
            </a:r>
            <a:endParaRPr kumimoji="1" lang="zh-CN" altLang="en-US" sz="3600" b="1" dirty="0"/>
          </a:p>
        </p:txBody>
      </p:sp>
      <p:sp>
        <p:nvSpPr>
          <p:cNvPr id="3" name="内容占位符 2"/>
          <p:cNvSpPr>
            <a:spLocks noGrp="1"/>
          </p:cNvSpPr>
          <p:nvPr>
            <p:ph idx="1"/>
          </p:nvPr>
        </p:nvSpPr>
        <p:spPr>
          <a:xfrm>
            <a:off x="1981201" y="2114854"/>
            <a:ext cx="3935812" cy="3618402"/>
          </a:xfrm>
        </p:spPr>
        <p:txBody>
          <a:bodyPr>
            <a:normAutofit/>
          </a:bodyPr>
          <a:lstStyle/>
          <a:p>
            <a:r>
              <a:rPr kumimoji="1" lang="en-US" altLang="zh-CN" sz="2400" b="1" dirty="0"/>
              <a:t>Validating the Synthetic Framework</a:t>
            </a:r>
          </a:p>
          <a:p>
            <a:pPr lvl="1"/>
            <a:r>
              <a:rPr kumimoji="1" lang="en-US" altLang="zh-CN" dirty="0"/>
              <a:t>One model/machine </a:t>
            </a:r>
          </a:p>
          <a:p>
            <a:pPr lvl="1"/>
            <a:r>
              <a:rPr kumimoji="1" lang="en-US" altLang="zh-CN" dirty="0"/>
              <a:t>One model for all </a:t>
            </a:r>
          </a:p>
          <a:p>
            <a:pPr lvl="1"/>
            <a:r>
              <a:rPr lang="en-US" altLang="zh-CN" dirty="0">
                <a:solidFill>
                  <a:srgbClr val="FF0000"/>
                </a:solidFill>
              </a:rPr>
              <a:t>CTF w/o transfer </a:t>
            </a:r>
            <a:endParaRPr kumimoji="1" lang="en-US" altLang="zh-CN" dirty="0">
              <a:solidFill>
                <a:srgbClr val="FF0000"/>
              </a:solidFill>
            </a:endParaRPr>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58</a:t>
            </a:fld>
            <a:endParaRPr lang="zh-CN" altLang="en-US" dirty="0">
              <a:solidFill>
                <a:prstClr val="black">
                  <a:tint val="75000"/>
                </a:prstClr>
              </a:solidFill>
            </a:endParaRPr>
          </a:p>
        </p:txBody>
      </p:sp>
      <p:pic>
        <p:nvPicPr>
          <p:cNvPr id="9" name="图片 8"/>
          <p:cNvPicPr>
            <a:picLocks noChangeAspect="1"/>
          </p:cNvPicPr>
          <p:nvPr/>
        </p:nvPicPr>
        <p:blipFill>
          <a:blip r:embed="rId3"/>
          <a:stretch>
            <a:fillRect/>
          </a:stretch>
        </p:blipFill>
        <p:spPr>
          <a:xfrm>
            <a:off x="5949615" y="1772816"/>
            <a:ext cx="4446494" cy="1368152"/>
          </a:xfrm>
          <a:prstGeom prst="rect">
            <a:avLst/>
          </a:prstGeom>
        </p:spPr>
      </p:pic>
      <p:pic>
        <p:nvPicPr>
          <p:cNvPr id="10" name="图片 9"/>
          <p:cNvPicPr>
            <a:picLocks noChangeAspect="1"/>
          </p:cNvPicPr>
          <p:nvPr/>
        </p:nvPicPr>
        <p:blipFill>
          <a:blip r:embed="rId4"/>
          <a:stretch>
            <a:fillRect/>
          </a:stretch>
        </p:blipFill>
        <p:spPr>
          <a:xfrm>
            <a:off x="5951984" y="3501008"/>
            <a:ext cx="4182058" cy="2421192"/>
          </a:xfrm>
          <a:prstGeom prst="rect">
            <a:avLst/>
          </a:prstGeom>
        </p:spPr>
      </p:pic>
      <p:sp>
        <p:nvSpPr>
          <p:cNvPr id="7" name="矩形 6"/>
          <p:cNvSpPr/>
          <p:nvPr/>
        </p:nvSpPr>
        <p:spPr>
          <a:xfrm>
            <a:off x="5917012" y="3018438"/>
            <a:ext cx="4320376" cy="338554"/>
          </a:xfrm>
          <a:prstGeom prst="rect">
            <a:avLst/>
          </a:prstGeom>
        </p:spPr>
        <p:txBody>
          <a:bodyPr wrap="square">
            <a:spAutoFit/>
          </a:bodyPr>
          <a:lstStyle/>
          <a:p>
            <a:pPr algn="ctr"/>
            <a:r>
              <a:rPr lang="en-US" altLang="zh-CN" sz="1600" dirty="0">
                <a:latin typeface="NimbusRomNo9L" charset="0"/>
              </a:rPr>
              <a:t>Comparison with model variations</a:t>
            </a:r>
            <a:endParaRPr lang="en-US" altLang="zh-CN" sz="1600" dirty="0"/>
          </a:p>
        </p:txBody>
      </p:sp>
      <p:sp>
        <p:nvSpPr>
          <p:cNvPr id="5" name="矩形 4"/>
          <p:cNvSpPr/>
          <p:nvPr/>
        </p:nvSpPr>
        <p:spPr>
          <a:xfrm>
            <a:off x="5772472" y="5922201"/>
            <a:ext cx="4572000" cy="584775"/>
          </a:xfrm>
          <a:prstGeom prst="rect">
            <a:avLst/>
          </a:prstGeom>
        </p:spPr>
        <p:txBody>
          <a:bodyPr>
            <a:spAutoFit/>
          </a:bodyPr>
          <a:lstStyle/>
          <a:p>
            <a:pPr algn="ctr"/>
            <a:r>
              <a:rPr lang="en-US" altLang="zh-CN" sz="1600" dirty="0">
                <a:latin typeface="NimbusRomNo9L" charset="0"/>
              </a:rPr>
              <a:t>F1 and training time under different numbers of epochs for CTF w/o transfer </a:t>
            </a:r>
            <a:endParaRPr lang="en-US" altLang="zh-CN" sz="1600" dirty="0"/>
          </a:p>
        </p:txBody>
      </p:sp>
      <p:sp>
        <p:nvSpPr>
          <p:cNvPr id="11" name="矩形 10"/>
          <p:cNvSpPr/>
          <p:nvPr/>
        </p:nvSpPr>
        <p:spPr>
          <a:xfrm>
            <a:off x="5917012" y="2584288"/>
            <a:ext cx="4488974"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p:nvSpPr>
        <p:spPr>
          <a:xfrm>
            <a:off x="5969630" y="3682420"/>
            <a:ext cx="4267759" cy="2239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369939445"/>
      </p:ext>
    </p:extLst>
  </p:cSld>
  <p:clrMapOvr>
    <a:masterClrMapping/>
  </p:clrMapOvr>
  <p:transition spd="slow" advClick="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Validating Design Choices</a:t>
            </a:r>
            <a:endParaRPr kumimoji="1" lang="zh-CN" altLang="en-US" sz="3600" b="1" dirty="0"/>
          </a:p>
        </p:txBody>
      </p:sp>
      <p:sp>
        <p:nvSpPr>
          <p:cNvPr id="3" name="内容占位符 2"/>
          <p:cNvSpPr>
            <a:spLocks noGrp="1"/>
          </p:cNvSpPr>
          <p:nvPr>
            <p:ph idx="1"/>
          </p:nvPr>
        </p:nvSpPr>
        <p:spPr>
          <a:xfrm>
            <a:off x="1657768" y="1714376"/>
            <a:ext cx="4582248" cy="4824536"/>
          </a:xfrm>
        </p:spPr>
        <p:txBody>
          <a:bodyPr>
            <a:normAutofit/>
          </a:bodyPr>
          <a:lstStyle/>
          <a:p>
            <a:r>
              <a:rPr kumimoji="1" lang="en-US" altLang="zh-CN" sz="2400" b="1" dirty="0"/>
              <a:t>Choice of Clustering Objects</a:t>
            </a:r>
          </a:p>
          <a:p>
            <a:pPr lvl="1"/>
            <a:r>
              <a:rPr lang="en-US" altLang="zh-CN" sz="2200" dirty="0"/>
              <a:t>SPF, ROCKA, DCN </a:t>
            </a:r>
            <a:endParaRPr kumimoji="1" lang="en-US" altLang="zh-CN" sz="2200" b="1" dirty="0"/>
          </a:p>
          <a:p>
            <a:r>
              <a:rPr kumimoji="1" lang="en-US" altLang="zh-CN" sz="2400" b="1" dirty="0"/>
              <a:t>Choice of Distance Measures</a:t>
            </a:r>
          </a:p>
          <a:p>
            <a:pPr lvl="1"/>
            <a:r>
              <a:rPr kumimoji="1" lang="en-US" altLang="zh-CN" sz="2200" dirty="0"/>
              <a:t>KL divergence, JS divergence, mean squared error</a:t>
            </a:r>
            <a:endParaRPr kumimoji="1" lang="en-US" altLang="zh-CN" sz="2200" b="1" dirty="0"/>
          </a:p>
          <a:p>
            <a:r>
              <a:rPr kumimoji="1" lang="en-US" altLang="zh-CN" sz="2400" b="1" dirty="0"/>
              <a:t>Choice of Clustering Algorithms </a:t>
            </a:r>
          </a:p>
          <a:p>
            <a:pPr lvl="1"/>
            <a:r>
              <a:rPr kumimoji="1" lang="en-US" altLang="zh-CN" sz="2200" dirty="0"/>
              <a:t>DBSCAN, K-</a:t>
            </a:r>
            <a:r>
              <a:rPr kumimoji="1" lang="en-US" altLang="zh-CN" sz="2200" dirty="0" err="1"/>
              <a:t>medoids</a:t>
            </a:r>
            <a:endParaRPr kumimoji="1" lang="zh-CN" altLang="en-US" sz="2200" dirty="0"/>
          </a:p>
          <a:p>
            <a:pPr lvl="1"/>
            <a:endParaRPr kumimoji="1" lang="en-US" altLang="zh-CN" sz="2000" b="1" dirty="0"/>
          </a:p>
          <a:p>
            <a:endParaRPr kumimoji="1" lang="en-US" altLang="zh-CN" sz="2400" b="1" dirty="0"/>
          </a:p>
        </p:txBody>
      </p:sp>
      <p:sp>
        <p:nvSpPr>
          <p:cNvPr id="4" name="幻灯片编号占位符 3"/>
          <p:cNvSpPr>
            <a:spLocks noGrp="1"/>
          </p:cNvSpPr>
          <p:nvPr>
            <p:ph type="sldNum" sz="quarter" idx="12"/>
          </p:nvPr>
        </p:nvSpPr>
        <p:spPr/>
        <p:txBody>
          <a:bodyPr/>
          <a:lstStyle/>
          <a:p>
            <a:fld id="{0C913308-F349-4B6D-A68A-DD1791B4A57B}" type="slidenum">
              <a:rPr lang="zh-CN" altLang="en-US" smtClean="0"/>
              <a:pPr/>
              <a:t>59</a:t>
            </a:fld>
            <a:endParaRPr lang="zh-CN" altLang="en-US" dirty="0"/>
          </a:p>
        </p:txBody>
      </p:sp>
      <p:pic>
        <p:nvPicPr>
          <p:cNvPr id="5" name="图片 4"/>
          <p:cNvPicPr>
            <a:picLocks noChangeAspect="1"/>
          </p:cNvPicPr>
          <p:nvPr/>
        </p:nvPicPr>
        <p:blipFill>
          <a:blip r:embed="rId3"/>
          <a:stretch>
            <a:fillRect/>
          </a:stretch>
        </p:blipFill>
        <p:spPr>
          <a:xfrm>
            <a:off x="6528048" y="1556793"/>
            <a:ext cx="3312368" cy="1604103"/>
          </a:xfrm>
          <a:prstGeom prst="rect">
            <a:avLst/>
          </a:prstGeom>
        </p:spPr>
      </p:pic>
      <p:pic>
        <p:nvPicPr>
          <p:cNvPr id="8" name="图片 7"/>
          <p:cNvPicPr>
            <a:picLocks noChangeAspect="1"/>
          </p:cNvPicPr>
          <p:nvPr/>
        </p:nvPicPr>
        <p:blipFill>
          <a:blip r:embed="rId4"/>
          <a:stretch>
            <a:fillRect/>
          </a:stretch>
        </p:blipFill>
        <p:spPr>
          <a:xfrm>
            <a:off x="6667252" y="3160896"/>
            <a:ext cx="3173164" cy="1565977"/>
          </a:xfrm>
          <a:prstGeom prst="rect">
            <a:avLst/>
          </a:prstGeom>
        </p:spPr>
      </p:pic>
      <p:pic>
        <p:nvPicPr>
          <p:cNvPr id="9" name="图片 8"/>
          <p:cNvPicPr>
            <a:picLocks noChangeAspect="1"/>
          </p:cNvPicPr>
          <p:nvPr/>
        </p:nvPicPr>
        <p:blipFill>
          <a:blip r:embed="rId5"/>
          <a:stretch>
            <a:fillRect/>
          </a:stretch>
        </p:blipFill>
        <p:spPr>
          <a:xfrm>
            <a:off x="6649804" y="4726873"/>
            <a:ext cx="3038116" cy="1575461"/>
          </a:xfrm>
          <a:prstGeom prst="rect">
            <a:avLst/>
          </a:prstGeom>
        </p:spPr>
      </p:pic>
    </p:spTree>
    <p:extLst>
      <p:ext uri="{BB962C8B-B14F-4D97-AF65-F5344CB8AC3E}">
        <p14:creationId xmlns:p14="http://schemas.microsoft.com/office/powerpoint/2010/main" val="992107265"/>
      </p:ext>
    </p:extLst>
  </p:cSld>
  <p:clrMapOvr>
    <a:masterClrMapping/>
  </p:clrMapOvr>
  <p:transition spd="slow"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477690" y="1891386"/>
            <a:ext cx="3885683" cy="4040499"/>
            <a:chOff x="1477690" y="1722056"/>
            <a:chExt cx="3885683" cy="4040499"/>
          </a:xfrm>
        </p:grpSpPr>
        <p:sp>
          <p:nvSpPr>
            <p:cNvPr id="115" name="文本框 114"/>
            <p:cNvSpPr txBox="1"/>
            <p:nvPr/>
          </p:nvSpPr>
          <p:spPr>
            <a:xfrm>
              <a:off x="1922524" y="2091053"/>
              <a:ext cx="1200970" cy="461665"/>
            </a:xfrm>
            <a:prstGeom prst="rect">
              <a:avLst/>
            </a:prstGeom>
            <a:noFill/>
          </p:spPr>
          <p:txBody>
            <a:bodyPr wrap="none" rtlCol="0">
              <a:spAutoFit/>
            </a:bodyPr>
            <a:lstStyle/>
            <a:p>
              <a:r>
                <a:rPr lang="en-US" altLang="zh-CN" sz="2400" b="1" dirty="0">
                  <a:solidFill>
                    <a:srgbClr val="7F7F7F"/>
                  </a:solidFill>
                </a:rPr>
                <a:t>Entities</a:t>
              </a:r>
              <a:endParaRPr lang="zh-CN" altLang="en-US" sz="2400" b="1" dirty="0">
                <a:solidFill>
                  <a:srgbClr val="7F7F7F"/>
                </a:solidFill>
              </a:endParaRPr>
            </a:p>
          </p:txBody>
        </p:sp>
        <p:sp>
          <p:nvSpPr>
            <p:cNvPr id="116" name="文本框 115"/>
            <p:cNvSpPr txBox="1"/>
            <p:nvPr/>
          </p:nvSpPr>
          <p:spPr>
            <a:xfrm>
              <a:off x="1477690" y="4855673"/>
              <a:ext cx="2090637" cy="461665"/>
            </a:xfrm>
            <a:prstGeom prst="rect">
              <a:avLst/>
            </a:prstGeom>
            <a:noFill/>
          </p:spPr>
          <p:txBody>
            <a:bodyPr wrap="none" rtlCol="0">
              <a:spAutoFit/>
            </a:bodyPr>
            <a:lstStyle/>
            <a:p>
              <a:pPr algn="ctr"/>
              <a:r>
                <a:rPr lang="en-US" altLang="zh-CN" sz="2400" b="1">
                  <a:solidFill>
                    <a:srgbClr val="7F7F7F"/>
                  </a:solidFill>
                </a:rPr>
                <a:t>Multi-metrics</a:t>
              </a:r>
              <a:endParaRPr lang="zh-CN" altLang="en-US" sz="2400" b="1" dirty="0">
                <a:solidFill>
                  <a:srgbClr val="7F7F7F"/>
                </a:solidFill>
              </a:endParaRPr>
            </a:p>
          </p:txBody>
        </p:sp>
        <p:pic>
          <p:nvPicPr>
            <p:cNvPr id="1028" name="Picture 4" descr="http://img1.imgtn.bdimg.com/it/u=2802574351,2250544527&amp;fm=214&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229" y="1722056"/>
              <a:ext cx="857866" cy="1214677"/>
            </a:xfrm>
            <a:prstGeom prst="rect">
              <a:avLst/>
            </a:prstGeom>
            <a:noFill/>
            <a:extLst>
              <a:ext uri="{909E8E84-426E-40DD-AFC4-6F175D3DCCD1}">
                <a14:hiddenFill xmlns:a14="http://schemas.microsoft.com/office/drawing/2010/main">
                  <a:solidFill>
                    <a:srgbClr val="FFFFFF"/>
                  </a:solidFill>
                </a14:hiddenFill>
              </a:ext>
            </a:extLst>
          </p:spPr>
        </p:pic>
        <p:sp>
          <p:nvSpPr>
            <p:cNvPr id="129" name="文本框 128"/>
            <p:cNvSpPr txBox="1"/>
            <p:nvPr/>
          </p:nvSpPr>
          <p:spPr>
            <a:xfrm>
              <a:off x="3742416" y="2880449"/>
              <a:ext cx="1620957" cy="338554"/>
            </a:xfrm>
            <a:prstGeom prst="rect">
              <a:avLst/>
            </a:prstGeom>
            <a:noFill/>
          </p:spPr>
          <p:txBody>
            <a:bodyPr wrap="none" rtlCol="0">
              <a:spAutoFit/>
            </a:bodyPr>
            <a:lstStyle/>
            <a:p>
              <a:r>
                <a:rPr lang="en-US" altLang="zh-CN" sz="1600" b="1" dirty="0">
                  <a:solidFill>
                    <a:srgbClr val="7F7F7F"/>
                  </a:solidFill>
                </a:rPr>
                <a:t>Server</a:t>
              </a:r>
              <a:r>
                <a:rPr lang="zh-CN" altLang="en-US" sz="1600" b="1" dirty="0">
                  <a:solidFill>
                    <a:srgbClr val="7F7F7F"/>
                  </a:solidFill>
                </a:rPr>
                <a:t> </a:t>
              </a:r>
              <a:r>
                <a:rPr lang="en-US" altLang="zh-CN" sz="1600" b="1" dirty="0">
                  <a:solidFill>
                    <a:srgbClr val="7F7F7F"/>
                  </a:solidFill>
                </a:rPr>
                <a:t>Machine</a:t>
              </a:r>
              <a:endParaRPr lang="zh-CN" altLang="en-US" sz="1600" b="1" dirty="0">
                <a:solidFill>
                  <a:srgbClr val="7F7F7F"/>
                </a:solidFill>
              </a:endParaRPr>
            </a:p>
          </p:txBody>
        </p:sp>
        <p:sp>
          <p:nvSpPr>
            <p:cNvPr id="8" name="圆角矩形 7"/>
            <p:cNvSpPr/>
            <p:nvPr/>
          </p:nvSpPr>
          <p:spPr>
            <a:xfrm>
              <a:off x="3575366" y="4554416"/>
              <a:ext cx="1766781" cy="1208139"/>
            </a:xfrm>
            <a:prstGeom prst="roundRect">
              <a:avLst/>
            </a:prstGeom>
            <a:noFill/>
            <a:ln w="2540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rPr>
                <a:t>CPU</a:t>
              </a:r>
              <a:r>
                <a:rPr kumimoji="1" lang="zh-CN" altLang="en-US" sz="1600" dirty="0">
                  <a:solidFill>
                    <a:schemeClr val="tx1"/>
                  </a:solidFill>
                </a:rPr>
                <a:t> </a:t>
              </a:r>
              <a:r>
                <a:rPr kumimoji="1" lang="en-US" altLang="zh-CN" sz="1600" dirty="0">
                  <a:solidFill>
                    <a:schemeClr val="tx1"/>
                  </a:solidFill>
                </a:rPr>
                <a:t>Load</a:t>
              </a:r>
              <a:endParaRPr kumimoji="1" lang="zh-CN" altLang="en-US" sz="1600" dirty="0">
                <a:solidFill>
                  <a:schemeClr val="tx1"/>
                </a:solidFill>
              </a:endParaRPr>
            </a:p>
            <a:p>
              <a:pPr algn="ctr"/>
              <a:r>
                <a:rPr kumimoji="1" lang="en-US" altLang="zh-CN" sz="1600" dirty="0">
                  <a:solidFill>
                    <a:schemeClr val="tx1"/>
                  </a:solidFill>
                </a:rPr>
                <a:t>Network</a:t>
              </a:r>
              <a:r>
                <a:rPr kumimoji="1" lang="zh-CN" altLang="en-US" sz="1600" dirty="0">
                  <a:solidFill>
                    <a:schemeClr val="tx1"/>
                  </a:solidFill>
                </a:rPr>
                <a:t> </a:t>
              </a:r>
              <a:r>
                <a:rPr kumimoji="1" lang="en-US" altLang="zh-CN" sz="1600" dirty="0">
                  <a:solidFill>
                    <a:schemeClr val="tx1"/>
                  </a:solidFill>
                </a:rPr>
                <a:t>Usage</a:t>
              </a:r>
              <a:endParaRPr kumimoji="1" lang="zh-CN" altLang="en-US" sz="1600" dirty="0">
                <a:solidFill>
                  <a:schemeClr val="tx1"/>
                </a:solidFill>
              </a:endParaRPr>
            </a:p>
            <a:p>
              <a:pPr algn="ctr"/>
              <a:r>
                <a:rPr kumimoji="1" lang="en-US" altLang="zh-CN" sz="1600" dirty="0">
                  <a:solidFill>
                    <a:schemeClr val="tx1"/>
                  </a:solidFill>
                </a:rPr>
                <a:t>Memory</a:t>
              </a:r>
              <a:r>
                <a:rPr kumimoji="1" lang="zh-CN" altLang="en-US" sz="1600" dirty="0">
                  <a:solidFill>
                    <a:schemeClr val="tx1"/>
                  </a:solidFill>
                </a:rPr>
                <a:t> </a:t>
              </a:r>
              <a:r>
                <a:rPr kumimoji="1" lang="en-US" altLang="zh-CN" sz="1600" dirty="0">
                  <a:solidFill>
                    <a:schemeClr val="tx1"/>
                  </a:solidFill>
                </a:rPr>
                <a:t>Usage</a:t>
              </a:r>
              <a:endParaRPr kumimoji="1" lang="zh-CN" altLang="en-US" sz="1600" dirty="0">
                <a:solidFill>
                  <a:schemeClr val="tx1"/>
                </a:solidFill>
              </a:endParaRPr>
            </a:p>
            <a:p>
              <a:pPr algn="ctr"/>
              <a:r>
                <a:rPr kumimoji="1" lang="is-IS" altLang="zh-CN" sz="1600" dirty="0">
                  <a:solidFill>
                    <a:schemeClr val="tx1"/>
                  </a:solidFill>
                </a:rPr>
                <a:t>…</a:t>
              </a:r>
              <a:endParaRPr kumimoji="1" lang="zh-CN" altLang="en-US" sz="1600" dirty="0">
                <a:solidFill>
                  <a:schemeClr val="tx1"/>
                </a:solidFill>
              </a:endParaRPr>
            </a:p>
          </p:txBody>
        </p:sp>
        <p:cxnSp>
          <p:nvCxnSpPr>
            <p:cNvPr id="149" name="直接箭头连接符 147"/>
            <p:cNvCxnSpPr>
              <a:cxnSpLocks/>
            </p:cNvCxnSpPr>
            <p:nvPr/>
          </p:nvCxnSpPr>
          <p:spPr>
            <a:xfrm>
              <a:off x="4548162" y="3538188"/>
              <a:ext cx="0" cy="636627"/>
            </a:xfrm>
            <a:prstGeom prst="straightConnector1">
              <a:avLst/>
            </a:prstGeom>
            <a:ln w="19050">
              <a:solidFill>
                <a:srgbClr val="B06FE7"/>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流程图: 接点 210">
            <a:extLst>
              <a:ext uri="{FF2B5EF4-FFF2-40B4-BE49-F238E27FC236}">
                <a16:creationId xmlns:a16="http://schemas.microsoft.com/office/drawing/2014/main" id="{E00A5F83-3FCA-4325-B28F-479896BAC443}"/>
              </a:ext>
            </a:extLst>
          </p:cNvPr>
          <p:cNvSpPr/>
          <p:nvPr/>
        </p:nvSpPr>
        <p:spPr>
          <a:xfrm>
            <a:off x="7054296" y="4770807"/>
            <a:ext cx="1152000" cy="1152000"/>
          </a:xfrm>
          <a:prstGeom prst="flowChartConnector">
            <a:avLst/>
          </a:prstGeom>
          <a:solidFill>
            <a:srgbClr val="BC77F9"/>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cxnSp>
        <p:nvCxnSpPr>
          <p:cNvPr id="24" name="直接连接符 211">
            <a:extLst>
              <a:ext uri="{FF2B5EF4-FFF2-40B4-BE49-F238E27FC236}">
                <a16:creationId xmlns:a16="http://schemas.microsoft.com/office/drawing/2014/main" id="{9E39BFC7-57B5-4E3D-BD3B-CD50BCDAB04C}"/>
              </a:ext>
            </a:extLst>
          </p:cNvPr>
          <p:cNvCxnSpPr/>
          <p:nvPr/>
        </p:nvCxnSpPr>
        <p:spPr>
          <a:xfrm>
            <a:off x="7285879" y="5696686"/>
            <a:ext cx="723290" cy="8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流程图: 过程 212">
            <a:extLst>
              <a:ext uri="{FF2B5EF4-FFF2-40B4-BE49-F238E27FC236}">
                <a16:creationId xmlns:a16="http://schemas.microsoft.com/office/drawing/2014/main" id="{B712A95A-A5A6-43EE-B875-749EC605AE95}"/>
              </a:ext>
            </a:extLst>
          </p:cNvPr>
          <p:cNvSpPr/>
          <p:nvPr/>
        </p:nvSpPr>
        <p:spPr>
          <a:xfrm>
            <a:off x="7340697" y="5548852"/>
            <a:ext cx="101920" cy="147834"/>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6" name="流程图: 过程 213">
            <a:extLst>
              <a:ext uri="{FF2B5EF4-FFF2-40B4-BE49-F238E27FC236}">
                <a16:creationId xmlns:a16="http://schemas.microsoft.com/office/drawing/2014/main" id="{E7D2099D-C934-4779-82DE-F7D481028CC2}"/>
              </a:ext>
            </a:extLst>
          </p:cNvPr>
          <p:cNvSpPr/>
          <p:nvPr/>
        </p:nvSpPr>
        <p:spPr>
          <a:xfrm>
            <a:off x="7509271" y="5382634"/>
            <a:ext cx="101920" cy="308160"/>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7" name="流程图: 过程 214">
            <a:extLst>
              <a:ext uri="{FF2B5EF4-FFF2-40B4-BE49-F238E27FC236}">
                <a16:creationId xmlns:a16="http://schemas.microsoft.com/office/drawing/2014/main" id="{D8BB478E-17C2-4EB4-A81F-D31062EA5779}"/>
              </a:ext>
            </a:extLst>
          </p:cNvPr>
          <p:cNvSpPr/>
          <p:nvPr/>
        </p:nvSpPr>
        <p:spPr>
          <a:xfrm>
            <a:off x="7677847" y="5449271"/>
            <a:ext cx="101920" cy="24623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8" name="流程图: 过程 215">
            <a:extLst>
              <a:ext uri="{FF2B5EF4-FFF2-40B4-BE49-F238E27FC236}">
                <a16:creationId xmlns:a16="http://schemas.microsoft.com/office/drawing/2014/main" id="{25A09931-DFFF-4313-BD34-B51CBBE36790}"/>
              </a:ext>
            </a:extLst>
          </p:cNvPr>
          <p:cNvSpPr/>
          <p:nvPr/>
        </p:nvSpPr>
        <p:spPr>
          <a:xfrm>
            <a:off x="7846423" y="5234097"/>
            <a:ext cx="101920" cy="455519"/>
          </a:xfrm>
          <a:prstGeom prst="flowChartProcess">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9" name="直接连接符 216">
            <a:extLst>
              <a:ext uri="{FF2B5EF4-FFF2-40B4-BE49-F238E27FC236}">
                <a16:creationId xmlns:a16="http://schemas.microsoft.com/office/drawing/2014/main" id="{F556AABE-2A29-47F6-B238-CBBF77665951}"/>
              </a:ext>
            </a:extLst>
          </p:cNvPr>
          <p:cNvCxnSpPr/>
          <p:nvPr/>
        </p:nvCxnSpPr>
        <p:spPr>
          <a:xfrm flipH="1">
            <a:off x="7369355" y="5176925"/>
            <a:ext cx="178835" cy="1508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流程图: 接点 217">
            <a:extLst>
              <a:ext uri="{FF2B5EF4-FFF2-40B4-BE49-F238E27FC236}">
                <a16:creationId xmlns:a16="http://schemas.microsoft.com/office/drawing/2014/main" id="{781143D5-B842-496B-81F5-BBB82942378E}"/>
              </a:ext>
            </a:extLst>
          </p:cNvPr>
          <p:cNvSpPr/>
          <p:nvPr/>
        </p:nvSpPr>
        <p:spPr>
          <a:xfrm>
            <a:off x="7321641" y="5280073"/>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218">
            <a:extLst>
              <a:ext uri="{FF2B5EF4-FFF2-40B4-BE49-F238E27FC236}">
                <a16:creationId xmlns:a16="http://schemas.microsoft.com/office/drawing/2014/main" id="{AF77422E-6091-4A34-B600-E8B80E57261E}"/>
              </a:ext>
            </a:extLst>
          </p:cNvPr>
          <p:cNvCxnSpPr/>
          <p:nvPr/>
        </p:nvCxnSpPr>
        <p:spPr>
          <a:xfrm>
            <a:off x="7548189" y="5182660"/>
            <a:ext cx="186958" cy="5674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流程图: 接点 219">
            <a:extLst>
              <a:ext uri="{FF2B5EF4-FFF2-40B4-BE49-F238E27FC236}">
                <a16:creationId xmlns:a16="http://schemas.microsoft.com/office/drawing/2014/main" id="{D8831BE1-DF74-464B-8F95-6D64F43F3075}"/>
              </a:ext>
            </a:extLst>
          </p:cNvPr>
          <p:cNvSpPr/>
          <p:nvPr/>
        </p:nvSpPr>
        <p:spPr>
          <a:xfrm>
            <a:off x="7503184" y="5129181"/>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220">
            <a:extLst>
              <a:ext uri="{FF2B5EF4-FFF2-40B4-BE49-F238E27FC236}">
                <a16:creationId xmlns:a16="http://schemas.microsoft.com/office/drawing/2014/main" id="{9318E54D-729E-4D52-9691-8CCA88B95738}"/>
              </a:ext>
            </a:extLst>
          </p:cNvPr>
          <p:cNvCxnSpPr/>
          <p:nvPr/>
        </p:nvCxnSpPr>
        <p:spPr>
          <a:xfrm flipV="1">
            <a:off x="7739987" y="5034253"/>
            <a:ext cx="173994" cy="2098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流程图: 接点 221">
            <a:extLst>
              <a:ext uri="{FF2B5EF4-FFF2-40B4-BE49-F238E27FC236}">
                <a16:creationId xmlns:a16="http://schemas.microsoft.com/office/drawing/2014/main" id="{B61C67F4-747F-4C74-A3E0-63ED1070E7B3}"/>
              </a:ext>
            </a:extLst>
          </p:cNvPr>
          <p:cNvSpPr/>
          <p:nvPr/>
        </p:nvSpPr>
        <p:spPr>
          <a:xfrm>
            <a:off x="7684726" y="5194019"/>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流程图: 接点 222">
            <a:extLst>
              <a:ext uri="{FF2B5EF4-FFF2-40B4-BE49-F238E27FC236}">
                <a16:creationId xmlns:a16="http://schemas.microsoft.com/office/drawing/2014/main" id="{55BF66A6-AE28-4FCF-ACC4-80BE250F4B0C}"/>
              </a:ext>
            </a:extLst>
          </p:cNvPr>
          <p:cNvSpPr/>
          <p:nvPr/>
        </p:nvSpPr>
        <p:spPr>
          <a:xfrm>
            <a:off x="7866269" y="4979470"/>
            <a:ext cx="95427" cy="95487"/>
          </a:xfrm>
          <a:prstGeom prst="flowChartConnec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599672" y="4887399"/>
            <a:ext cx="1863011" cy="830997"/>
          </a:xfrm>
          <a:prstGeom prst="rect">
            <a:avLst/>
          </a:prstGeom>
          <a:noFill/>
        </p:spPr>
        <p:txBody>
          <a:bodyPr wrap="none" rtlCol="0">
            <a:spAutoFit/>
          </a:bodyPr>
          <a:lstStyle/>
          <a:p>
            <a:pPr algn="ctr"/>
            <a:r>
              <a:rPr lang="en-US" altLang="zh-CN" sz="2400" b="1" dirty="0">
                <a:solidFill>
                  <a:srgbClr val="7F7F7F"/>
                </a:solidFill>
              </a:rPr>
              <a:t>Multivariate</a:t>
            </a:r>
            <a:endParaRPr lang="zh-CN" altLang="en-US" sz="2400" b="1" dirty="0">
              <a:solidFill>
                <a:srgbClr val="7F7F7F"/>
              </a:solidFill>
            </a:endParaRPr>
          </a:p>
          <a:p>
            <a:pPr algn="ctr"/>
            <a:r>
              <a:rPr lang="en-US" altLang="zh-CN" sz="2400" b="1" dirty="0">
                <a:solidFill>
                  <a:srgbClr val="7F7F7F"/>
                </a:solidFill>
              </a:rPr>
              <a:t>time</a:t>
            </a:r>
            <a:r>
              <a:rPr lang="zh-CN" altLang="en-US" sz="2400" b="1" dirty="0">
                <a:solidFill>
                  <a:srgbClr val="7F7F7F"/>
                </a:solidFill>
              </a:rPr>
              <a:t> </a:t>
            </a:r>
            <a:r>
              <a:rPr lang="en-US" altLang="zh-CN" sz="2400" b="1" dirty="0">
                <a:solidFill>
                  <a:srgbClr val="7F7F7F"/>
                </a:solidFill>
              </a:rPr>
              <a:t>series</a:t>
            </a:r>
          </a:p>
        </p:txBody>
      </p:sp>
      <p:sp>
        <p:nvSpPr>
          <p:cNvPr id="41" name="下弧形箭头 40"/>
          <p:cNvSpPr/>
          <p:nvPr/>
        </p:nvSpPr>
        <p:spPr>
          <a:xfrm rot="10800000">
            <a:off x="5770982" y="5420553"/>
            <a:ext cx="984454" cy="279539"/>
          </a:xfrm>
          <a:prstGeom prst="curvedDownArrow">
            <a:avLst/>
          </a:prstGeom>
          <a:solidFill>
            <a:srgbClr val="BC77F9"/>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2" name="下弧形箭头 41"/>
          <p:cNvSpPr/>
          <p:nvPr/>
        </p:nvSpPr>
        <p:spPr>
          <a:xfrm>
            <a:off x="5791035" y="5084898"/>
            <a:ext cx="984454" cy="279539"/>
          </a:xfrm>
          <a:prstGeom prst="curvedDownArrow">
            <a:avLst/>
          </a:prstGeom>
          <a:solidFill>
            <a:srgbClr val="BC77F9"/>
          </a:solidFill>
          <a:ln>
            <a:solidFill>
              <a:srgbClr val="BC7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7" name="矩形 36"/>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Entities</a:t>
            </a:r>
            <a:r>
              <a:rPr lang="zh-CN" altLang="en-US" sz="4000" dirty="0"/>
              <a:t> </a:t>
            </a:r>
            <a:r>
              <a:rPr lang="en-US" altLang="zh-CN" sz="4000" dirty="0"/>
              <a:t>with</a:t>
            </a:r>
            <a:r>
              <a:rPr lang="zh-CN" altLang="en-US" sz="4000" dirty="0"/>
              <a:t> </a:t>
            </a:r>
            <a:r>
              <a:rPr lang="en-US" altLang="zh-CN" sz="4000" dirty="0"/>
              <a:t>monitored</a:t>
            </a:r>
            <a:r>
              <a:rPr lang="zh-CN" altLang="en-US" sz="4000" dirty="0"/>
              <a:t> </a:t>
            </a:r>
            <a:r>
              <a:rPr lang="en-US" altLang="zh-CN" sz="4000" dirty="0"/>
              <a:t>multivariate</a:t>
            </a:r>
            <a:r>
              <a:rPr lang="zh-CN" altLang="en-US" sz="4000" dirty="0"/>
              <a:t> </a:t>
            </a:r>
            <a:r>
              <a:rPr lang="en-US" altLang="zh-CN" sz="4000" dirty="0"/>
              <a:t>time</a:t>
            </a:r>
            <a:r>
              <a:rPr lang="zh-CN" altLang="en-US" sz="4000" dirty="0"/>
              <a:t> </a:t>
            </a:r>
            <a:r>
              <a:rPr lang="en-US" altLang="zh-CN" sz="4000" dirty="0"/>
              <a:t>series</a:t>
            </a:r>
            <a:endParaRPr lang="zh-CN" altLang="en-US" sz="4000" dirty="0"/>
          </a:p>
        </p:txBody>
      </p:sp>
      <p:sp>
        <p:nvSpPr>
          <p:cNvPr id="3" name="幻灯片编号占位符 2"/>
          <p:cNvSpPr>
            <a:spLocks noGrp="1"/>
          </p:cNvSpPr>
          <p:nvPr>
            <p:ph type="sldNum" sz="quarter" idx="12"/>
          </p:nvPr>
        </p:nvSpPr>
        <p:spPr/>
        <p:txBody>
          <a:bodyPr/>
          <a:lstStyle/>
          <a:p>
            <a:fld id="{74257851-9E16-46AC-9BC9-5AB3D32DCC82}" type="slidenum">
              <a:rPr lang="zh-CN" altLang="en-US" smtClean="0"/>
              <a:t>6</a:t>
            </a:fld>
            <a:endParaRPr lang="zh-CN" altLang="en-US"/>
          </a:p>
        </p:txBody>
      </p:sp>
      <p:sp>
        <p:nvSpPr>
          <p:cNvPr id="40" name="文本框 39"/>
          <p:cNvSpPr txBox="1"/>
          <p:nvPr/>
        </p:nvSpPr>
        <p:spPr>
          <a:xfrm>
            <a:off x="7274790" y="1975598"/>
            <a:ext cx="3799610" cy="461665"/>
          </a:xfrm>
          <a:prstGeom prst="rect">
            <a:avLst/>
          </a:prstGeom>
          <a:noFill/>
        </p:spPr>
        <p:txBody>
          <a:bodyPr wrap="square" rtlCol="0">
            <a:spAutoFit/>
          </a:bodyPr>
          <a:lstStyle/>
          <a:p>
            <a:r>
              <a:rPr lang="en-US" altLang="zh-CN" sz="2400" b="1" dirty="0">
                <a:solidFill>
                  <a:srgbClr val="FF0000"/>
                </a:solidFill>
              </a:rPr>
              <a:t>More intuitive </a:t>
            </a:r>
          </a:p>
        </p:txBody>
      </p:sp>
      <p:sp>
        <p:nvSpPr>
          <p:cNvPr id="43" name="文本框 42"/>
          <p:cNvSpPr txBox="1"/>
          <p:nvPr/>
        </p:nvSpPr>
        <p:spPr>
          <a:xfrm>
            <a:off x="7274790" y="2588114"/>
            <a:ext cx="3799610" cy="461665"/>
          </a:xfrm>
          <a:prstGeom prst="rect">
            <a:avLst/>
          </a:prstGeom>
          <a:noFill/>
        </p:spPr>
        <p:txBody>
          <a:bodyPr wrap="square" rtlCol="0">
            <a:spAutoFit/>
          </a:bodyPr>
          <a:lstStyle/>
          <a:p>
            <a:r>
              <a:rPr lang="en-US" altLang="zh-CN" sz="2400" b="1" dirty="0">
                <a:solidFill>
                  <a:srgbClr val="FF0000"/>
                </a:solidFill>
              </a:rPr>
              <a:t>More effective</a:t>
            </a:r>
          </a:p>
        </p:txBody>
      </p:sp>
      <p:sp>
        <p:nvSpPr>
          <p:cNvPr id="44" name="文本框 43"/>
          <p:cNvSpPr txBox="1"/>
          <p:nvPr/>
        </p:nvSpPr>
        <p:spPr>
          <a:xfrm>
            <a:off x="7285879" y="3180455"/>
            <a:ext cx="3799610" cy="461665"/>
          </a:xfrm>
          <a:prstGeom prst="rect">
            <a:avLst/>
          </a:prstGeom>
          <a:noFill/>
        </p:spPr>
        <p:txBody>
          <a:bodyPr wrap="square" rtlCol="0">
            <a:spAutoFit/>
          </a:bodyPr>
          <a:lstStyle/>
          <a:p>
            <a:r>
              <a:rPr lang="en-US" altLang="zh-CN" sz="2400" b="1" dirty="0">
                <a:solidFill>
                  <a:srgbClr val="FF0000"/>
                </a:solidFill>
              </a:rPr>
              <a:t>More efficient</a:t>
            </a:r>
          </a:p>
        </p:txBody>
      </p:sp>
    </p:spTree>
    <p:extLst>
      <p:ext uri="{BB962C8B-B14F-4D97-AF65-F5344CB8AC3E}">
        <p14:creationId xmlns:p14="http://schemas.microsoft.com/office/powerpoint/2010/main" val="109438147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300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ppt_w</p:attrName>
                                        </p:attrNameLst>
                                      </p:cBhvr>
                                      <p:tavLst>
                                        <p:tav tm="0" fmla="#ppt_w*sin(2.5*pi*$)">
                                          <p:val>
                                            <p:fltVal val="0"/>
                                          </p:val>
                                        </p:tav>
                                        <p:tav tm="100000">
                                          <p:val>
                                            <p:fltVal val="1"/>
                                          </p:val>
                                        </p:tav>
                                      </p:tavLst>
                                    </p:anim>
                                    <p:anim calcmode="lin" valueType="num">
                                      <p:cBhvr>
                                        <p:cTn id="67" dur="1000" fill="hold"/>
                                        <p:tgtEl>
                                          <p:spTgt spid="42"/>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1000"/>
                                        <p:tgtEl>
                                          <p:spTgt spid="41"/>
                                        </p:tgtEl>
                                      </p:cBhvr>
                                    </p:animEffect>
                                    <p:anim calcmode="lin" valueType="num">
                                      <p:cBhvr>
                                        <p:cTn id="71" dur="1000" fill="hold"/>
                                        <p:tgtEl>
                                          <p:spTgt spid="41"/>
                                        </p:tgtEl>
                                        <p:attrNameLst>
                                          <p:attrName>ppt_w</p:attrName>
                                        </p:attrNameLst>
                                      </p:cBhvr>
                                      <p:tavLst>
                                        <p:tav tm="0" fmla="#ppt_w*sin(2.5*pi*$)">
                                          <p:val>
                                            <p:fltVal val="0"/>
                                          </p:val>
                                        </p:tav>
                                        <p:tav tm="100000">
                                          <p:val>
                                            <p:fltVal val="1"/>
                                          </p:val>
                                        </p:tav>
                                      </p:tavLst>
                                    </p:anim>
                                    <p:anim calcmode="lin" valueType="num">
                                      <p:cBhvr>
                                        <p:cTn id="72"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30" grpId="0" animBg="1"/>
      <p:bldP spid="32" grpId="0" animBg="1"/>
      <p:bldP spid="34" grpId="0" animBg="1"/>
      <p:bldP spid="35" grpId="0" animBg="1"/>
      <p:bldP spid="36" grpId="0"/>
      <p:bldP spid="41" grpId="0" animBg="1"/>
      <p:bldP spid="42" grpId="0" animBg="1"/>
      <p:bldP spid="40" grpId="0"/>
      <p:bldP spid="43" grpId="0"/>
      <p:bldP spid="4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a:latin typeface="Times" charset="0"/>
                <a:ea typeface="Times" charset="0"/>
                <a:cs typeface="Times" charset="0"/>
              </a:rPr>
              <a:t>Outline</a:t>
            </a:r>
            <a:endParaRPr lang="zh-CN" altLang="en-US" sz="3000" dirty="0">
              <a:latin typeface="Times" charset="0"/>
              <a:ea typeface="Times" charset="0"/>
              <a:cs typeface="Times" charset="0"/>
            </a:endParaRPr>
          </a:p>
        </p:txBody>
      </p:sp>
      <p:sp>
        <p:nvSpPr>
          <p:cNvPr id="17" name="椭圆 16"/>
          <p:cNvSpPr/>
          <p:nvPr/>
        </p:nvSpPr>
        <p:spPr>
          <a:xfrm>
            <a:off x="2927649"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8" name="椭圆 17"/>
          <p:cNvSpPr/>
          <p:nvPr/>
        </p:nvSpPr>
        <p:spPr>
          <a:xfrm>
            <a:off x="471036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19" name="椭圆 18"/>
          <p:cNvSpPr/>
          <p:nvPr/>
        </p:nvSpPr>
        <p:spPr>
          <a:xfrm>
            <a:off x="6580640" y="3140968"/>
            <a:ext cx="951271" cy="929148"/>
          </a:xfrm>
          <a:prstGeom prst="ellipse">
            <a:avLst/>
          </a:prstGeom>
          <a:solidFill>
            <a:srgbClr val="9E98D5">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0" name="椭圆 19"/>
          <p:cNvSpPr/>
          <p:nvPr/>
        </p:nvSpPr>
        <p:spPr>
          <a:xfrm>
            <a:off x="8450920" y="3140968"/>
            <a:ext cx="951271" cy="929148"/>
          </a:xfrm>
          <a:prstGeom prst="ellipse">
            <a:avLst/>
          </a:prstGeom>
          <a:solidFill>
            <a:srgbClr val="FFC000">
              <a:alpha val="15000"/>
            </a:srgb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1" name="文本框 20"/>
          <p:cNvSpPr txBox="1"/>
          <p:nvPr/>
        </p:nvSpPr>
        <p:spPr>
          <a:xfrm>
            <a:off x="2642137" y="4519292"/>
            <a:ext cx="1502334" cy="415498"/>
          </a:xfrm>
          <a:prstGeom prst="rect">
            <a:avLst/>
          </a:prstGeom>
          <a:noFill/>
        </p:spPr>
        <p:txBody>
          <a:bodyPr wrap="none" rtlCol="0">
            <a:spAutoFit/>
          </a:bodyPr>
          <a:lstStyle/>
          <a:p>
            <a:r>
              <a:rPr kumimoji="1" lang="en-US" altLang="zh-CN" sz="2100" dirty="0">
                <a:latin typeface="Times" charset="0"/>
                <a:ea typeface="Times" charset="0"/>
                <a:cs typeface="Times" charset="0"/>
              </a:rPr>
              <a:t>Background</a:t>
            </a:r>
            <a:endParaRPr kumimoji="1" lang="zh-CN" altLang="en-US" sz="2100" dirty="0">
              <a:latin typeface="Times" charset="0"/>
              <a:ea typeface="Times" charset="0"/>
              <a:cs typeface="Times" charset="0"/>
            </a:endParaRPr>
          </a:p>
        </p:txBody>
      </p:sp>
      <p:sp>
        <p:nvSpPr>
          <p:cNvPr id="22" name="文本框 21"/>
          <p:cNvSpPr txBox="1"/>
          <p:nvPr/>
        </p:nvSpPr>
        <p:spPr>
          <a:xfrm>
            <a:off x="4727849" y="4519292"/>
            <a:ext cx="947695" cy="415498"/>
          </a:xfrm>
          <a:prstGeom prst="rect">
            <a:avLst/>
          </a:prstGeom>
          <a:noFill/>
        </p:spPr>
        <p:txBody>
          <a:bodyPr wrap="none" rtlCol="0">
            <a:spAutoFit/>
          </a:bodyPr>
          <a:lstStyle/>
          <a:p>
            <a:r>
              <a:rPr kumimoji="1" lang="en-US" altLang="zh-CN" sz="2100">
                <a:latin typeface="Times" charset="0"/>
                <a:ea typeface="Times" charset="0"/>
                <a:cs typeface="Times" charset="0"/>
              </a:rPr>
              <a:t>Design</a:t>
            </a:r>
            <a:endParaRPr kumimoji="1" lang="zh-CN" altLang="en-US" sz="2100" dirty="0">
              <a:latin typeface="Times" charset="0"/>
              <a:ea typeface="Times" charset="0"/>
              <a:cs typeface="Times" charset="0"/>
            </a:endParaRPr>
          </a:p>
        </p:txBody>
      </p:sp>
      <p:sp>
        <p:nvSpPr>
          <p:cNvPr id="23" name="文本框 22"/>
          <p:cNvSpPr txBox="1"/>
          <p:nvPr/>
        </p:nvSpPr>
        <p:spPr>
          <a:xfrm>
            <a:off x="6394313" y="4519292"/>
            <a:ext cx="1354858" cy="415498"/>
          </a:xfrm>
          <a:prstGeom prst="rect">
            <a:avLst/>
          </a:prstGeom>
          <a:noFill/>
        </p:spPr>
        <p:txBody>
          <a:bodyPr wrap="none" rtlCol="0">
            <a:spAutoFit/>
          </a:bodyPr>
          <a:lstStyle/>
          <a:p>
            <a:r>
              <a:rPr kumimoji="1" lang="en-US" altLang="zh-CN" sz="2100" dirty="0">
                <a:latin typeface="Times" charset="0"/>
                <a:ea typeface="Times" charset="0"/>
                <a:cs typeface="Times" charset="0"/>
              </a:rPr>
              <a:t>Evaluation</a:t>
            </a:r>
            <a:endParaRPr kumimoji="1" lang="zh-CN" altLang="en-US" sz="2100" dirty="0">
              <a:latin typeface="Times" charset="0"/>
              <a:ea typeface="Times" charset="0"/>
              <a:cs typeface="Times" charset="0"/>
            </a:endParaRPr>
          </a:p>
        </p:txBody>
      </p:sp>
      <p:sp>
        <p:nvSpPr>
          <p:cNvPr id="24" name="文本框 23"/>
          <p:cNvSpPr txBox="1"/>
          <p:nvPr/>
        </p:nvSpPr>
        <p:spPr>
          <a:xfrm>
            <a:off x="8049070" y="4519292"/>
            <a:ext cx="1754968" cy="415498"/>
          </a:xfrm>
          <a:prstGeom prst="rect">
            <a:avLst/>
          </a:prstGeom>
          <a:noFill/>
        </p:spPr>
        <p:txBody>
          <a:bodyPr wrap="square" rtlCol="0">
            <a:spAutoFit/>
          </a:bodyPr>
          <a:lstStyle/>
          <a:p>
            <a:pPr algn="ctr"/>
            <a:r>
              <a:rPr kumimoji="1" lang="en-US" altLang="zh-CN" sz="2100" dirty="0">
                <a:latin typeface="Times" charset="0"/>
                <a:ea typeface="Times" charset="0"/>
                <a:cs typeface="Times" charset="0"/>
              </a:rPr>
              <a:t>Conclusion</a:t>
            </a:r>
            <a:endParaRPr kumimoji="1" lang="zh-CN" altLang="en-US" sz="2100" dirty="0">
              <a:latin typeface="Times" charset="0"/>
              <a:ea typeface="Times" charset="0"/>
              <a:cs typeface="Times" charset="0"/>
            </a:endParaRPr>
          </a:p>
        </p:txBody>
      </p:sp>
      <p:sp>
        <p:nvSpPr>
          <p:cNvPr id="25" name="Shape 2592"/>
          <p:cNvSpPr/>
          <p:nvPr/>
        </p:nvSpPr>
        <p:spPr>
          <a:xfrm>
            <a:off x="4968059" y="3396048"/>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6" name="Shape 2575"/>
          <p:cNvSpPr/>
          <p:nvPr/>
        </p:nvSpPr>
        <p:spPr>
          <a:xfrm>
            <a:off x="6863633" y="3396047"/>
            <a:ext cx="418991" cy="418991"/>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7" name="Shape 2618"/>
          <p:cNvSpPr/>
          <p:nvPr/>
        </p:nvSpPr>
        <p:spPr>
          <a:xfrm>
            <a:off x="8717078" y="3396027"/>
            <a:ext cx="418952" cy="41901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28" name="Shape 2537"/>
          <p:cNvSpPr/>
          <p:nvPr/>
        </p:nvSpPr>
        <p:spPr>
          <a:xfrm>
            <a:off x="3231876" y="3396047"/>
            <a:ext cx="342812" cy="41899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7030A0"/>
          </a:solidFill>
          <a:ln w="12700">
            <a:solidFill>
              <a:srgbClr val="7030A0"/>
            </a:solidFill>
            <a:miter lim="400000"/>
          </a:ln>
        </p:spPr>
        <p:txBody>
          <a:bodyPr lIns="28568" tIns="28568" rIns="28568" bIns="28568" anchor="ctr"/>
          <a:lstStyle/>
          <a:p>
            <a:pPr defTabSz="34279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49" dirty="0">
              <a:latin typeface="Source Sans Pro Regular" charset="0"/>
              <a:ea typeface="Source Sans Pro Regular" charset="0"/>
              <a:cs typeface="Source Sans Pro Regular" charset="0"/>
            </a:endParaRPr>
          </a:p>
        </p:txBody>
      </p:sp>
      <p:sp>
        <p:nvSpPr>
          <p:cNvPr id="3" name="幻灯片编号占位符 2"/>
          <p:cNvSpPr>
            <a:spLocks noGrp="1"/>
          </p:cNvSpPr>
          <p:nvPr>
            <p:ph type="sldNum" sz="quarter" idx="12"/>
          </p:nvPr>
        </p:nvSpPr>
        <p:spPr/>
        <p:txBody>
          <a:bodyPr/>
          <a:lstStyle/>
          <a:p>
            <a:fld id="{3539C90D-D9F4-2B41-A91A-46FC886083AD}" type="slidenum">
              <a:rPr kumimoji="1" lang="zh-CN" altLang="en-US" smtClean="0"/>
              <a:t>60</a:t>
            </a:fld>
            <a:endParaRPr kumimoji="1" lang="zh-CN" altLang="en-US"/>
          </a:p>
        </p:txBody>
      </p:sp>
    </p:spTree>
    <p:extLst>
      <p:ext uri="{BB962C8B-B14F-4D97-AF65-F5344CB8AC3E}">
        <p14:creationId xmlns:p14="http://schemas.microsoft.com/office/powerpoint/2010/main" val="2857459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485800"/>
            <a:ext cx="8229600" cy="1143000"/>
          </a:xfrm>
        </p:spPr>
        <p:txBody>
          <a:bodyPr>
            <a:normAutofit/>
          </a:bodyPr>
          <a:lstStyle/>
          <a:p>
            <a:pPr algn="l"/>
            <a:r>
              <a:rPr kumimoji="1" lang="en-US" altLang="zh-CN" sz="3600" b="1" dirty="0"/>
              <a:t>Conclusion</a:t>
            </a:r>
            <a:endParaRPr kumimoji="1" lang="zh-CN" altLang="en-US" sz="3600" b="1"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981200" y="1600200"/>
                <a:ext cx="8507288" cy="4997152"/>
              </a:xfrm>
            </p:spPr>
            <p:txBody>
              <a:bodyPr>
                <a:noAutofit/>
              </a:bodyPr>
              <a:lstStyle/>
              <a:p>
                <a:r>
                  <a:rPr lang="en-US" altLang="zh-CN" sz="2400" dirty="0"/>
                  <a:t>CTF: synthetic framework, high-dimensional time series (machine, KPI, time)</a:t>
                </a:r>
              </a:p>
              <a:p>
                <a:r>
                  <a:rPr lang="en-US" altLang="zh-CN" sz="2400" dirty="0"/>
                  <a:t>Techniques: </a:t>
                </a:r>
                <a14:m>
                  <m:oMath xmlns:m="http://schemas.openxmlformats.org/officeDocument/2006/math">
                    <m:sSub>
                      <m:sSubPr>
                        <m:ctrlPr>
                          <a:rPr kumimoji="1" lang="en-US" altLang="zh-CN" sz="2400" b="1" i="1">
                            <a:latin typeface="Cambria Math" panose="02040503050406030204" pitchFamily="18" charset="0"/>
                            <a:ea typeface="Times" charset="0"/>
                            <a:cs typeface="Times" charset="0"/>
                          </a:rPr>
                        </m:ctrlPr>
                      </m:sSubPr>
                      <m:e>
                        <m:r>
                          <a:rPr kumimoji="1" lang="en-US" altLang="zh-CN" sz="2400" b="1" i="1">
                            <a:latin typeface="Cambria Math" charset="0"/>
                            <a:ea typeface="Times" charset="0"/>
                            <a:cs typeface="Times" charset="0"/>
                          </a:rPr>
                          <m:t>𝒛</m:t>
                        </m:r>
                      </m:e>
                      <m:sub>
                        <m:r>
                          <a:rPr kumimoji="1" lang="en-US" altLang="zh-CN" sz="2400" b="1" i="1">
                            <a:latin typeface="Cambria Math" charset="0"/>
                            <a:ea typeface="Times" charset="0"/>
                            <a:cs typeface="Times" charset="0"/>
                          </a:rPr>
                          <m:t>𝒕</m:t>
                        </m:r>
                      </m:sub>
                    </m:sSub>
                  </m:oMath>
                </a14:m>
                <a:r>
                  <a:rPr lang="en-US" altLang="zh-CN" sz="2400" dirty="0"/>
                  <a:t> distribution clustering, model reuse, fine-tuning</a:t>
                </a:r>
              </a:p>
              <a:p>
                <a:r>
                  <a:rPr lang="en-US" altLang="zh-CN" sz="2400" dirty="0"/>
                  <a:t>Evaluation: CTF scalability and effectiveness</a:t>
                </a:r>
              </a:p>
              <a:p>
                <a:r>
                  <a:rPr lang="en-US" altLang="zh-CN" sz="2400" dirty="0"/>
                  <a:t>Labeling tool + labeled dataset</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1981200" y="1600200"/>
                <a:ext cx="8507288" cy="4997152"/>
              </a:xfrm>
              <a:blipFill>
                <a:blip r:embed="rId3"/>
                <a:stretch>
                  <a:fillRect l="-1043" t="-1523"/>
                </a:stretch>
              </a:blipFill>
            </p:spPr>
            <p:txBody>
              <a:bodyPr/>
              <a:lstStyle/>
              <a:p>
                <a:r>
                  <a:rPr lang="en-US">
                    <a:noFill/>
                  </a:rPr>
                  <a:t> </a:t>
                </a:r>
              </a:p>
            </p:txBody>
          </p:sp>
        </mc:Fallback>
      </mc:AlternateContent>
      <p:sp>
        <p:nvSpPr>
          <p:cNvPr id="4" name="幻灯片编号占位符 3"/>
          <p:cNvSpPr>
            <a:spLocks noGrp="1"/>
          </p:cNvSpPr>
          <p:nvPr>
            <p:ph type="sldNum" sz="quarter" idx="12"/>
          </p:nvPr>
        </p:nvSpPr>
        <p:spPr/>
        <p:txBody>
          <a:bodyPr/>
          <a:lstStyle/>
          <a:p>
            <a:fld id="{0C913308-F349-4B6D-A68A-DD1791B4A57B}" type="slidenum">
              <a:rPr lang="zh-CN" altLang="en-US" smtClean="0"/>
              <a:pPr/>
              <a:t>61</a:t>
            </a:fld>
            <a:endParaRPr lang="zh-CN" altLang="en-US" dirty="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8C15C51-5689-27D5-386F-521C4AE991F7}"/>
                  </a:ext>
                </a:extLst>
              </p:cNvPr>
              <p:cNvSpPr/>
              <p:nvPr/>
            </p:nvSpPr>
            <p:spPr>
              <a:xfrm>
                <a:off x="2157274" y="4631647"/>
                <a:ext cx="7723573" cy="1370183"/>
              </a:xfrm>
              <a:prstGeom prst="rect">
                <a:avLst/>
              </a:prstGeom>
            </p:spPr>
            <p:txBody>
              <a:bodyPr wrap="square">
                <a:spAutoFit/>
              </a:bodyPr>
              <a:lstStyle/>
              <a:p>
                <a:r>
                  <a:rPr lang="en-US" altLang="zh-CN" sz="2000" dirty="0"/>
                  <a:t>CTF can reduce the model training time from about two months (</a:t>
                </a:r>
                <a14:m>
                  <m:oMath xmlns:m="http://schemas.openxmlformats.org/officeDocument/2006/math">
                    <m:r>
                      <a:rPr lang="en-US" altLang="zh-CN" sz="2000" i="1">
                        <a:solidFill>
                          <a:srgbClr val="FF0000"/>
                        </a:solidFill>
                        <a:latin typeface="Cambria Math" charset="0"/>
                      </a:rPr>
                      <m:t>𝑂</m:t>
                    </m:r>
                    <m:r>
                      <a:rPr lang="en-US" altLang="zh-CN" sz="2000" i="1">
                        <a:solidFill>
                          <a:srgbClr val="FF0000"/>
                        </a:solidFill>
                        <a:latin typeface="Cambria Math" charset="0"/>
                      </a:rPr>
                      <m:t>(</m:t>
                    </m:r>
                    <m:r>
                      <a:rPr lang="en-US" altLang="zh-CN" sz="2000" i="1">
                        <a:solidFill>
                          <a:srgbClr val="FF0000"/>
                        </a:solidFill>
                        <a:latin typeface="Cambria Math" charset="0"/>
                      </a:rPr>
                      <m:t>𝑀</m:t>
                    </m:r>
                    <m:r>
                      <a:rPr lang="en-US" altLang="zh-CN" sz="2000" i="1">
                        <a:solidFill>
                          <a:srgbClr val="FF0000"/>
                        </a:solidFill>
                        <a:latin typeface="Cambria Math" charset="0"/>
                        <a:ea typeface="Cambria Math" charset="0"/>
                        <a:cs typeface="Cambria Math" charset="0"/>
                      </a:rPr>
                      <m:t>∙</m:t>
                    </m:r>
                    <m:sSub>
                      <m:sSubPr>
                        <m:ctrlPr>
                          <a:rPr lang="en-US" altLang="zh-CN" sz="2000" i="1">
                            <a:solidFill>
                              <a:srgbClr val="FF0000"/>
                            </a:solidFill>
                            <a:latin typeface="Cambria Math" panose="02040503050406030204" pitchFamily="18" charset="0"/>
                            <a:ea typeface="Cambria Math" charset="0"/>
                            <a:cs typeface="Cambria Math" charset="0"/>
                          </a:rPr>
                        </m:ctrlPr>
                      </m:sSubPr>
                      <m:e>
                        <m:r>
                          <a:rPr lang="en-US" altLang="zh-CN" sz="2000" i="1">
                            <a:solidFill>
                              <a:srgbClr val="FF0000"/>
                            </a:solidFill>
                            <a:latin typeface="Cambria Math" charset="0"/>
                            <a:ea typeface="Cambria Math" charset="0"/>
                            <a:cs typeface="Cambria Math" charset="0"/>
                          </a:rPr>
                          <m:t>𝑇</m:t>
                        </m:r>
                      </m:e>
                      <m:sub>
                        <m:r>
                          <a:rPr lang="en-US" altLang="zh-CN" sz="2000" i="1">
                            <a:solidFill>
                              <a:srgbClr val="FF0000"/>
                            </a:solidFill>
                            <a:latin typeface="Cambria Math" charset="0"/>
                            <a:ea typeface="Cambria Math" charset="0"/>
                            <a:cs typeface="Cambria Math" charset="0"/>
                          </a:rPr>
                          <m:t>𝑚</m:t>
                        </m:r>
                      </m:sub>
                    </m:sSub>
                    <m:r>
                      <a:rPr lang="en-US" altLang="zh-CN" sz="2000" i="1">
                        <a:solidFill>
                          <a:srgbClr val="FF0000"/>
                        </a:solidFill>
                        <a:latin typeface="Cambria Math" charset="0"/>
                      </a:rPr>
                      <m:t>)</m:t>
                    </m:r>
                  </m:oMath>
                </a14:m>
                <a:r>
                  <a:rPr lang="en-US" altLang="zh-CN" sz="2000" dirty="0"/>
                  <a:t>) to 4.40 hours (</a:t>
                </a:r>
                <a14:m>
                  <m:oMath xmlns:m="http://schemas.openxmlformats.org/officeDocument/2006/math">
                    <m:r>
                      <a:rPr lang="en-US" altLang="zh-CN" sz="2000" i="1">
                        <a:solidFill>
                          <a:srgbClr val="FF0000"/>
                        </a:solidFill>
                        <a:latin typeface="Cambria Math" charset="0"/>
                      </a:rPr>
                      <m:t>𝑂</m:t>
                    </m:r>
                    <m:d>
                      <m:dPr>
                        <m:ctrlPr>
                          <a:rPr lang="en-US" altLang="zh-CN" sz="2000" i="1">
                            <a:solidFill>
                              <a:srgbClr val="FF0000"/>
                            </a:solidFill>
                            <a:latin typeface="Cambria Math" panose="02040503050406030204" pitchFamily="18" charset="0"/>
                          </a:rPr>
                        </m:ctrlPr>
                      </m:dPr>
                      <m:e>
                        <m:r>
                          <a:rPr lang="en-US" altLang="zh-CN" sz="2000" i="1">
                            <a:solidFill>
                              <a:srgbClr val="FF0000"/>
                            </a:solidFill>
                            <a:latin typeface="Cambria Math" charset="0"/>
                          </a:rPr>
                          <m:t>𝑀</m:t>
                        </m:r>
                        <m:r>
                          <a:rPr lang="en-US" altLang="zh-CN" sz="2000" i="1">
                            <a:solidFill>
                              <a:srgbClr val="FF0000"/>
                            </a:solidFill>
                            <a:latin typeface="Cambria Math" charset="0"/>
                            <a:ea typeface="Cambria Math" charset="0"/>
                            <a:cs typeface="Cambria Math" charset="0"/>
                          </a:rPr>
                          <m:t>∙</m:t>
                        </m:r>
                        <m:sSub>
                          <m:sSubPr>
                            <m:ctrlPr>
                              <a:rPr lang="en-US" altLang="zh-CN" sz="2000" i="1">
                                <a:solidFill>
                                  <a:srgbClr val="FF0000"/>
                                </a:solidFill>
                                <a:latin typeface="Cambria Math" panose="02040503050406030204" pitchFamily="18" charset="0"/>
                                <a:ea typeface="Cambria Math" charset="0"/>
                                <a:cs typeface="Cambria Math" charset="0"/>
                              </a:rPr>
                            </m:ctrlPr>
                          </m:sSubPr>
                          <m:e>
                            <m:r>
                              <a:rPr lang="en-US" altLang="zh-CN" sz="2000" i="1">
                                <a:solidFill>
                                  <a:srgbClr val="FF0000"/>
                                </a:solidFill>
                                <a:latin typeface="Cambria Math" charset="0"/>
                                <a:ea typeface="Cambria Math" charset="0"/>
                                <a:cs typeface="Cambria Math" charset="0"/>
                              </a:rPr>
                              <m:t>𝑇</m:t>
                            </m:r>
                          </m:e>
                          <m:sub>
                            <m:r>
                              <a:rPr lang="en-US" altLang="zh-CN" sz="2000" i="1">
                                <a:solidFill>
                                  <a:srgbClr val="FF0000"/>
                                </a:solidFill>
                                <a:latin typeface="Cambria Math" charset="0"/>
                                <a:ea typeface="Cambria Math" charset="0"/>
                                <a:cs typeface="Cambria Math" charset="0"/>
                              </a:rPr>
                              <m:t>𝑓</m:t>
                            </m:r>
                          </m:sub>
                        </m:sSub>
                      </m:e>
                    </m:d>
                    <m:r>
                      <a:rPr lang="en-US" altLang="zh-CN" sz="2000" i="1">
                        <a:solidFill>
                          <a:srgbClr val="FF0000"/>
                        </a:solidFill>
                        <a:latin typeface="Cambria Math" charset="0"/>
                        <a:ea typeface="Cambria Math" charset="0"/>
                        <a:cs typeface="Cambria Math" charset="0"/>
                      </a:rPr>
                      <m:t>+</m:t>
                    </m:r>
                    <m:r>
                      <a:rPr lang="en-US" altLang="zh-CN" sz="2000" i="1">
                        <a:solidFill>
                          <a:srgbClr val="FF0000"/>
                        </a:solidFill>
                        <a:latin typeface="Cambria Math" charset="0"/>
                      </a:rPr>
                      <m:t>𝑂</m:t>
                    </m:r>
                    <m:r>
                      <a:rPr lang="en-US" altLang="zh-CN" sz="2000" i="1">
                        <a:solidFill>
                          <a:srgbClr val="FF0000"/>
                        </a:solidFill>
                        <a:latin typeface="Cambria Math" charset="0"/>
                      </a:rPr>
                      <m:t>(</m:t>
                    </m:r>
                    <m:r>
                      <a:rPr lang="en-US" altLang="zh-CN" sz="2000" i="1">
                        <a:solidFill>
                          <a:srgbClr val="FF0000"/>
                        </a:solidFill>
                        <a:latin typeface="Cambria Math" charset="0"/>
                      </a:rPr>
                      <m:t>𝐾</m:t>
                    </m:r>
                    <m:r>
                      <a:rPr lang="en-US" altLang="zh-CN" sz="2000" i="1">
                        <a:solidFill>
                          <a:srgbClr val="FF0000"/>
                        </a:solidFill>
                        <a:latin typeface="Cambria Math" charset="0"/>
                        <a:ea typeface="Cambria Math" charset="0"/>
                        <a:cs typeface="Cambria Math" charset="0"/>
                      </a:rPr>
                      <m:t>∙</m:t>
                    </m:r>
                    <m:sSub>
                      <m:sSubPr>
                        <m:ctrlPr>
                          <a:rPr lang="en-US" altLang="zh-CN" sz="2000" i="1">
                            <a:solidFill>
                              <a:srgbClr val="FF0000"/>
                            </a:solidFill>
                            <a:latin typeface="Cambria Math" panose="02040503050406030204" pitchFamily="18" charset="0"/>
                            <a:ea typeface="Cambria Math" charset="0"/>
                            <a:cs typeface="Cambria Math" charset="0"/>
                          </a:rPr>
                        </m:ctrlPr>
                      </m:sSubPr>
                      <m:e>
                        <m:r>
                          <a:rPr lang="en-US" altLang="zh-CN" sz="2000" i="1">
                            <a:solidFill>
                              <a:srgbClr val="FF0000"/>
                            </a:solidFill>
                            <a:latin typeface="Cambria Math" charset="0"/>
                            <a:ea typeface="Cambria Math" charset="0"/>
                            <a:cs typeface="Cambria Math" charset="0"/>
                          </a:rPr>
                          <m:t>𝑇</m:t>
                        </m:r>
                      </m:e>
                      <m:sub>
                        <m:r>
                          <a:rPr lang="en-US" altLang="zh-CN" sz="2000" i="1">
                            <a:solidFill>
                              <a:srgbClr val="FF0000"/>
                            </a:solidFill>
                            <a:latin typeface="Cambria Math" charset="0"/>
                            <a:ea typeface="Cambria Math" charset="0"/>
                            <a:cs typeface="Cambria Math" charset="0"/>
                          </a:rPr>
                          <m:t>𝑚</m:t>
                        </m:r>
                      </m:sub>
                    </m:sSub>
                    <m:r>
                      <a:rPr lang="en-US" altLang="zh-CN" sz="2000" i="1">
                        <a:solidFill>
                          <a:srgbClr val="FF0000"/>
                        </a:solidFill>
                        <a:latin typeface="Cambria Math" charset="0"/>
                      </a:rPr>
                      <m:t>)</m:t>
                    </m:r>
                  </m:oMath>
                </a14:m>
                <a:r>
                  <a:rPr lang="en-US" altLang="zh-CN" sz="2000" dirty="0">
                    <a:solidFill>
                      <a:srgbClr val="FF0000"/>
                    </a:solidFill>
                  </a:rPr>
                  <a:t> </a:t>
                </a:r>
                <a14:m>
                  <m:oMath xmlns:m="http://schemas.openxmlformats.org/officeDocument/2006/math">
                    <m:d>
                      <m:dPr>
                        <m:ctrlPr>
                          <a:rPr lang="en-US" altLang="zh-CN" sz="2000" i="1" dirty="0">
                            <a:latin typeface="Cambria Math" panose="02040503050406030204" pitchFamily="18" charset="0"/>
                          </a:rPr>
                        </m:ctrlPr>
                      </m:dPr>
                      <m:e>
                        <m:r>
                          <a:rPr lang="en-US" altLang="zh-CN" sz="2000" i="1" dirty="0">
                            <a:latin typeface="Cambria Math" charset="0"/>
                          </a:rPr>
                          <m:t>𝑀</m:t>
                        </m:r>
                        <m:r>
                          <a:rPr lang="en-US" altLang="zh-CN" sz="2000" i="1" dirty="0">
                            <a:latin typeface="Cambria Math" charset="0"/>
                            <a:ea typeface="Cambria Math" charset="0"/>
                            <a:cs typeface="Cambria Math" charset="0"/>
                          </a:rPr>
                          <m:t>≫</m:t>
                        </m:r>
                        <m:r>
                          <a:rPr lang="en-US" altLang="zh-CN" sz="2000" i="1" dirty="0">
                            <a:latin typeface="Cambria Math" charset="0"/>
                            <a:ea typeface="Cambria Math" charset="0"/>
                            <a:cs typeface="Cambria Math" charset="0"/>
                          </a:rPr>
                          <m:t>𝐾</m:t>
                        </m:r>
                        <m:r>
                          <a:rPr lang="en-US" altLang="zh-CN" sz="2000" i="1" dirty="0">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𝑇</m:t>
                            </m:r>
                          </m:e>
                          <m:sub>
                            <m:r>
                              <a:rPr lang="en-US" altLang="zh-CN" sz="2000" i="1">
                                <a:latin typeface="Cambria Math" charset="0"/>
                                <a:ea typeface="Cambria Math" charset="0"/>
                                <a:cs typeface="Cambria Math" charset="0"/>
                              </a:rPr>
                              <m:t>𝑚</m:t>
                            </m:r>
                          </m:sub>
                        </m:sSub>
                        <m:r>
                          <a:rPr lang="en-US" altLang="zh-CN" sz="2000" i="1">
                            <a:latin typeface="Cambria Math" charset="0"/>
                            <a:ea typeface="Cambria Math" charset="0"/>
                            <a:cs typeface="Cambria Math" charset="0"/>
                          </a:rPr>
                          <m:t>≫</m:t>
                        </m:r>
                        <m:sSub>
                          <m:sSubPr>
                            <m:ctrlPr>
                              <a:rPr lang="en-US" altLang="zh-CN" sz="2000" i="1">
                                <a:latin typeface="Cambria Math" panose="02040503050406030204" pitchFamily="18" charset="0"/>
                                <a:ea typeface="Cambria Math" charset="0"/>
                                <a:cs typeface="Cambria Math" charset="0"/>
                              </a:rPr>
                            </m:ctrlPr>
                          </m:sSubPr>
                          <m:e>
                            <m:r>
                              <a:rPr lang="en-US" altLang="zh-CN" sz="2000" i="1">
                                <a:latin typeface="Cambria Math" charset="0"/>
                                <a:ea typeface="Cambria Math" charset="0"/>
                                <a:cs typeface="Cambria Math" charset="0"/>
                              </a:rPr>
                              <m:t>𝑇</m:t>
                            </m:r>
                          </m:e>
                          <m:sub>
                            <m:r>
                              <a:rPr lang="en-US" altLang="zh-CN" sz="2000" i="1">
                                <a:latin typeface="Cambria Math" charset="0"/>
                                <a:ea typeface="Cambria Math" charset="0"/>
                                <a:cs typeface="Cambria Math" charset="0"/>
                              </a:rPr>
                              <m:t>𝑓</m:t>
                            </m:r>
                          </m:sub>
                        </m:sSub>
                      </m:e>
                    </m:d>
                  </m:oMath>
                </a14:m>
                <a:r>
                  <a:rPr lang="en-US" altLang="zh-CN" sz="2000" dirty="0"/>
                  <a:t>) for one hundred thousand machines. It achieves an F1-Score of </a:t>
                </a:r>
                <a:r>
                  <a:rPr lang="en-US" altLang="zh-CN" sz="2000" dirty="0">
                    <a:solidFill>
                      <a:srgbClr val="FF0000"/>
                    </a:solidFill>
                  </a:rPr>
                  <a:t>0.830</a:t>
                </a:r>
                <a:r>
                  <a:rPr lang="en-US" altLang="zh-CN" sz="2000" dirty="0"/>
                  <a:t>, with only 0.012 performance loss.</a:t>
                </a:r>
              </a:p>
            </p:txBody>
          </p:sp>
        </mc:Choice>
        <mc:Fallback>
          <p:sp>
            <p:nvSpPr>
              <p:cNvPr id="5" name="Rectangle 4">
                <a:extLst>
                  <a:ext uri="{FF2B5EF4-FFF2-40B4-BE49-F238E27FC236}">
                    <a16:creationId xmlns:a16="http://schemas.microsoft.com/office/drawing/2014/main" id="{08C15C51-5689-27D5-386F-521C4AE991F7}"/>
                  </a:ext>
                </a:extLst>
              </p:cNvPr>
              <p:cNvSpPr>
                <a:spLocks noRot="1" noChangeAspect="1" noMove="1" noResize="1" noEditPoints="1" noAdjustHandles="1" noChangeArrowheads="1" noChangeShapeType="1" noTextEdit="1"/>
              </p:cNvSpPr>
              <p:nvPr/>
            </p:nvSpPr>
            <p:spPr>
              <a:xfrm>
                <a:off x="2157274" y="4631647"/>
                <a:ext cx="7723573" cy="1370183"/>
              </a:xfrm>
              <a:prstGeom prst="rect">
                <a:avLst/>
              </a:prstGeom>
              <a:blipFill>
                <a:blip r:embed="rId4"/>
                <a:stretch>
                  <a:fillRect l="-820" t="-2752" r="-492" b="-6422"/>
                </a:stretch>
              </a:blipFill>
            </p:spPr>
            <p:txBody>
              <a:bodyPr/>
              <a:lstStyle/>
              <a:p>
                <a:r>
                  <a:rPr lang="en-US">
                    <a:noFill/>
                  </a:rPr>
                  <a:t> </a:t>
                </a:r>
              </a:p>
            </p:txBody>
          </p:sp>
        </mc:Fallback>
      </mc:AlternateContent>
    </p:spTree>
    <p:extLst>
      <p:ext uri="{BB962C8B-B14F-4D97-AF65-F5344CB8AC3E}">
        <p14:creationId xmlns:p14="http://schemas.microsoft.com/office/powerpoint/2010/main" val="4274242873"/>
      </p:ext>
    </p:extLst>
  </p:cSld>
  <p:clrMapOvr>
    <a:masterClrMapping/>
  </p:clrMapOvr>
  <p:transition spd="slow" advClick="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gn="ctr">
              <a:buNone/>
            </a:pPr>
            <a:r>
              <a:rPr kumimoji="1" lang="en-US" altLang="zh-CN" sz="3300" dirty="0"/>
              <a:t>Thank</a:t>
            </a:r>
            <a:r>
              <a:rPr kumimoji="1" lang="zh-CN" altLang="en-US" sz="3300" dirty="0"/>
              <a:t> </a:t>
            </a:r>
            <a:r>
              <a:rPr kumimoji="1" lang="en-US" altLang="zh-CN" sz="3300" dirty="0"/>
              <a:t>you!</a:t>
            </a:r>
            <a:endParaRPr kumimoji="1" lang="zh-CN" altLang="en-US" sz="3300" dirty="0"/>
          </a:p>
          <a:p>
            <a:pPr marL="0" indent="0" algn="ctr">
              <a:buNone/>
            </a:pPr>
            <a:r>
              <a:rPr kumimoji="1" lang="en-US" altLang="zh-CN" sz="3300" dirty="0"/>
              <a:t>Q</a:t>
            </a:r>
            <a:r>
              <a:rPr kumimoji="1" lang="zh-CN" altLang="en-US" sz="3300" dirty="0"/>
              <a:t> </a:t>
            </a:r>
            <a:r>
              <a:rPr kumimoji="1" lang="en-US" altLang="zh-CN" sz="3300" dirty="0"/>
              <a:t>&amp;</a:t>
            </a:r>
            <a:r>
              <a:rPr kumimoji="1" lang="zh-CN" altLang="en-US" sz="3300" dirty="0"/>
              <a:t> </a:t>
            </a:r>
            <a:r>
              <a:rPr kumimoji="1" lang="en-US" altLang="zh-CN" sz="3300" dirty="0"/>
              <a:t>A</a:t>
            </a:r>
            <a:endParaRPr kumimoji="1" lang="zh-CN" altLang="en-US" sz="3300" dirty="0"/>
          </a:p>
          <a:p>
            <a:pPr marL="0" indent="0" algn="ctr">
              <a:buNone/>
            </a:pPr>
            <a:endParaRPr kumimoji="1" lang="zh-CN" altLang="en-US" dirty="0"/>
          </a:p>
          <a:p>
            <a:pPr marL="0" indent="0" algn="ctr">
              <a:buNone/>
            </a:pPr>
            <a:r>
              <a:rPr kumimoji="1" lang="en-US" altLang="zh-CN" dirty="0">
                <a:solidFill>
                  <a:srgbClr val="7030A0"/>
                </a:solidFill>
                <a:hlinkClick r:id="rId3"/>
              </a:rPr>
              <a:t>sunm19@mails.tsinghua.edu.cn</a:t>
            </a:r>
            <a:endParaRPr kumimoji="1" lang="zh-CN" altLang="en-US" dirty="0">
              <a:solidFill>
                <a:srgbClr val="7030A0"/>
              </a:solidFill>
            </a:endParaRPr>
          </a:p>
          <a:p>
            <a:pPr marL="0" indent="0" algn="ctr">
              <a:buNone/>
            </a:pPr>
            <a:r>
              <a:rPr kumimoji="1" lang="en-US" altLang="zh-CN" dirty="0"/>
              <a:t>INFOCOM</a:t>
            </a:r>
            <a:r>
              <a:rPr kumimoji="1" lang="zh-CN" altLang="en-US" dirty="0"/>
              <a:t> </a:t>
            </a:r>
            <a:r>
              <a:rPr kumimoji="1" lang="en-US" altLang="zh-CN" dirty="0"/>
              <a:t>2021</a:t>
            </a:r>
            <a:endParaRPr kumimoji="1" lang="zh-CN" altLang="en-US" dirty="0"/>
          </a:p>
        </p:txBody>
      </p:sp>
      <p:sp>
        <p:nvSpPr>
          <p:cNvPr id="2" name="幻灯片编号占位符 1"/>
          <p:cNvSpPr>
            <a:spLocks noGrp="1"/>
          </p:cNvSpPr>
          <p:nvPr>
            <p:ph type="sldNum" sz="quarter" idx="12"/>
          </p:nvPr>
        </p:nvSpPr>
        <p:spPr/>
        <p:txBody>
          <a:bodyPr/>
          <a:lstStyle/>
          <a:p>
            <a:fld id="{3539C90D-D9F4-2B41-A91A-46FC886083AD}" type="slidenum">
              <a:rPr kumimoji="1" lang="zh-CN" altLang="en-US" smtClean="0"/>
              <a:t>62</a:t>
            </a:fld>
            <a:endParaRPr kumimoji="1" lang="zh-CN" altLang="en-US"/>
          </a:p>
        </p:txBody>
      </p:sp>
    </p:spTree>
    <p:extLst>
      <p:ext uri="{BB962C8B-B14F-4D97-AF65-F5344CB8AC3E}">
        <p14:creationId xmlns:p14="http://schemas.microsoft.com/office/powerpoint/2010/main" val="850447375"/>
      </p:ext>
    </p:extLst>
  </p:cSld>
  <p:clrMapOvr>
    <a:masterClrMapping/>
  </p:clrMapOvr>
  <p:transition spd="slow"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2"/>
          <p:cNvGrpSpPr/>
          <p:nvPr/>
        </p:nvGrpSpPr>
        <p:grpSpPr>
          <a:xfrm>
            <a:off x="1182491" y="1803395"/>
            <a:ext cx="9799200" cy="4899600"/>
            <a:chOff x="1182491" y="1600199"/>
            <a:chExt cx="9799200" cy="48996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491" y="1600199"/>
              <a:ext cx="9799200" cy="4899600"/>
            </a:xfrm>
            <a:prstGeom prst="rect">
              <a:avLst/>
            </a:prstGeom>
          </p:spPr>
        </p:pic>
        <p:sp>
          <p:nvSpPr>
            <p:cNvPr id="2" name="文本框 1"/>
            <p:cNvSpPr txBox="1"/>
            <p:nvPr/>
          </p:nvSpPr>
          <p:spPr>
            <a:xfrm>
              <a:off x="1487845" y="1673772"/>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Active</a:t>
              </a:r>
              <a:r>
                <a:rPr kumimoji="1" lang="zh-CN" altLang="en-US" sz="1600" dirty="0"/>
                <a:t> </a:t>
              </a:r>
              <a:r>
                <a:rPr kumimoji="1" lang="en-US" altLang="zh-CN" sz="1600" dirty="0"/>
                <a:t>Opens</a:t>
              </a:r>
              <a:endParaRPr kumimoji="1" lang="zh-CN" altLang="en-US" sz="1600" dirty="0"/>
            </a:p>
          </p:txBody>
        </p:sp>
        <p:sp>
          <p:nvSpPr>
            <p:cNvPr id="5" name="文本框 4"/>
            <p:cNvSpPr txBox="1"/>
            <p:nvPr/>
          </p:nvSpPr>
          <p:spPr>
            <a:xfrm>
              <a:off x="1487845" y="2179109"/>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Retransmissions</a:t>
              </a:r>
              <a:endParaRPr kumimoji="1" lang="zh-CN" altLang="en-US" sz="1600" dirty="0"/>
            </a:p>
          </p:txBody>
        </p:sp>
        <p:sp>
          <p:nvSpPr>
            <p:cNvPr id="6" name="文本框 5"/>
            <p:cNvSpPr txBox="1"/>
            <p:nvPr/>
          </p:nvSpPr>
          <p:spPr>
            <a:xfrm>
              <a:off x="1487845" y="2729790"/>
              <a:ext cx="2029968" cy="338554"/>
            </a:xfrm>
            <a:prstGeom prst="rect">
              <a:avLst/>
            </a:prstGeom>
            <a:noFill/>
          </p:spPr>
          <p:txBody>
            <a:bodyPr wrap="square" rtlCol="0">
              <a:spAutoFit/>
            </a:bodyPr>
            <a:lstStyle/>
            <a:p>
              <a:r>
                <a:rPr kumimoji="1" lang="en-US" altLang="zh-CN" sz="1600" dirty="0"/>
                <a:t>Memory</a:t>
              </a:r>
              <a:r>
                <a:rPr kumimoji="1" lang="zh-CN" altLang="en-US" sz="1600" dirty="0"/>
                <a:t> </a:t>
              </a:r>
              <a:r>
                <a:rPr kumimoji="1" lang="en-US" altLang="zh-CN" sz="1600" dirty="0"/>
                <a:t>Usage</a:t>
              </a:r>
              <a:endParaRPr kumimoji="1" lang="zh-CN" altLang="en-US" sz="1600" dirty="0"/>
            </a:p>
          </p:txBody>
        </p:sp>
        <p:sp>
          <p:nvSpPr>
            <p:cNvPr id="7" name="文本框 6"/>
            <p:cNvSpPr txBox="1"/>
            <p:nvPr/>
          </p:nvSpPr>
          <p:spPr>
            <a:xfrm>
              <a:off x="1487845" y="3252713"/>
              <a:ext cx="2029968" cy="338554"/>
            </a:xfrm>
            <a:prstGeom prst="rect">
              <a:avLst/>
            </a:prstGeom>
            <a:noFill/>
          </p:spPr>
          <p:txBody>
            <a:bodyPr wrap="square" rtlCol="0">
              <a:spAutoFit/>
            </a:bodyPr>
            <a:lstStyle/>
            <a:p>
              <a:r>
                <a:rPr kumimoji="1" lang="en-US" altLang="zh-CN" sz="1600" dirty="0"/>
                <a:t>CPU</a:t>
              </a:r>
              <a:r>
                <a:rPr kumimoji="1" lang="zh-CN" altLang="en-US" sz="1600" dirty="0"/>
                <a:t> </a:t>
              </a:r>
              <a:r>
                <a:rPr kumimoji="1" lang="en-US" altLang="zh-CN" sz="1600" dirty="0"/>
                <a:t>Load</a:t>
              </a:r>
              <a:endParaRPr kumimoji="1" lang="zh-CN" altLang="en-US" sz="1600" dirty="0"/>
            </a:p>
          </p:txBody>
        </p:sp>
        <p:sp>
          <p:nvSpPr>
            <p:cNvPr id="8" name="文本框 7"/>
            <p:cNvSpPr txBox="1"/>
            <p:nvPr/>
          </p:nvSpPr>
          <p:spPr>
            <a:xfrm>
              <a:off x="1487845" y="3775636"/>
              <a:ext cx="2029968" cy="338554"/>
            </a:xfrm>
            <a:prstGeom prst="rect">
              <a:avLst/>
            </a:prstGeom>
            <a:noFill/>
          </p:spPr>
          <p:txBody>
            <a:bodyPr wrap="square" rtlCol="0">
              <a:spAutoFit/>
            </a:bodyPr>
            <a:lstStyle/>
            <a:p>
              <a:r>
                <a:rPr kumimoji="1" lang="en-US" altLang="zh-CN" sz="1600" dirty="0"/>
                <a:t>Disk</a:t>
              </a:r>
              <a:r>
                <a:rPr kumimoji="1" lang="zh-CN" altLang="en-US" sz="1600" dirty="0"/>
                <a:t> </a:t>
              </a:r>
              <a:r>
                <a:rPr kumimoji="1" lang="en-US" altLang="zh-CN" sz="1600" dirty="0"/>
                <a:t>Write</a:t>
              </a:r>
              <a:endParaRPr kumimoji="1" lang="zh-CN" altLang="en-US" sz="1600" dirty="0"/>
            </a:p>
          </p:txBody>
        </p:sp>
        <p:sp>
          <p:nvSpPr>
            <p:cNvPr id="9" name="文本框 8"/>
            <p:cNvSpPr txBox="1"/>
            <p:nvPr/>
          </p:nvSpPr>
          <p:spPr>
            <a:xfrm>
              <a:off x="1487845" y="4320851"/>
              <a:ext cx="2029968" cy="338554"/>
            </a:xfrm>
            <a:prstGeom prst="rect">
              <a:avLst/>
            </a:prstGeom>
            <a:noFill/>
          </p:spPr>
          <p:txBody>
            <a:bodyPr wrap="square" rtlCol="0">
              <a:spAutoFit/>
            </a:bodyPr>
            <a:lstStyle/>
            <a:p>
              <a:r>
                <a:rPr kumimoji="1" lang="en-US" altLang="zh-CN" sz="1600" dirty="0"/>
                <a:t>ETH1</a:t>
              </a:r>
              <a:r>
                <a:rPr kumimoji="1" lang="zh-CN" altLang="en-US" sz="1600" dirty="0"/>
                <a:t> </a:t>
              </a:r>
              <a:r>
                <a:rPr kumimoji="1" lang="en-US" altLang="zh-CN" sz="1600" dirty="0"/>
                <a:t>inflow</a:t>
              </a:r>
              <a:endParaRPr kumimoji="1" lang="zh-CN" altLang="en-US" sz="1600" dirty="0"/>
            </a:p>
          </p:txBody>
        </p:sp>
        <p:sp>
          <p:nvSpPr>
            <p:cNvPr id="10" name="文本框 9"/>
            <p:cNvSpPr txBox="1"/>
            <p:nvPr/>
          </p:nvSpPr>
          <p:spPr>
            <a:xfrm>
              <a:off x="1487845" y="4855278"/>
              <a:ext cx="2029968" cy="338554"/>
            </a:xfrm>
            <a:prstGeom prst="rect">
              <a:avLst/>
            </a:prstGeom>
            <a:noFill/>
          </p:spPr>
          <p:txBody>
            <a:bodyPr wrap="square" rtlCol="0">
              <a:spAutoFit/>
            </a:bodyPr>
            <a:lstStyle/>
            <a:p>
              <a:r>
                <a:rPr kumimoji="1" lang="en-US" altLang="zh-CN" sz="1600" dirty="0"/>
                <a:t>UDP</a:t>
              </a:r>
              <a:r>
                <a:rPr kumimoji="1" lang="zh-CN" altLang="en-US" sz="1600" dirty="0"/>
                <a:t> </a:t>
              </a:r>
              <a:r>
                <a:rPr kumimoji="1" lang="en-US" altLang="zh-CN" sz="1600" dirty="0"/>
                <a:t>out</a:t>
              </a:r>
              <a:endParaRPr kumimoji="1" lang="zh-CN" altLang="en-US" sz="1600" dirty="0"/>
            </a:p>
          </p:txBody>
        </p:sp>
        <p:sp>
          <p:nvSpPr>
            <p:cNvPr id="11" name="文本框 10"/>
            <p:cNvSpPr txBox="1"/>
            <p:nvPr/>
          </p:nvSpPr>
          <p:spPr>
            <a:xfrm>
              <a:off x="1487845" y="5389705"/>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timeout</a:t>
              </a:r>
              <a:endParaRPr kumimoji="1" lang="zh-CN" altLang="en-US" sz="1600" dirty="0"/>
            </a:p>
          </p:txBody>
        </p:sp>
      </p:grpSp>
      <p:sp>
        <p:nvSpPr>
          <p:cNvPr id="13" name="矩形 12"/>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幻灯片编号占位符 11"/>
          <p:cNvSpPr>
            <a:spLocks noGrp="1"/>
          </p:cNvSpPr>
          <p:nvPr>
            <p:ph type="sldNum" sz="quarter" idx="12"/>
          </p:nvPr>
        </p:nvSpPr>
        <p:spPr/>
        <p:txBody>
          <a:bodyPr/>
          <a:lstStyle/>
          <a:p>
            <a:fld id="{74257851-9E16-46AC-9BC9-5AB3D32DCC82}" type="slidenum">
              <a:rPr lang="zh-CN" altLang="en-US" smtClean="0"/>
              <a:t>7</a:t>
            </a:fld>
            <a:endParaRPr lang="zh-CN" altLang="en-US"/>
          </a:p>
        </p:txBody>
      </p:sp>
      <p:sp>
        <p:nvSpPr>
          <p:cNvPr id="15"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Machine</a:t>
            </a:r>
            <a:r>
              <a:rPr lang="zh-CN" altLang="en-US" sz="4000" dirty="0"/>
              <a:t> </a:t>
            </a:r>
            <a:r>
              <a:rPr lang="en-US" altLang="zh-CN" sz="4000" dirty="0"/>
              <a:t>with</a:t>
            </a:r>
            <a:r>
              <a:rPr lang="zh-CN" altLang="en-US" sz="4000" dirty="0"/>
              <a:t> </a:t>
            </a:r>
            <a:r>
              <a:rPr lang="en-US" altLang="zh-CN" sz="4000" dirty="0"/>
              <a:t>monitored</a:t>
            </a:r>
            <a:r>
              <a:rPr lang="zh-CN" altLang="en-US" sz="4000" dirty="0"/>
              <a:t> </a:t>
            </a:r>
            <a:r>
              <a:rPr lang="en-US" altLang="zh-CN" sz="4000" dirty="0"/>
              <a:t>multivariate</a:t>
            </a:r>
            <a:r>
              <a:rPr lang="zh-CN" altLang="en-US" sz="4000" dirty="0"/>
              <a:t> </a:t>
            </a:r>
            <a:r>
              <a:rPr lang="en-US" altLang="zh-CN" sz="4000" dirty="0"/>
              <a:t>time</a:t>
            </a:r>
            <a:r>
              <a:rPr lang="zh-CN" altLang="en-US" sz="4000" dirty="0"/>
              <a:t> </a:t>
            </a:r>
            <a:r>
              <a:rPr lang="en-US" altLang="zh-CN" sz="4000" dirty="0"/>
              <a:t>series</a:t>
            </a:r>
            <a:endParaRPr lang="zh-CN" altLang="en-US" sz="4000" dirty="0"/>
          </a:p>
        </p:txBody>
      </p:sp>
    </p:spTree>
    <p:extLst>
      <p:ext uri="{BB962C8B-B14F-4D97-AF65-F5344CB8AC3E}">
        <p14:creationId xmlns:p14="http://schemas.microsoft.com/office/powerpoint/2010/main" val="456951861"/>
      </p:ext>
    </p:extLst>
  </p:cSld>
  <p:clrMapOvr>
    <a:masterClrMapping/>
  </p:clrMapOvr>
  <p:transition spd="slow"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66" y="1806260"/>
            <a:ext cx="9799200" cy="4899600"/>
          </a:xfrm>
          <a:prstGeom prst="rect">
            <a:avLst/>
          </a:prstGeom>
        </p:spPr>
      </p:pic>
      <p:sp>
        <p:nvSpPr>
          <p:cNvPr id="5" name="文本框 4"/>
          <p:cNvSpPr txBox="1"/>
          <p:nvPr/>
        </p:nvSpPr>
        <p:spPr>
          <a:xfrm>
            <a:off x="1487845" y="1876968"/>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Active</a:t>
            </a:r>
            <a:r>
              <a:rPr kumimoji="1" lang="zh-CN" altLang="en-US" sz="1600" dirty="0"/>
              <a:t> </a:t>
            </a:r>
            <a:r>
              <a:rPr kumimoji="1" lang="en-US" altLang="zh-CN" sz="1600" dirty="0"/>
              <a:t>Opens</a:t>
            </a:r>
            <a:endParaRPr kumimoji="1" lang="zh-CN" altLang="en-US" sz="1600" dirty="0"/>
          </a:p>
        </p:txBody>
      </p:sp>
      <p:sp>
        <p:nvSpPr>
          <p:cNvPr id="6" name="文本框 5"/>
          <p:cNvSpPr txBox="1"/>
          <p:nvPr/>
        </p:nvSpPr>
        <p:spPr>
          <a:xfrm>
            <a:off x="1487845" y="2382305"/>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Retransmissions</a:t>
            </a:r>
            <a:endParaRPr kumimoji="1" lang="zh-CN" altLang="en-US" sz="1600" dirty="0"/>
          </a:p>
        </p:txBody>
      </p:sp>
      <p:sp>
        <p:nvSpPr>
          <p:cNvPr id="7" name="文本框 6"/>
          <p:cNvSpPr txBox="1"/>
          <p:nvPr/>
        </p:nvSpPr>
        <p:spPr>
          <a:xfrm>
            <a:off x="1487845" y="2932986"/>
            <a:ext cx="2029968" cy="338554"/>
          </a:xfrm>
          <a:prstGeom prst="rect">
            <a:avLst/>
          </a:prstGeom>
          <a:noFill/>
        </p:spPr>
        <p:txBody>
          <a:bodyPr wrap="square" rtlCol="0">
            <a:spAutoFit/>
          </a:bodyPr>
          <a:lstStyle/>
          <a:p>
            <a:r>
              <a:rPr kumimoji="1" lang="en-US" altLang="zh-CN" sz="1600" dirty="0"/>
              <a:t>Memory</a:t>
            </a:r>
            <a:r>
              <a:rPr kumimoji="1" lang="zh-CN" altLang="en-US" sz="1600" dirty="0"/>
              <a:t> </a:t>
            </a:r>
            <a:r>
              <a:rPr kumimoji="1" lang="en-US" altLang="zh-CN" sz="1600" dirty="0"/>
              <a:t>Usage</a:t>
            </a:r>
            <a:endParaRPr kumimoji="1" lang="zh-CN" altLang="en-US" sz="1600" dirty="0"/>
          </a:p>
        </p:txBody>
      </p:sp>
      <p:sp>
        <p:nvSpPr>
          <p:cNvPr id="8" name="文本框 7"/>
          <p:cNvSpPr txBox="1"/>
          <p:nvPr/>
        </p:nvSpPr>
        <p:spPr>
          <a:xfrm>
            <a:off x="1487845" y="3455909"/>
            <a:ext cx="2029968" cy="338554"/>
          </a:xfrm>
          <a:prstGeom prst="rect">
            <a:avLst/>
          </a:prstGeom>
          <a:noFill/>
        </p:spPr>
        <p:txBody>
          <a:bodyPr wrap="square" rtlCol="0">
            <a:spAutoFit/>
          </a:bodyPr>
          <a:lstStyle/>
          <a:p>
            <a:r>
              <a:rPr kumimoji="1" lang="en-US" altLang="zh-CN" sz="1600" dirty="0"/>
              <a:t>CPU</a:t>
            </a:r>
            <a:r>
              <a:rPr kumimoji="1" lang="zh-CN" altLang="en-US" sz="1600" dirty="0"/>
              <a:t> </a:t>
            </a:r>
            <a:r>
              <a:rPr kumimoji="1" lang="en-US" altLang="zh-CN" sz="1600" dirty="0"/>
              <a:t>Load</a:t>
            </a:r>
            <a:endParaRPr kumimoji="1" lang="zh-CN" altLang="en-US" sz="1600" dirty="0"/>
          </a:p>
        </p:txBody>
      </p:sp>
      <p:sp>
        <p:nvSpPr>
          <p:cNvPr id="9" name="文本框 8"/>
          <p:cNvSpPr txBox="1"/>
          <p:nvPr/>
        </p:nvSpPr>
        <p:spPr>
          <a:xfrm>
            <a:off x="1487845" y="3978832"/>
            <a:ext cx="2029968" cy="338554"/>
          </a:xfrm>
          <a:prstGeom prst="rect">
            <a:avLst/>
          </a:prstGeom>
          <a:noFill/>
        </p:spPr>
        <p:txBody>
          <a:bodyPr wrap="square" rtlCol="0">
            <a:spAutoFit/>
          </a:bodyPr>
          <a:lstStyle/>
          <a:p>
            <a:r>
              <a:rPr kumimoji="1" lang="en-US" altLang="zh-CN" sz="1600" dirty="0"/>
              <a:t>Disk</a:t>
            </a:r>
            <a:r>
              <a:rPr kumimoji="1" lang="zh-CN" altLang="en-US" sz="1600" dirty="0"/>
              <a:t> </a:t>
            </a:r>
            <a:r>
              <a:rPr kumimoji="1" lang="en-US" altLang="zh-CN" sz="1600" dirty="0"/>
              <a:t>Write</a:t>
            </a:r>
            <a:endParaRPr kumimoji="1" lang="zh-CN" altLang="en-US" sz="1600" dirty="0"/>
          </a:p>
        </p:txBody>
      </p:sp>
      <p:sp>
        <p:nvSpPr>
          <p:cNvPr id="10" name="文本框 9"/>
          <p:cNvSpPr txBox="1"/>
          <p:nvPr/>
        </p:nvSpPr>
        <p:spPr>
          <a:xfrm>
            <a:off x="1487845" y="4524047"/>
            <a:ext cx="2029968" cy="338554"/>
          </a:xfrm>
          <a:prstGeom prst="rect">
            <a:avLst/>
          </a:prstGeom>
          <a:noFill/>
        </p:spPr>
        <p:txBody>
          <a:bodyPr wrap="square" rtlCol="0">
            <a:spAutoFit/>
          </a:bodyPr>
          <a:lstStyle/>
          <a:p>
            <a:r>
              <a:rPr kumimoji="1" lang="en-US" altLang="zh-CN" sz="1600" dirty="0"/>
              <a:t>ETH1</a:t>
            </a:r>
            <a:r>
              <a:rPr kumimoji="1" lang="zh-CN" altLang="en-US" sz="1600" dirty="0"/>
              <a:t> </a:t>
            </a:r>
            <a:r>
              <a:rPr kumimoji="1" lang="en-US" altLang="zh-CN" sz="1600" dirty="0"/>
              <a:t>inflow</a:t>
            </a:r>
            <a:endParaRPr kumimoji="1" lang="zh-CN" altLang="en-US" sz="1600" dirty="0"/>
          </a:p>
        </p:txBody>
      </p:sp>
      <p:sp>
        <p:nvSpPr>
          <p:cNvPr id="11" name="文本框 10"/>
          <p:cNvSpPr txBox="1"/>
          <p:nvPr/>
        </p:nvSpPr>
        <p:spPr>
          <a:xfrm>
            <a:off x="1487845" y="5058474"/>
            <a:ext cx="2029968" cy="338554"/>
          </a:xfrm>
          <a:prstGeom prst="rect">
            <a:avLst/>
          </a:prstGeom>
          <a:noFill/>
        </p:spPr>
        <p:txBody>
          <a:bodyPr wrap="square" rtlCol="0">
            <a:spAutoFit/>
          </a:bodyPr>
          <a:lstStyle/>
          <a:p>
            <a:r>
              <a:rPr kumimoji="1" lang="en-US" altLang="zh-CN" sz="1600" dirty="0"/>
              <a:t>UDP</a:t>
            </a:r>
            <a:r>
              <a:rPr kumimoji="1" lang="zh-CN" altLang="en-US" sz="1600" dirty="0"/>
              <a:t> </a:t>
            </a:r>
            <a:r>
              <a:rPr kumimoji="1" lang="en-US" altLang="zh-CN" sz="1600" dirty="0"/>
              <a:t>out</a:t>
            </a:r>
            <a:endParaRPr kumimoji="1" lang="zh-CN" altLang="en-US" sz="1600" dirty="0"/>
          </a:p>
        </p:txBody>
      </p:sp>
      <p:sp>
        <p:nvSpPr>
          <p:cNvPr id="12" name="文本框 11"/>
          <p:cNvSpPr txBox="1"/>
          <p:nvPr/>
        </p:nvSpPr>
        <p:spPr>
          <a:xfrm>
            <a:off x="1487845" y="5592901"/>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timeout</a:t>
            </a:r>
            <a:endParaRPr kumimoji="1" lang="zh-CN" altLang="en-US" sz="1600" dirty="0"/>
          </a:p>
        </p:txBody>
      </p:sp>
      <p:sp>
        <p:nvSpPr>
          <p:cNvPr id="13" name="文本框 12"/>
          <p:cNvSpPr txBox="1"/>
          <p:nvPr/>
        </p:nvSpPr>
        <p:spPr>
          <a:xfrm>
            <a:off x="3288191" y="6466636"/>
            <a:ext cx="2029968" cy="338554"/>
          </a:xfrm>
          <a:prstGeom prst="rect">
            <a:avLst/>
          </a:prstGeom>
          <a:noFill/>
        </p:spPr>
        <p:txBody>
          <a:bodyPr wrap="square" rtlCol="0">
            <a:spAutoFit/>
          </a:bodyPr>
          <a:lstStyle/>
          <a:p>
            <a:r>
              <a:rPr kumimoji="1" lang="en-US" altLang="zh-CN" sz="1600">
                <a:solidFill>
                  <a:srgbClr val="FF2052"/>
                </a:solidFill>
              </a:rPr>
              <a:t>Anomaly1</a:t>
            </a:r>
            <a:endParaRPr kumimoji="1" lang="zh-CN" altLang="en-US" sz="1600" dirty="0">
              <a:solidFill>
                <a:srgbClr val="FF2052"/>
              </a:solidFill>
            </a:endParaRPr>
          </a:p>
        </p:txBody>
      </p:sp>
      <p:sp>
        <p:nvSpPr>
          <p:cNvPr id="14" name="下箭头 13"/>
          <p:cNvSpPr/>
          <p:nvPr/>
        </p:nvSpPr>
        <p:spPr>
          <a:xfrm>
            <a:off x="3654950" y="6131712"/>
            <a:ext cx="304800" cy="3141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4458028" y="6466636"/>
            <a:ext cx="2029968" cy="338554"/>
          </a:xfrm>
          <a:prstGeom prst="rect">
            <a:avLst/>
          </a:prstGeom>
          <a:noFill/>
        </p:spPr>
        <p:txBody>
          <a:bodyPr wrap="square" rtlCol="0">
            <a:spAutoFit/>
          </a:bodyPr>
          <a:lstStyle/>
          <a:p>
            <a:r>
              <a:rPr kumimoji="1" lang="en-US" altLang="zh-CN" sz="1600" dirty="0">
                <a:solidFill>
                  <a:srgbClr val="FF2052"/>
                </a:solidFill>
              </a:rPr>
              <a:t>Anomaly2</a:t>
            </a:r>
            <a:endParaRPr kumimoji="1" lang="zh-CN" altLang="en-US" sz="1600" dirty="0">
              <a:solidFill>
                <a:srgbClr val="FF2052"/>
              </a:solidFill>
            </a:endParaRPr>
          </a:p>
        </p:txBody>
      </p:sp>
      <p:sp>
        <p:nvSpPr>
          <p:cNvPr id="16" name="下箭头 15"/>
          <p:cNvSpPr/>
          <p:nvPr/>
        </p:nvSpPr>
        <p:spPr>
          <a:xfrm>
            <a:off x="4824787" y="6131712"/>
            <a:ext cx="304800" cy="3141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74257851-9E16-46AC-9BC9-5AB3D32DCC82}" type="slidenum">
              <a:rPr lang="zh-CN" altLang="en-US" smtClean="0"/>
              <a:t>8</a:t>
            </a:fld>
            <a:endParaRPr lang="zh-CN" altLang="en-US"/>
          </a:p>
        </p:txBody>
      </p:sp>
      <p:sp>
        <p:nvSpPr>
          <p:cNvPr id="18"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Machine</a:t>
            </a:r>
            <a:r>
              <a:rPr lang="zh-CN" altLang="en-US" sz="4000" dirty="0"/>
              <a:t> </a:t>
            </a:r>
            <a:r>
              <a:rPr lang="en-US" altLang="zh-CN" sz="4000" dirty="0"/>
              <a:t>with</a:t>
            </a:r>
            <a:r>
              <a:rPr lang="zh-CN" altLang="en-US" sz="4000" dirty="0"/>
              <a:t> </a:t>
            </a:r>
            <a:r>
              <a:rPr lang="en-US" altLang="zh-CN" sz="4000" dirty="0"/>
              <a:t>monitored</a:t>
            </a:r>
            <a:r>
              <a:rPr lang="zh-CN" altLang="en-US" sz="4000" dirty="0"/>
              <a:t> </a:t>
            </a:r>
            <a:r>
              <a:rPr lang="en-US" altLang="zh-CN" sz="4000" dirty="0"/>
              <a:t>multivariate</a:t>
            </a:r>
            <a:r>
              <a:rPr lang="zh-CN" altLang="en-US" sz="4000" dirty="0"/>
              <a:t> </a:t>
            </a:r>
            <a:r>
              <a:rPr lang="en-US" altLang="zh-CN" sz="4000" dirty="0"/>
              <a:t>time</a:t>
            </a:r>
            <a:r>
              <a:rPr lang="zh-CN" altLang="en-US" sz="4000" dirty="0"/>
              <a:t> </a:t>
            </a:r>
            <a:r>
              <a:rPr lang="en-US" altLang="zh-CN" sz="4000" dirty="0"/>
              <a:t>series</a:t>
            </a:r>
            <a:endParaRPr lang="zh-CN" altLang="en-US" sz="4000" dirty="0"/>
          </a:p>
        </p:txBody>
      </p:sp>
    </p:spTree>
    <p:extLst>
      <p:ext uri="{BB962C8B-B14F-4D97-AF65-F5344CB8AC3E}">
        <p14:creationId xmlns:p14="http://schemas.microsoft.com/office/powerpoint/2010/main" val="110731346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838200" y="1715728"/>
            <a:ext cx="10512000" cy="84857"/>
          </a:xfrm>
          <a:prstGeom prst="rect">
            <a:avLst/>
          </a:prstGeom>
          <a:gradFill>
            <a:gsLst>
              <a:gs pos="0">
                <a:srgbClr val="7030A0"/>
              </a:gs>
              <a:gs pos="65000">
                <a:schemeClr val="accent4">
                  <a:lumMod val="40000"/>
                  <a:lumOff val="60000"/>
                </a:schemeClr>
              </a:gs>
              <a:gs pos="94000">
                <a:schemeClr val="accent4">
                  <a:lumMod val="20000"/>
                  <a:lumOff val="80000"/>
                </a:schemeClr>
              </a:gs>
              <a:gs pos="100000">
                <a:schemeClr val="accent4">
                  <a:lumMod val="20000"/>
                  <a:lumOff val="8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66" y="1806260"/>
            <a:ext cx="9799200" cy="4899600"/>
          </a:xfrm>
          <a:prstGeom prst="rect">
            <a:avLst/>
          </a:prstGeom>
        </p:spPr>
      </p:pic>
      <p:sp>
        <p:nvSpPr>
          <p:cNvPr id="14" name="下箭头 13"/>
          <p:cNvSpPr/>
          <p:nvPr/>
        </p:nvSpPr>
        <p:spPr>
          <a:xfrm>
            <a:off x="3654950" y="6131712"/>
            <a:ext cx="304800" cy="3141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4458028" y="6466636"/>
            <a:ext cx="2029968" cy="338554"/>
          </a:xfrm>
          <a:prstGeom prst="rect">
            <a:avLst/>
          </a:prstGeom>
          <a:noFill/>
        </p:spPr>
        <p:txBody>
          <a:bodyPr wrap="square" rtlCol="0">
            <a:spAutoFit/>
          </a:bodyPr>
          <a:lstStyle/>
          <a:p>
            <a:r>
              <a:rPr kumimoji="1" lang="en-US" altLang="zh-CN" sz="1600" dirty="0">
                <a:solidFill>
                  <a:srgbClr val="FF2052"/>
                </a:solidFill>
              </a:rPr>
              <a:t>Anomaly2</a:t>
            </a:r>
            <a:endParaRPr kumimoji="1" lang="zh-CN" altLang="en-US" sz="1600" dirty="0">
              <a:solidFill>
                <a:srgbClr val="FF2052"/>
              </a:solidFill>
            </a:endParaRPr>
          </a:p>
        </p:txBody>
      </p:sp>
      <p:sp>
        <p:nvSpPr>
          <p:cNvPr id="16" name="下箭头 15"/>
          <p:cNvSpPr/>
          <p:nvPr/>
        </p:nvSpPr>
        <p:spPr>
          <a:xfrm>
            <a:off x="4824787" y="6131712"/>
            <a:ext cx="304800" cy="3141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3288191" y="6466636"/>
            <a:ext cx="2029968" cy="338554"/>
          </a:xfrm>
          <a:prstGeom prst="rect">
            <a:avLst/>
          </a:prstGeom>
          <a:noFill/>
        </p:spPr>
        <p:txBody>
          <a:bodyPr wrap="square" rtlCol="0">
            <a:spAutoFit/>
          </a:bodyPr>
          <a:lstStyle/>
          <a:p>
            <a:r>
              <a:rPr kumimoji="1" lang="en-US" altLang="zh-CN" sz="1600">
                <a:solidFill>
                  <a:srgbClr val="FF2052"/>
                </a:solidFill>
              </a:rPr>
              <a:t>Anomaly1</a:t>
            </a:r>
            <a:endParaRPr kumimoji="1" lang="zh-CN" altLang="en-US" sz="1600" dirty="0">
              <a:solidFill>
                <a:srgbClr val="FF2052"/>
              </a:solidFill>
            </a:endParaRPr>
          </a:p>
        </p:txBody>
      </p:sp>
      <p:sp>
        <p:nvSpPr>
          <p:cNvPr id="5" name="文本框 4"/>
          <p:cNvSpPr txBox="1"/>
          <p:nvPr/>
        </p:nvSpPr>
        <p:spPr>
          <a:xfrm>
            <a:off x="1487845" y="1876968"/>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Active</a:t>
            </a:r>
            <a:r>
              <a:rPr kumimoji="1" lang="zh-CN" altLang="en-US" sz="1600" dirty="0"/>
              <a:t> </a:t>
            </a:r>
            <a:r>
              <a:rPr kumimoji="1" lang="en-US" altLang="zh-CN" sz="1600" dirty="0"/>
              <a:t>Opens</a:t>
            </a:r>
            <a:endParaRPr kumimoji="1" lang="zh-CN" altLang="en-US" sz="1600" dirty="0"/>
          </a:p>
        </p:txBody>
      </p:sp>
      <p:sp>
        <p:nvSpPr>
          <p:cNvPr id="6" name="文本框 5"/>
          <p:cNvSpPr txBox="1"/>
          <p:nvPr/>
        </p:nvSpPr>
        <p:spPr>
          <a:xfrm>
            <a:off x="1487845" y="2382305"/>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Retransmissions</a:t>
            </a:r>
            <a:endParaRPr kumimoji="1" lang="zh-CN" altLang="en-US" sz="1600" dirty="0"/>
          </a:p>
        </p:txBody>
      </p:sp>
      <p:sp>
        <p:nvSpPr>
          <p:cNvPr id="7" name="文本框 6"/>
          <p:cNvSpPr txBox="1"/>
          <p:nvPr/>
        </p:nvSpPr>
        <p:spPr>
          <a:xfrm>
            <a:off x="1487845" y="2932986"/>
            <a:ext cx="2029968" cy="338554"/>
          </a:xfrm>
          <a:prstGeom prst="rect">
            <a:avLst/>
          </a:prstGeom>
          <a:noFill/>
        </p:spPr>
        <p:txBody>
          <a:bodyPr wrap="square" rtlCol="0">
            <a:spAutoFit/>
          </a:bodyPr>
          <a:lstStyle/>
          <a:p>
            <a:r>
              <a:rPr kumimoji="1" lang="en-US" altLang="zh-CN" sz="1600" dirty="0"/>
              <a:t>Memory</a:t>
            </a:r>
            <a:r>
              <a:rPr kumimoji="1" lang="zh-CN" altLang="en-US" sz="1600" dirty="0"/>
              <a:t> </a:t>
            </a:r>
            <a:r>
              <a:rPr kumimoji="1" lang="en-US" altLang="zh-CN" sz="1600" dirty="0"/>
              <a:t>Usage</a:t>
            </a:r>
            <a:endParaRPr kumimoji="1" lang="zh-CN" altLang="en-US" sz="1600" dirty="0"/>
          </a:p>
        </p:txBody>
      </p:sp>
      <p:sp>
        <p:nvSpPr>
          <p:cNvPr id="8" name="文本框 7"/>
          <p:cNvSpPr txBox="1"/>
          <p:nvPr/>
        </p:nvSpPr>
        <p:spPr>
          <a:xfrm>
            <a:off x="1487845" y="3455909"/>
            <a:ext cx="2029968" cy="338554"/>
          </a:xfrm>
          <a:prstGeom prst="rect">
            <a:avLst/>
          </a:prstGeom>
          <a:noFill/>
        </p:spPr>
        <p:txBody>
          <a:bodyPr wrap="square" rtlCol="0">
            <a:spAutoFit/>
          </a:bodyPr>
          <a:lstStyle/>
          <a:p>
            <a:r>
              <a:rPr kumimoji="1" lang="en-US" altLang="zh-CN" sz="1600" dirty="0"/>
              <a:t>CPU</a:t>
            </a:r>
            <a:r>
              <a:rPr kumimoji="1" lang="zh-CN" altLang="en-US" sz="1600" dirty="0"/>
              <a:t> </a:t>
            </a:r>
            <a:r>
              <a:rPr kumimoji="1" lang="en-US" altLang="zh-CN" sz="1600" dirty="0"/>
              <a:t>Load</a:t>
            </a:r>
            <a:endParaRPr kumimoji="1" lang="zh-CN" altLang="en-US" sz="1600" dirty="0"/>
          </a:p>
        </p:txBody>
      </p:sp>
      <p:sp>
        <p:nvSpPr>
          <p:cNvPr id="9" name="文本框 8"/>
          <p:cNvSpPr txBox="1"/>
          <p:nvPr/>
        </p:nvSpPr>
        <p:spPr>
          <a:xfrm>
            <a:off x="1487845" y="3978832"/>
            <a:ext cx="2029968" cy="338554"/>
          </a:xfrm>
          <a:prstGeom prst="rect">
            <a:avLst/>
          </a:prstGeom>
          <a:noFill/>
        </p:spPr>
        <p:txBody>
          <a:bodyPr wrap="square" rtlCol="0">
            <a:spAutoFit/>
          </a:bodyPr>
          <a:lstStyle/>
          <a:p>
            <a:r>
              <a:rPr kumimoji="1" lang="en-US" altLang="zh-CN" sz="1600" dirty="0"/>
              <a:t>Disk</a:t>
            </a:r>
            <a:r>
              <a:rPr kumimoji="1" lang="zh-CN" altLang="en-US" sz="1600" dirty="0"/>
              <a:t> </a:t>
            </a:r>
            <a:r>
              <a:rPr kumimoji="1" lang="en-US" altLang="zh-CN" sz="1600" dirty="0"/>
              <a:t>Write</a:t>
            </a:r>
            <a:endParaRPr kumimoji="1" lang="zh-CN" altLang="en-US" sz="1600" dirty="0"/>
          </a:p>
        </p:txBody>
      </p:sp>
      <p:sp>
        <p:nvSpPr>
          <p:cNvPr id="10" name="文本框 9"/>
          <p:cNvSpPr txBox="1"/>
          <p:nvPr/>
        </p:nvSpPr>
        <p:spPr>
          <a:xfrm>
            <a:off x="1487845" y="4524047"/>
            <a:ext cx="2029968" cy="338554"/>
          </a:xfrm>
          <a:prstGeom prst="rect">
            <a:avLst/>
          </a:prstGeom>
          <a:noFill/>
        </p:spPr>
        <p:txBody>
          <a:bodyPr wrap="square" rtlCol="0">
            <a:spAutoFit/>
          </a:bodyPr>
          <a:lstStyle/>
          <a:p>
            <a:r>
              <a:rPr kumimoji="1" lang="en-US" altLang="zh-CN" sz="1600" dirty="0"/>
              <a:t>ETH1</a:t>
            </a:r>
            <a:r>
              <a:rPr kumimoji="1" lang="zh-CN" altLang="en-US" sz="1600" dirty="0"/>
              <a:t> </a:t>
            </a:r>
            <a:r>
              <a:rPr kumimoji="1" lang="en-US" altLang="zh-CN" sz="1600" dirty="0"/>
              <a:t>inflow</a:t>
            </a:r>
            <a:endParaRPr kumimoji="1" lang="zh-CN" altLang="en-US" sz="1600" dirty="0"/>
          </a:p>
        </p:txBody>
      </p:sp>
      <p:sp>
        <p:nvSpPr>
          <p:cNvPr id="11" name="文本框 10"/>
          <p:cNvSpPr txBox="1"/>
          <p:nvPr/>
        </p:nvSpPr>
        <p:spPr>
          <a:xfrm>
            <a:off x="1487845" y="5058474"/>
            <a:ext cx="2029968" cy="338554"/>
          </a:xfrm>
          <a:prstGeom prst="rect">
            <a:avLst/>
          </a:prstGeom>
          <a:noFill/>
        </p:spPr>
        <p:txBody>
          <a:bodyPr wrap="square" rtlCol="0">
            <a:spAutoFit/>
          </a:bodyPr>
          <a:lstStyle/>
          <a:p>
            <a:r>
              <a:rPr kumimoji="1" lang="en-US" altLang="zh-CN" sz="1600" dirty="0"/>
              <a:t>UDP</a:t>
            </a:r>
            <a:r>
              <a:rPr kumimoji="1" lang="zh-CN" altLang="en-US" sz="1600" dirty="0"/>
              <a:t> </a:t>
            </a:r>
            <a:r>
              <a:rPr kumimoji="1" lang="en-US" altLang="zh-CN" sz="1600" dirty="0"/>
              <a:t>out</a:t>
            </a:r>
            <a:endParaRPr kumimoji="1" lang="zh-CN" altLang="en-US" sz="1600" dirty="0"/>
          </a:p>
        </p:txBody>
      </p:sp>
      <p:sp>
        <p:nvSpPr>
          <p:cNvPr id="12" name="文本框 11"/>
          <p:cNvSpPr txBox="1"/>
          <p:nvPr/>
        </p:nvSpPr>
        <p:spPr>
          <a:xfrm>
            <a:off x="1487845" y="5592901"/>
            <a:ext cx="2029968" cy="338554"/>
          </a:xfrm>
          <a:prstGeom prst="rect">
            <a:avLst/>
          </a:prstGeom>
          <a:noFill/>
        </p:spPr>
        <p:txBody>
          <a:bodyPr wrap="square" rtlCol="0">
            <a:spAutoFit/>
          </a:bodyPr>
          <a:lstStyle/>
          <a:p>
            <a:r>
              <a:rPr kumimoji="1" lang="en-US" altLang="zh-CN" sz="1600" dirty="0"/>
              <a:t>TCP</a:t>
            </a:r>
            <a:r>
              <a:rPr kumimoji="1" lang="zh-CN" altLang="en-US" sz="1600" dirty="0"/>
              <a:t> </a:t>
            </a:r>
            <a:r>
              <a:rPr kumimoji="1" lang="en-US" altLang="zh-CN" sz="1600" dirty="0"/>
              <a:t>timeout</a:t>
            </a:r>
            <a:endParaRPr kumimoji="1" lang="zh-CN" altLang="en-US" sz="1600" dirty="0"/>
          </a:p>
        </p:txBody>
      </p:sp>
      <p:sp>
        <p:nvSpPr>
          <p:cNvPr id="4" name="幻灯片编号占位符 3"/>
          <p:cNvSpPr>
            <a:spLocks noGrp="1"/>
          </p:cNvSpPr>
          <p:nvPr>
            <p:ph type="sldNum" sz="quarter" idx="12"/>
          </p:nvPr>
        </p:nvSpPr>
        <p:spPr/>
        <p:txBody>
          <a:bodyPr/>
          <a:lstStyle/>
          <a:p>
            <a:fld id="{74257851-9E16-46AC-9BC9-5AB3D32DCC82}" type="slidenum">
              <a:rPr lang="zh-CN" altLang="en-US" smtClean="0"/>
              <a:t>9</a:t>
            </a:fld>
            <a:endParaRPr lang="zh-CN" altLang="en-US"/>
          </a:p>
        </p:txBody>
      </p:sp>
      <p:sp>
        <p:nvSpPr>
          <p:cNvPr id="21" name="标题 1"/>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dirty="0"/>
              <a:t>Motivations</a:t>
            </a:r>
            <a:endParaRPr lang="zh-CN" altLang="en-US" sz="4000" dirty="0"/>
          </a:p>
        </p:txBody>
      </p:sp>
      <p:sp>
        <p:nvSpPr>
          <p:cNvPr id="23" name="矩形 22"/>
          <p:cNvSpPr/>
          <p:nvPr/>
        </p:nvSpPr>
        <p:spPr>
          <a:xfrm>
            <a:off x="0" y="1264139"/>
            <a:ext cx="12183866" cy="5593861"/>
          </a:xfrm>
          <a:prstGeom prst="rect">
            <a:avLst/>
          </a:prstGeom>
          <a:solidFill>
            <a:schemeClr val="bg1">
              <a:alpha val="80000"/>
            </a:schemeClr>
          </a:solidFill>
          <a:ln>
            <a:noFill/>
          </a:ln>
        </p:spPr>
        <p:style>
          <a:lnRef idx="1">
            <a:schemeClr val="accent3"/>
          </a:lnRef>
          <a:fillRef idx="1001">
            <a:schemeClr val="lt2"/>
          </a:fillRef>
          <a:effectRef idx="1">
            <a:schemeClr val="accent3"/>
          </a:effectRef>
          <a:fontRef idx="minor">
            <a:schemeClr val="dk1"/>
          </a:fontRef>
        </p:style>
        <p:txBody>
          <a:bodyPr rtlCol="0" anchor="ctr"/>
          <a:lstStyle/>
          <a:p>
            <a:pPr algn="ctr"/>
            <a:endParaRPr kumimoji="1" lang="zh-CN" altLang="en-US"/>
          </a:p>
        </p:txBody>
      </p:sp>
      <p:sp>
        <p:nvSpPr>
          <p:cNvPr id="24" name="矩形 23">
            <a:extLst>
              <a:ext uri="{FF2B5EF4-FFF2-40B4-BE49-F238E27FC236}">
                <a16:creationId xmlns:a16="http://schemas.microsoft.com/office/drawing/2014/main" id="{280F1390-8576-4D6E-8DA6-2A3BC35C8B15}"/>
              </a:ext>
            </a:extLst>
          </p:cNvPr>
          <p:cNvSpPr/>
          <p:nvPr/>
        </p:nvSpPr>
        <p:spPr>
          <a:xfrm>
            <a:off x="2828931" y="2659759"/>
            <a:ext cx="5695870" cy="523220"/>
          </a:xfrm>
          <a:prstGeom prst="rect">
            <a:avLst/>
          </a:prstGeom>
        </p:spPr>
        <p:txBody>
          <a:bodyPr wrap="square">
            <a:spAutoFit/>
          </a:bodyPr>
          <a:lstStyle/>
          <a:p>
            <a:pPr lvl="0" algn="ctr"/>
            <a:r>
              <a:rPr lang="en-US" altLang="zh-CN" sz="2800" b="1" dirty="0">
                <a:solidFill>
                  <a:srgbClr val="FF2052"/>
                </a:solidFill>
              </a:rPr>
              <a:t>How to detect</a:t>
            </a:r>
            <a:r>
              <a:rPr lang="zh-CN" altLang="en-US" sz="2800" b="1" dirty="0">
                <a:solidFill>
                  <a:srgbClr val="FF2052"/>
                </a:solidFill>
              </a:rPr>
              <a:t> </a:t>
            </a:r>
            <a:r>
              <a:rPr lang="en-US" altLang="zh-CN" sz="2800" b="1" dirty="0">
                <a:solidFill>
                  <a:srgbClr val="FF2052"/>
                </a:solidFill>
              </a:rPr>
              <a:t>the</a:t>
            </a:r>
            <a:r>
              <a:rPr lang="zh-CN" altLang="en-US" sz="2800" b="1" dirty="0">
                <a:solidFill>
                  <a:srgbClr val="FF2052"/>
                </a:solidFill>
              </a:rPr>
              <a:t> </a:t>
            </a:r>
            <a:r>
              <a:rPr lang="en-US" altLang="zh-CN" sz="2800" b="1" dirty="0">
                <a:solidFill>
                  <a:srgbClr val="FF2052"/>
                </a:solidFill>
              </a:rPr>
              <a:t>anomalies?</a:t>
            </a:r>
          </a:p>
        </p:txBody>
      </p:sp>
      <p:sp>
        <p:nvSpPr>
          <p:cNvPr id="25" name="矩形 24">
            <a:extLst>
              <a:ext uri="{FF2B5EF4-FFF2-40B4-BE49-F238E27FC236}">
                <a16:creationId xmlns:a16="http://schemas.microsoft.com/office/drawing/2014/main" id="{280F1390-8576-4D6E-8DA6-2A3BC35C8B15}"/>
              </a:ext>
            </a:extLst>
          </p:cNvPr>
          <p:cNvSpPr/>
          <p:nvPr/>
        </p:nvSpPr>
        <p:spPr>
          <a:xfrm>
            <a:off x="2897277" y="4002575"/>
            <a:ext cx="5695870" cy="523220"/>
          </a:xfrm>
          <a:prstGeom prst="rect">
            <a:avLst/>
          </a:prstGeom>
        </p:spPr>
        <p:txBody>
          <a:bodyPr wrap="square">
            <a:spAutoFit/>
          </a:bodyPr>
          <a:lstStyle/>
          <a:p>
            <a:pPr lvl="0" algn="ctr"/>
            <a:r>
              <a:rPr lang="en-US" altLang="zh-CN" sz="2800" b="1" dirty="0">
                <a:solidFill>
                  <a:srgbClr val="FF2052"/>
                </a:solidFill>
              </a:rPr>
              <a:t>How to interpret</a:t>
            </a:r>
            <a:r>
              <a:rPr lang="zh-CN" altLang="en-US" sz="2800" b="1" dirty="0">
                <a:solidFill>
                  <a:srgbClr val="FF2052"/>
                </a:solidFill>
              </a:rPr>
              <a:t> </a:t>
            </a:r>
            <a:r>
              <a:rPr lang="en-US" altLang="zh-CN" sz="2800" b="1" dirty="0">
                <a:solidFill>
                  <a:srgbClr val="FF2052"/>
                </a:solidFill>
              </a:rPr>
              <a:t>the</a:t>
            </a:r>
            <a:r>
              <a:rPr lang="zh-CN" altLang="en-US" sz="2800" b="1" dirty="0">
                <a:solidFill>
                  <a:srgbClr val="FF2052"/>
                </a:solidFill>
              </a:rPr>
              <a:t> </a:t>
            </a:r>
            <a:r>
              <a:rPr lang="en-US" altLang="zh-CN" sz="2800" b="1" dirty="0">
                <a:solidFill>
                  <a:srgbClr val="FF2052"/>
                </a:solidFill>
              </a:rPr>
              <a:t>anomalies?</a:t>
            </a:r>
          </a:p>
        </p:txBody>
      </p:sp>
    </p:spTree>
    <p:extLst>
      <p:ext uri="{BB962C8B-B14F-4D97-AF65-F5344CB8AC3E}">
        <p14:creationId xmlns:p14="http://schemas.microsoft.com/office/powerpoint/2010/main" val="12302826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RING_PPT2VIDEO_PRESENTATION_TITLE" val="VwBpAEYAaQBTAGUAZQByAC0AMgAwADEANgAwADUAMwAxAC0AMgAwADEAMAAAAA=="/>
  <p:tag name="ISRING_PPT2VIDEO_YOUTUBE_VIDEO_CATEGORY" val="UwBjAGkAZQBuAGMAZQAgACYAIABUAGUAYwBoAG4AbwBsAG8AZwB5AAAA"/>
  <p:tag name="ISRING_PPT2VIDEO_YOUTUBE_VIDEO_PRIVACY" val="VQBuAGwAaQBzAHQAZQBkAAA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13245</TotalTime>
  <Words>5233</Words>
  <Application>Microsoft Macintosh PowerPoint</Application>
  <PresentationFormat>Widescreen</PresentationFormat>
  <Paragraphs>759</Paragraphs>
  <Slides>62</Slides>
  <Notes>62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等线</vt:lpstr>
      <vt:lpstr>等线 Light</vt:lpstr>
      <vt:lpstr>NimbusRomNo9L</vt:lpstr>
      <vt:lpstr>Source Sans Pro Regular</vt:lpstr>
      <vt:lpstr>Times</vt:lpstr>
      <vt:lpstr>Arial</vt:lpstr>
      <vt:lpstr>Calibri</vt:lpstr>
      <vt:lpstr>Cambria Math</vt:lpstr>
      <vt:lpstr>Times New Roman</vt:lpstr>
      <vt:lpstr>Wingdings</vt:lpstr>
      <vt:lpstr>Office 主题​​</vt:lpstr>
      <vt:lpstr>PowerPoint Presentation</vt:lpstr>
      <vt:lpstr>Outline</vt:lpstr>
      <vt:lpstr>Outline</vt:lpstr>
      <vt:lpstr>Anomaly Detection</vt:lpstr>
      <vt:lpstr>PowerPoint Presentation</vt:lpstr>
      <vt:lpstr>PowerPoint Presentation</vt:lpstr>
      <vt:lpstr>PowerPoint Presentation</vt:lpstr>
      <vt:lpstr>PowerPoint Presentation</vt:lpstr>
      <vt:lpstr>PowerPoint Presentation</vt:lpstr>
      <vt:lpstr>Challenges</vt:lpstr>
      <vt:lpstr>Related work</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CTF: Anomaly Detection in High-Dimensional Time Series with Coarse-to-Fine Model Transfer </vt:lpstr>
      <vt:lpstr>Outline</vt:lpstr>
      <vt:lpstr>Outline</vt:lpstr>
      <vt:lpstr>DL Algorithms in the Infra Operation</vt:lpstr>
      <vt:lpstr>RNN-VAE Based Algorithms</vt:lpstr>
      <vt:lpstr>Scalability is the problem for large scale</vt:lpstr>
      <vt:lpstr>Scalability is the problem for large scale</vt:lpstr>
      <vt:lpstr>PowerPoint Presentation</vt:lpstr>
      <vt:lpstr>PowerPoint Presentation</vt:lpstr>
      <vt:lpstr>PowerPoint Presentation</vt:lpstr>
      <vt:lpstr>Outline</vt:lpstr>
      <vt:lpstr>Framework of model training</vt:lpstr>
      <vt:lpstr>Framework of model training</vt:lpstr>
      <vt:lpstr>Framework of model training</vt:lpstr>
      <vt:lpstr>Framework of model training</vt:lpstr>
      <vt:lpstr>Framework of model training</vt:lpstr>
      <vt:lpstr>System architecture </vt:lpstr>
      <vt:lpstr>Labeling tools</vt:lpstr>
      <vt:lpstr>Outline</vt:lpstr>
      <vt:lpstr>Dataset &amp; performance metrics</vt:lpstr>
      <vt:lpstr>Overall performance</vt:lpstr>
      <vt:lpstr>Overall performance</vt:lpstr>
      <vt:lpstr>Overall performance</vt:lpstr>
      <vt:lpstr>Overall performance</vt:lpstr>
      <vt:lpstr>Overall performance</vt:lpstr>
      <vt:lpstr>Overall performance</vt:lpstr>
      <vt:lpstr>Overall performance</vt:lpstr>
      <vt:lpstr>Overall performance</vt:lpstr>
      <vt:lpstr>Validating Design Choices</vt:lpstr>
      <vt:lpstr>Outline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WiFiSeer</dc:title>
  <dc:creator>Dapeng;Kaixin</dc:creator>
  <cp:lastModifiedBy>Pei Dan</cp:lastModifiedBy>
  <cp:revision>1778</cp:revision>
  <dcterms:created xsi:type="dcterms:W3CDTF">2016-05-16T06:51:53Z</dcterms:created>
  <dcterms:modified xsi:type="dcterms:W3CDTF">2024-04-06T13:41:19Z</dcterms:modified>
</cp:coreProperties>
</file>